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6"/>
  </p:notesMasterIdLst>
  <p:handoutMasterIdLst>
    <p:handoutMasterId r:id="rId37"/>
  </p:handoutMasterIdLst>
  <p:sldIdLst>
    <p:sldId id="256" r:id="rId2"/>
    <p:sldId id="469" r:id="rId3"/>
    <p:sldId id="375" r:id="rId4"/>
    <p:sldId id="438" r:id="rId5"/>
    <p:sldId id="439" r:id="rId6"/>
    <p:sldId id="440" r:id="rId7"/>
    <p:sldId id="442" r:id="rId8"/>
    <p:sldId id="441" r:id="rId9"/>
    <p:sldId id="443" r:id="rId10"/>
    <p:sldId id="444" r:id="rId11"/>
    <p:sldId id="445" r:id="rId12"/>
    <p:sldId id="435" r:id="rId13"/>
    <p:sldId id="446" r:id="rId14"/>
    <p:sldId id="448" r:id="rId15"/>
    <p:sldId id="450" r:id="rId16"/>
    <p:sldId id="451" r:id="rId17"/>
    <p:sldId id="456" r:id="rId18"/>
    <p:sldId id="447" r:id="rId19"/>
    <p:sldId id="449" r:id="rId20"/>
    <p:sldId id="455" r:id="rId21"/>
    <p:sldId id="457" r:id="rId22"/>
    <p:sldId id="453" r:id="rId23"/>
    <p:sldId id="458" r:id="rId24"/>
    <p:sldId id="459" r:id="rId25"/>
    <p:sldId id="460" r:id="rId26"/>
    <p:sldId id="461" r:id="rId27"/>
    <p:sldId id="462" r:id="rId28"/>
    <p:sldId id="463" r:id="rId29"/>
    <p:sldId id="464" r:id="rId30"/>
    <p:sldId id="465" r:id="rId31"/>
    <p:sldId id="466" r:id="rId32"/>
    <p:sldId id="467" r:id="rId33"/>
    <p:sldId id="468" r:id="rId34"/>
    <p:sldId id="470" r:id="rId35"/>
  </p:sldIdLst>
  <p:sldSz cx="9144000" cy="6858000" type="screen4x3"/>
  <p:notesSz cx="7099300" cy="10234613"/>
  <p:defaultTextStyle>
    <a:defPPr>
      <a:defRPr lang="it-IT"/>
    </a:defPPr>
    <a:lvl1pPr algn="l" rtl="0" fontAlgn="base">
      <a:spcBef>
        <a:spcPct val="20000"/>
      </a:spcBef>
      <a:spcAft>
        <a:spcPct val="0"/>
      </a:spcAft>
      <a:buClr>
        <a:schemeClr val="hlink"/>
      </a:buClr>
      <a:buSzPct val="70000"/>
      <a:buFont typeface="Wingdings" pitchFamily="2" charset="2"/>
      <a:buChar char="n"/>
      <a:defRPr sz="2600" kern="1200">
        <a:solidFill>
          <a:schemeClr val="tx1"/>
        </a:solidFill>
        <a:effectLst>
          <a:outerShdw blurRad="38100" dist="38100" dir="2700000" algn="tl">
            <a:srgbClr val="000000">
              <a:alpha val="43137"/>
            </a:srgbClr>
          </a:outerShdw>
        </a:effectLst>
        <a:latin typeface="Garamond" pitchFamily="18" charset="0"/>
        <a:ea typeface="+mn-ea"/>
        <a:cs typeface="+mn-cs"/>
      </a:defRPr>
    </a:lvl1pPr>
    <a:lvl2pPr marL="457200" algn="l" rtl="0" fontAlgn="base">
      <a:spcBef>
        <a:spcPct val="20000"/>
      </a:spcBef>
      <a:spcAft>
        <a:spcPct val="0"/>
      </a:spcAft>
      <a:buClr>
        <a:schemeClr val="hlink"/>
      </a:buClr>
      <a:buSzPct val="70000"/>
      <a:buFont typeface="Wingdings" pitchFamily="2" charset="2"/>
      <a:buChar char="n"/>
      <a:defRPr sz="2600" kern="1200">
        <a:solidFill>
          <a:schemeClr val="tx1"/>
        </a:solidFill>
        <a:effectLst>
          <a:outerShdw blurRad="38100" dist="38100" dir="2700000" algn="tl">
            <a:srgbClr val="000000">
              <a:alpha val="43137"/>
            </a:srgbClr>
          </a:outerShdw>
        </a:effectLst>
        <a:latin typeface="Garamond" pitchFamily="18" charset="0"/>
        <a:ea typeface="+mn-ea"/>
        <a:cs typeface="+mn-cs"/>
      </a:defRPr>
    </a:lvl2pPr>
    <a:lvl3pPr marL="914400" algn="l" rtl="0" fontAlgn="base">
      <a:spcBef>
        <a:spcPct val="20000"/>
      </a:spcBef>
      <a:spcAft>
        <a:spcPct val="0"/>
      </a:spcAft>
      <a:buClr>
        <a:schemeClr val="hlink"/>
      </a:buClr>
      <a:buSzPct val="70000"/>
      <a:buFont typeface="Wingdings" pitchFamily="2" charset="2"/>
      <a:buChar char="n"/>
      <a:defRPr sz="2600" kern="1200">
        <a:solidFill>
          <a:schemeClr val="tx1"/>
        </a:solidFill>
        <a:effectLst>
          <a:outerShdw blurRad="38100" dist="38100" dir="2700000" algn="tl">
            <a:srgbClr val="000000">
              <a:alpha val="43137"/>
            </a:srgbClr>
          </a:outerShdw>
        </a:effectLst>
        <a:latin typeface="Garamond" pitchFamily="18" charset="0"/>
        <a:ea typeface="+mn-ea"/>
        <a:cs typeface="+mn-cs"/>
      </a:defRPr>
    </a:lvl3pPr>
    <a:lvl4pPr marL="1371600" algn="l" rtl="0" fontAlgn="base">
      <a:spcBef>
        <a:spcPct val="20000"/>
      </a:spcBef>
      <a:spcAft>
        <a:spcPct val="0"/>
      </a:spcAft>
      <a:buClr>
        <a:schemeClr val="hlink"/>
      </a:buClr>
      <a:buSzPct val="70000"/>
      <a:buFont typeface="Wingdings" pitchFamily="2" charset="2"/>
      <a:buChar char="n"/>
      <a:defRPr sz="2600" kern="1200">
        <a:solidFill>
          <a:schemeClr val="tx1"/>
        </a:solidFill>
        <a:effectLst>
          <a:outerShdw blurRad="38100" dist="38100" dir="2700000" algn="tl">
            <a:srgbClr val="000000">
              <a:alpha val="43137"/>
            </a:srgbClr>
          </a:outerShdw>
        </a:effectLst>
        <a:latin typeface="Garamond" pitchFamily="18" charset="0"/>
        <a:ea typeface="+mn-ea"/>
        <a:cs typeface="+mn-cs"/>
      </a:defRPr>
    </a:lvl4pPr>
    <a:lvl5pPr marL="1828800" algn="l" rtl="0" fontAlgn="base">
      <a:spcBef>
        <a:spcPct val="20000"/>
      </a:spcBef>
      <a:spcAft>
        <a:spcPct val="0"/>
      </a:spcAft>
      <a:buClr>
        <a:schemeClr val="hlink"/>
      </a:buClr>
      <a:buSzPct val="70000"/>
      <a:buFont typeface="Wingdings" pitchFamily="2" charset="2"/>
      <a:buChar char="n"/>
      <a:defRPr sz="2600" kern="1200">
        <a:solidFill>
          <a:schemeClr val="tx1"/>
        </a:solidFill>
        <a:effectLst>
          <a:outerShdw blurRad="38100" dist="38100" dir="2700000" algn="tl">
            <a:srgbClr val="000000">
              <a:alpha val="43137"/>
            </a:srgbClr>
          </a:outerShdw>
        </a:effectLst>
        <a:latin typeface="Garamond" pitchFamily="18" charset="0"/>
        <a:ea typeface="+mn-ea"/>
        <a:cs typeface="+mn-cs"/>
      </a:defRPr>
    </a:lvl5pPr>
    <a:lvl6pPr marL="2286000" algn="l" defTabSz="914400" rtl="0" eaLnBrk="1" latinLnBrk="0" hangingPunct="1">
      <a:defRPr sz="2600" kern="1200">
        <a:solidFill>
          <a:schemeClr val="tx1"/>
        </a:solidFill>
        <a:effectLst>
          <a:outerShdw blurRad="38100" dist="38100" dir="2700000" algn="tl">
            <a:srgbClr val="000000">
              <a:alpha val="43137"/>
            </a:srgbClr>
          </a:outerShdw>
        </a:effectLst>
        <a:latin typeface="Garamond" pitchFamily="18" charset="0"/>
        <a:ea typeface="+mn-ea"/>
        <a:cs typeface="+mn-cs"/>
      </a:defRPr>
    </a:lvl6pPr>
    <a:lvl7pPr marL="2743200" algn="l" defTabSz="914400" rtl="0" eaLnBrk="1" latinLnBrk="0" hangingPunct="1">
      <a:defRPr sz="2600" kern="1200">
        <a:solidFill>
          <a:schemeClr val="tx1"/>
        </a:solidFill>
        <a:effectLst>
          <a:outerShdw blurRad="38100" dist="38100" dir="2700000" algn="tl">
            <a:srgbClr val="000000">
              <a:alpha val="43137"/>
            </a:srgbClr>
          </a:outerShdw>
        </a:effectLst>
        <a:latin typeface="Garamond" pitchFamily="18" charset="0"/>
        <a:ea typeface="+mn-ea"/>
        <a:cs typeface="+mn-cs"/>
      </a:defRPr>
    </a:lvl7pPr>
    <a:lvl8pPr marL="3200400" algn="l" defTabSz="914400" rtl="0" eaLnBrk="1" latinLnBrk="0" hangingPunct="1">
      <a:defRPr sz="2600" kern="1200">
        <a:solidFill>
          <a:schemeClr val="tx1"/>
        </a:solidFill>
        <a:effectLst>
          <a:outerShdw blurRad="38100" dist="38100" dir="2700000" algn="tl">
            <a:srgbClr val="000000">
              <a:alpha val="43137"/>
            </a:srgbClr>
          </a:outerShdw>
        </a:effectLst>
        <a:latin typeface="Garamond" pitchFamily="18" charset="0"/>
        <a:ea typeface="+mn-ea"/>
        <a:cs typeface="+mn-cs"/>
      </a:defRPr>
    </a:lvl8pPr>
    <a:lvl9pPr marL="3657600" algn="l" defTabSz="914400" rtl="0" eaLnBrk="1" latinLnBrk="0" hangingPunct="1">
      <a:defRPr sz="2600" kern="1200">
        <a:solidFill>
          <a:schemeClr val="tx1"/>
        </a:solidFill>
        <a:effectLst>
          <a:outerShdw blurRad="38100" dist="38100" dir="2700000" algn="tl">
            <a:srgbClr val="000000">
              <a:alpha val="43137"/>
            </a:srgbClr>
          </a:outerShdw>
        </a:effectLst>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FF00"/>
    <a:srgbClr val="99CCFF"/>
    <a:srgbClr val="FFA3A3"/>
    <a:srgbClr val="FF0000"/>
    <a:srgbClr val="4D4D4D"/>
    <a:srgbClr val="CC0000"/>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11" autoAdjust="0"/>
    <p:restoredTop sz="92883" autoAdjust="0"/>
  </p:normalViewPr>
  <p:slideViewPr>
    <p:cSldViewPr snapToObjects="1">
      <p:cViewPr>
        <p:scale>
          <a:sx n="75" d="100"/>
          <a:sy n="75" d="100"/>
        </p:scale>
        <p:origin x="48" y="475"/>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1"/>
            <a:ext cx="3076902" cy="512052"/>
          </a:xfrm>
          <a:prstGeom prst="rect">
            <a:avLst/>
          </a:prstGeom>
          <a:noFill/>
          <a:ln w="9525">
            <a:noFill/>
            <a:miter lim="800000"/>
            <a:headEnd/>
            <a:tailEnd/>
          </a:ln>
          <a:effectLst/>
        </p:spPr>
        <p:txBody>
          <a:bodyPr vert="horz" wrap="square" lIns="92633" tIns="46316" rIns="92633" bIns="46316" numCol="1" anchor="t" anchorCtr="0" compatLnSpc="1">
            <a:prstTxWarp prst="textNoShape">
              <a:avLst/>
            </a:prstTxWarp>
          </a:bodyPr>
          <a:lstStyle>
            <a:lvl1pPr>
              <a:spcBef>
                <a:spcPct val="0"/>
              </a:spcBef>
              <a:buClrTx/>
              <a:buSzTx/>
              <a:buFontTx/>
              <a:buNone/>
              <a:defRPr sz="1200">
                <a:effectLst/>
                <a:latin typeface="Arial" charset="0"/>
              </a:defRPr>
            </a:lvl1pPr>
          </a:lstStyle>
          <a:p>
            <a:endParaRPr lang="it-IT"/>
          </a:p>
        </p:txBody>
      </p:sp>
      <p:sp>
        <p:nvSpPr>
          <p:cNvPr id="110595" name="Rectangle 3"/>
          <p:cNvSpPr>
            <a:spLocks noGrp="1" noChangeArrowheads="1"/>
          </p:cNvSpPr>
          <p:nvPr>
            <p:ph type="dt" sz="quarter" idx="1"/>
          </p:nvPr>
        </p:nvSpPr>
        <p:spPr bwMode="auto">
          <a:xfrm>
            <a:off x="4022400" y="1"/>
            <a:ext cx="3075288" cy="512052"/>
          </a:xfrm>
          <a:prstGeom prst="rect">
            <a:avLst/>
          </a:prstGeom>
          <a:noFill/>
          <a:ln w="9525">
            <a:noFill/>
            <a:miter lim="800000"/>
            <a:headEnd/>
            <a:tailEnd/>
          </a:ln>
          <a:effectLst/>
        </p:spPr>
        <p:txBody>
          <a:bodyPr vert="horz" wrap="square" lIns="92633" tIns="46316" rIns="92633" bIns="46316" numCol="1" anchor="t" anchorCtr="0" compatLnSpc="1">
            <a:prstTxWarp prst="textNoShape">
              <a:avLst/>
            </a:prstTxWarp>
          </a:bodyPr>
          <a:lstStyle>
            <a:lvl1pPr algn="r">
              <a:spcBef>
                <a:spcPct val="0"/>
              </a:spcBef>
              <a:buClrTx/>
              <a:buSzTx/>
              <a:buFontTx/>
              <a:buNone/>
              <a:defRPr sz="1200">
                <a:effectLst/>
                <a:latin typeface="Arial" charset="0"/>
              </a:defRPr>
            </a:lvl1pPr>
          </a:lstStyle>
          <a:p>
            <a:endParaRPr lang="it-IT"/>
          </a:p>
        </p:txBody>
      </p:sp>
      <p:sp>
        <p:nvSpPr>
          <p:cNvPr id="110596" name="Rectangle 4"/>
          <p:cNvSpPr>
            <a:spLocks noGrp="1" noChangeArrowheads="1"/>
          </p:cNvSpPr>
          <p:nvPr>
            <p:ph type="ftr" sz="quarter" idx="2"/>
          </p:nvPr>
        </p:nvSpPr>
        <p:spPr bwMode="auto">
          <a:xfrm>
            <a:off x="0" y="9720957"/>
            <a:ext cx="3076902" cy="512052"/>
          </a:xfrm>
          <a:prstGeom prst="rect">
            <a:avLst/>
          </a:prstGeom>
          <a:noFill/>
          <a:ln w="9525">
            <a:noFill/>
            <a:miter lim="800000"/>
            <a:headEnd/>
            <a:tailEnd/>
          </a:ln>
          <a:effectLst/>
        </p:spPr>
        <p:txBody>
          <a:bodyPr vert="horz" wrap="square" lIns="92633" tIns="46316" rIns="92633" bIns="46316" numCol="1" anchor="b" anchorCtr="0" compatLnSpc="1">
            <a:prstTxWarp prst="textNoShape">
              <a:avLst/>
            </a:prstTxWarp>
          </a:bodyPr>
          <a:lstStyle>
            <a:lvl1pPr>
              <a:spcBef>
                <a:spcPct val="0"/>
              </a:spcBef>
              <a:buClrTx/>
              <a:buSzTx/>
              <a:buFontTx/>
              <a:buNone/>
              <a:defRPr sz="1200">
                <a:effectLst/>
                <a:latin typeface="Arial" charset="0"/>
              </a:defRPr>
            </a:lvl1pPr>
          </a:lstStyle>
          <a:p>
            <a:endParaRPr lang="it-IT"/>
          </a:p>
        </p:txBody>
      </p:sp>
      <p:sp>
        <p:nvSpPr>
          <p:cNvPr id="110597" name="Rectangle 5"/>
          <p:cNvSpPr>
            <a:spLocks noGrp="1" noChangeArrowheads="1"/>
          </p:cNvSpPr>
          <p:nvPr>
            <p:ph type="sldNum" sz="quarter" idx="3"/>
          </p:nvPr>
        </p:nvSpPr>
        <p:spPr bwMode="auto">
          <a:xfrm>
            <a:off x="4022400" y="9720957"/>
            <a:ext cx="3075288" cy="512052"/>
          </a:xfrm>
          <a:prstGeom prst="rect">
            <a:avLst/>
          </a:prstGeom>
          <a:noFill/>
          <a:ln w="9525">
            <a:noFill/>
            <a:miter lim="800000"/>
            <a:headEnd/>
            <a:tailEnd/>
          </a:ln>
          <a:effectLst/>
        </p:spPr>
        <p:txBody>
          <a:bodyPr vert="horz" wrap="square" lIns="92633" tIns="46316" rIns="92633" bIns="46316" numCol="1" anchor="b" anchorCtr="0" compatLnSpc="1">
            <a:prstTxWarp prst="textNoShape">
              <a:avLst/>
            </a:prstTxWarp>
          </a:bodyPr>
          <a:lstStyle>
            <a:lvl1pPr algn="r">
              <a:spcBef>
                <a:spcPct val="0"/>
              </a:spcBef>
              <a:buClrTx/>
              <a:buSzTx/>
              <a:buFontTx/>
              <a:buNone/>
              <a:defRPr sz="1200">
                <a:effectLst/>
                <a:latin typeface="Arial" charset="0"/>
              </a:defRPr>
            </a:lvl1pPr>
          </a:lstStyle>
          <a:p>
            <a:fld id="{409DDE90-E3DD-43F4-9AB9-E3F124BF0D31}" type="slidenum">
              <a:rPr lang="it-IT"/>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3076902" cy="512052"/>
          </a:xfrm>
          <a:prstGeom prst="rect">
            <a:avLst/>
          </a:prstGeom>
          <a:noFill/>
          <a:ln w="9525">
            <a:noFill/>
            <a:miter lim="800000"/>
            <a:headEnd/>
            <a:tailEnd/>
          </a:ln>
          <a:effectLst/>
        </p:spPr>
        <p:txBody>
          <a:bodyPr vert="horz" wrap="square" lIns="99025" tIns="49512" rIns="99025" bIns="49512" numCol="1" anchor="t" anchorCtr="0" compatLnSpc="1">
            <a:prstTxWarp prst="textNoShape">
              <a:avLst/>
            </a:prstTxWarp>
          </a:bodyPr>
          <a:lstStyle>
            <a:lvl1pPr defTabSz="990808">
              <a:spcBef>
                <a:spcPct val="0"/>
              </a:spcBef>
              <a:buClrTx/>
              <a:buSzTx/>
              <a:buFontTx/>
              <a:buNone/>
              <a:defRPr sz="1300">
                <a:effectLst/>
                <a:latin typeface="Arial" charset="0"/>
              </a:defRPr>
            </a:lvl1pPr>
          </a:lstStyle>
          <a:p>
            <a:endParaRPr lang="it-IT"/>
          </a:p>
        </p:txBody>
      </p:sp>
      <p:sp>
        <p:nvSpPr>
          <p:cNvPr id="37891" name="Rectangle 3"/>
          <p:cNvSpPr>
            <a:spLocks noGrp="1" noChangeArrowheads="1"/>
          </p:cNvSpPr>
          <p:nvPr>
            <p:ph type="dt" idx="1"/>
          </p:nvPr>
        </p:nvSpPr>
        <p:spPr bwMode="auto">
          <a:xfrm>
            <a:off x="4022400" y="1"/>
            <a:ext cx="3075288" cy="512052"/>
          </a:xfrm>
          <a:prstGeom prst="rect">
            <a:avLst/>
          </a:prstGeom>
          <a:noFill/>
          <a:ln w="9525">
            <a:noFill/>
            <a:miter lim="800000"/>
            <a:headEnd/>
            <a:tailEnd/>
          </a:ln>
          <a:effectLst/>
        </p:spPr>
        <p:txBody>
          <a:bodyPr vert="horz" wrap="square" lIns="99025" tIns="49512" rIns="99025" bIns="49512" numCol="1" anchor="t" anchorCtr="0" compatLnSpc="1">
            <a:prstTxWarp prst="textNoShape">
              <a:avLst/>
            </a:prstTxWarp>
          </a:bodyPr>
          <a:lstStyle>
            <a:lvl1pPr algn="r" defTabSz="990808">
              <a:spcBef>
                <a:spcPct val="0"/>
              </a:spcBef>
              <a:buClrTx/>
              <a:buSzTx/>
              <a:buFontTx/>
              <a:buNone/>
              <a:defRPr sz="1300">
                <a:effectLst/>
                <a:latin typeface="Arial" charset="0"/>
              </a:defRPr>
            </a:lvl1pPr>
          </a:lstStyle>
          <a:p>
            <a:endParaRPr lang="it-IT"/>
          </a:p>
        </p:txBody>
      </p:sp>
      <p:sp>
        <p:nvSpPr>
          <p:cNvPr id="37892"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37893" name="Rectangle 5"/>
          <p:cNvSpPr>
            <a:spLocks noGrp="1" noChangeArrowheads="1"/>
          </p:cNvSpPr>
          <p:nvPr>
            <p:ph type="body" sz="quarter" idx="3"/>
          </p:nvPr>
        </p:nvSpPr>
        <p:spPr bwMode="auto">
          <a:xfrm>
            <a:off x="709930" y="4862084"/>
            <a:ext cx="5679440" cy="4605254"/>
          </a:xfrm>
          <a:prstGeom prst="rect">
            <a:avLst/>
          </a:prstGeom>
          <a:noFill/>
          <a:ln w="9525">
            <a:noFill/>
            <a:miter lim="800000"/>
            <a:headEnd/>
            <a:tailEnd/>
          </a:ln>
          <a:effectLst/>
        </p:spPr>
        <p:txBody>
          <a:bodyPr vert="horz" wrap="square" lIns="99025" tIns="49512" rIns="99025" bIns="49512"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
        <p:nvSpPr>
          <p:cNvPr id="37894" name="Rectangle 6"/>
          <p:cNvSpPr>
            <a:spLocks noGrp="1" noChangeArrowheads="1"/>
          </p:cNvSpPr>
          <p:nvPr>
            <p:ph type="ftr" sz="quarter" idx="4"/>
          </p:nvPr>
        </p:nvSpPr>
        <p:spPr bwMode="auto">
          <a:xfrm>
            <a:off x="0" y="9720957"/>
            <a:ext cx="3076902" cy="512052"/>
          </a:xfrm>
          <a:prstGeom prst="rect">
            <a:avLst/>
          </a:prstGeom>
          <a:noFill/>
          <a:ln w="9525">
            <a:noFill/>
            <a:miter lim="800000"/>
            <a:headEnd/>
            <a:tailEnd/>
          </a:ln>
          <a:effectLst/>
        </p:spPr>
        <p:txBody>
          <a:bodyPr vert="horz" wrap="square" lIns="99025" tIns="49512" rIns="99025" bIns="49512" numCol="1" anchor="b" anchorCtr="0" compatLnSpc="1">
            <a:prstTxWarp prst="textNoShape">
              <a:avLst/>
            </a:prstTxWarp>
          </a:bodyPr>
          <a:lstStyle>
            <a:lvl1pPr defTabSz="990808">
              <a:spcBef>
                <a:spcPct val="0"/>
              </a:spcBef>
              <a:buClrTx/>
              <a:buSzTx/>
              <a:buFontTx/>
              <a:buNone/>
              <a:defRPr sz="1300">
                <a:effectLst/>
                <a:latin typeface="Arial" charset="0"/>
              </a:defRPr>
            </a:lvl1pPr>
          </a:lstStyle>
          <a:p>
            <a:endParaRPr lang="it-IT"/>
          </a:p>
        </p:txBody>
      </p:sp>
      <p:sp>
        <p:nvSpPr>
          <p:cNvPr id="37895" name="Rectangle 7"/>
          <p:cNvSpPr>
            <a:spLocks noGrp="1" noChangeArrowheads="1"/>
          </p:cNvSpPr>
          <p:nvPr>
            <p:ph type="sldNum" sz="quarter" idx="5"/>
          </p:nvPr>
        </p:nvSpPr>
        <p:spPr bwMode="auto">
          <a:xfrm>
            <a:off x="4022400" y="9720957"/>
            <a:ext cx="3075288" cy="512052"/>
          </a:xfrm>
          <a:prstGeom prst="rect">
            <a:avLst/>
          </a:prstGeom>
          <a:noFill/>
          <a:ln w="9525">
            <a:noFill/>
            <a:miter lim="800000"/>
            <a:headEnd/>
            <a:tailEnd/>
          </a:ln>
          <a:effectLst/>
        </p:spPr>
        <p:txBody>
          <a:bodyPr vert="horz" wrap="square" lIns="99025" tIns="49512" rIns="99025" bIns="49512" numCol="1" anchor="b" anchorCtr="0" compatLnSpc="1">
            <a:prstTxWarp prst="textNoShape">
              <a:avLst/>
            </a:prstTxWarp>
          </a:bodyPr>
          <a:lstStyle>
            <a:lvl1pPr algn="r" defTabSz="990808">
              <a:spcBef>
                <a:spcPct val="0"/>
              </a:spcBef>
              <a:buClrTx/>
              <a:buSzTx/>
              <a:buFontTx/>
              <a:buNone/>
              <a:defRPr sz="1300">
                <a:effectLst/>
                <a:latin typeface="Arial" charset="0"/>
              </a:defRPr>
            </a:lvl1pPr>
          </a:lstStyle>
          <a:p>
            <a:fld id="{0E0C17E6-CFCE-4FBD-933C-6EB4D20D2F9B}"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7EC416-D3CB-4B02-875E-3E65961B88FE}" type="slidenum">
              <a:rPr lang="it-IT"/>
              <a:pPr/>
              <a:t>1</a:t>
            </a:fld>
            <a:endParaRPr lang="it-IT"/>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7411BF-621B-4E4D-994B-AF3D53E785CC}" type="slidenum">
              <a:rPr lang="it-IT"/>
              <a:pPr/>
              <a:t>19</a:t>
            </a:fld>
            <a:endParaRPr lang="it-IT"/>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r>
              <a:rPr lang="it-IT"/>
              <a:t>Descrizione dello spettro</a:t>
            </a:r>
          </a:p>
          <a:p>
            <a:pPr>
              <a:buFontTx/>
              <a:buChar char="•"/>
            </a:pPr>
            <a:r>
              <a:rPr lang="it-IT"/>
              <a:t>Lo avete visto innumerevoli volte</a:t>
            </a:r>
          </a:p>
          <a:p>
            <a:pPr>
              <a:buFontTx/>
              <a:buChar char="•"/>
            </a:pPr>
            <a:r>
              <a:rPr lang="it-IT"/>
              <a:t>Si distinguono tre regioni...</a:t>
            </a:r>
          </a:p>
          <a:p>
            <a:pPr>
              <a:buFontTx/>
              <a:buChar char="•"/>
            </a:pPr>
            <a:r>
              <a:rPr lang="it-IT"/>
              <a:t>Ci concentreremo sulla terza, altissime energie, sopra i 10</a:t>
            </a:r>
            <a:r>
              <a:rPr lang="it-IT" baseline="30000"/>
              <a:t>19</a:t>
            </a:r>
            <a:r>
              <a:rPr lang="it-IT"/>
              <a:t> eV, dove non è chiaro:</a:t>
            </a:r>
          </a:p>
          <a:p>
            <a:pPr lvl="1">
              <a:buFontTx/>
              <a:buChar char="•"/>
            </a:pPr>
            <a:r>
              <a:rPr lang="it-IT"/>
              <a:t>COME siano accelerati</a:t>
            </a:r>
          </a:p>
          <a:p>
            <a:pPr lvl="1">
              <a:buFontTx/>
              <a:buChar char="•"/>
            </a:pPr>
            <a:r>
              <a:rPr lang="it-IT"/>
              <a:t>DOVE siano le sorgenti</a:t>
            </a:r>
          </a:p>
          <a:p>
            <a:pPr lvl="1">
              <a:buFontTx/>
              <a:buChar char="•"/>
            </a:pPr>
            <a:r>
              <a:rPr lang="it-IT"/>
              <a:t>Addirittura PERCHè riusciamo a vederli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930883-AA94-44B1-9ADF-BDA9B0C83151}" type="slidenum">
              <a:rPr lang="it-IT"/>
              <a:pPr/>
              <a:t>22</a:t>
            </a:fld>
            <a:endParaRPr lang="it-IT"/>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9140825" cy="6850063"/>
            <a:chOff x="0" y="0"/>
            <a:chExt cx="5758" cy="4315"/>
          </a:xfrm>
        </p:grpSpPr>
        <p:grpSp>
          <p:nvGrpSpPr>
            <p:cNvPr id="8195" name="Group 3"/>
            <p:cNvGrpSpPr>
              <a:grpSpLocks/>
            </p:cNvGrpSpPr>
            <p:nvPr userDrawn="1"/>
          </p:nvGrpSpPr>
          <p:grpSpPr bwMode="auto">
            <a:xfrm>
              <a:off x="1728" y="2230"/>
              <a:ext cx="4027" cy="2085"/>
              <a:chOff x="1728" y="2230"/>
              <a:chExt cx="4027" cy="2085"/>
            </a:xfrm>
          </p:grpSpPr>
          <p:sp>
            <p:nvSpPr>
              <p:cNvPr id="8196"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it-IT"/>
              </a:p>
            </p:txBody>
          </p:sp>
          <p:sp>
            <p:nvSpPr>
              <p:cNvPr id="8197"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it-IT"/>
              </a:p>
            </p:txBody>
          </p:sp>
          <p:sp>
            <p:nvSpPr>
              <p:cNvPr id="8198"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it-IT"/>
              </a:p>
            </p:txBody>
          </p:sp>
          <p:sp>
            <p:nvSpPr>
              <p:cNvPr id="8199"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it-IT"/>
              </a:p>
            </p:txBody>
          </p:sp>
          <p:sp>
            <p:nvSpPr>
              <p:cNvPr id="8200"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it-IT"/>
              </a:p>
            </p:txBody>
          </p:sp>
        </p:grpSp>
        <p:sp>
          <p:nvSpPr>
            <p:cNvPr id="8201"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it-IT"/>
            </a:p>
          </p:txBody>
        </p:sp>
        <p:sp>
          <p:nvSpPr>
            <p:cNvPr id="8202"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it-IT"/>
            </a:p>
          </p:txBody>
        </p:sp>
      </p:grpSp>
      <p:sp>
        <p:nvSpPr>
          <p:cNvPr id="8203" name="Rectangle 11"/>
          <p:cNvSpPr>
            <a:spLocks noGrp="1" noChangeArrowheads="1"/>
          </p:cNvSpPr>
          <p:nvPr>
            <p:ph type="ctrTitle" sz="quarter"/>
          </p:nvPr>
        </p:nvSpPr>
        <p:spPr>
          <a:xfrm>
            <a:off x="685800" y="1736725"/>
            <a:ext cx="7772400" cy="1920875"/>
          </a:xfrm>
        </p:spPr>
        <p:txBody>
          <a:bodyPr/>
          <a:lstStyle>
            <a:lvl1pPr>
              <a:defRPr sz="6000"/>
            </a:lvl1pPr>
          </a:lstStyle>
          <a:p>
            <a:r>
              <a:rPr lang="it-IT"/>
              <a:t>Click to edit Master title style</a:t>
            </a:r>
          </a:p>
        </p:txBody>
      </p:sp>
      <p:sp>
        <p:nvSpPr>
          <p:cNvPr id="820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it-IT"/>
              <a:t>Click to edit Master subtitle style</a:t>
            </a:r>
          </a:p>
        </p:txBody>
      </p:sp>
      <p:sp>
        <p:nvSpPr>
          <p:cNvPr id="8205" name="Rectangle 13"/>
          <p:cNvSpPr>
            <a:spLocks noGrp="1" noChangeArrowheads="1"/>
          </p:cNvSpPr>
          <p:nvPr>
            <p:ph type="dt" sz="quarter" idx="2"/>
          </p:nvPr>
        </p:nvSpPr>
        <p:spPr>
          <a:xfrm>
            <a:off x="457200" y="6248400"/>
            <a:ext cx="2133600" cy="476250"/>
          </a:xfrm>
        </p:spPr>
        <p:txBody>
          <a:bodyPr/>
          <a:lstStyle>
            <a:lvl1pPr>
              <a:defRPr/>
            </a:lvl1pPr>
          </a:lstStyle>
          <a:p>
            <a:endParaRPr lang="it-IT"/>
          </a:p>
        </p:txBody>
      </p:sp>
      <p:sp>
        <p:nvSpPr>
          <p:cNvPr id="8206" name="Rectangle 14"/>
          <p:cNvSpPr>
            <a:spLocks noGrp="1" noChangeArrowheads="1"/>
          </p:cNvSpPr>
          <p:nvPr>
            <p:ph type="ftr" sz="quarter" idx="3"/>
          </p:nvPr>
        </p:nvSpPr>
        <p:spPr>
          <a:xfrm>
            <a:off x="3124200" y="6251575"/>
            <a:ext cx="2895600" cy="476250"/>
          </a:xfrm>
        </p:spPr>
        <p:txBody>
          <a:bodyPr/>
          <a:lstStyle>
            <a:lvl1pPr>
              <a:defRPr/>
            </a:lvl1pPr>
          </a:lstStyle>
          <a:p>
            <a:endParaRPr lang="it-IT"/>
          </a:p>
        </p:txBody>
      </p:sp>
      <p:sp>
        <p:nvSpPr>
          <p:cNvPr id="8207" name="Rectangle 15"/>
          <p:cNvSpPr>
            <a:spLocks noGrp="1" noChangeArrowheads="1"/>
          </p:cNvSpPr>
          <p:nvPr>
            <p:ph type="sldNum" sz="quarter" idx="4"/>
          </p:nvPr>
        </p:nvSpPr>
        <p:spPr>
          <a:xfrm>
            <a:off x="6553200" y="6254750"/>
            <a:ext cx="2133600" cy="476250"/>
          </a:xfrm>
        </p:spPr>
        <p:txBody>
          <a:bodyPr/>
          <a:lstStyle>
            <a:lvl1pPr>
              <a:defRPr/>
            </a:lvl1pPr>
          </a:lstStyle>
          <a:p>
            <a:fld id="{2B019FF5-17CF-4210-B95A-F780A4E355C8}" type="slidenum">
              <a:rPr lang="it-IT"/>
              <a:pPr/>
              <a:t>‹N›</a:t>
            </a:fld>
            <a:endParaRPr lang="it-IT"/>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numero diapositiva 4"/>
          <p:cNvSpPr>
            <a:spLocks noGrp="1"/>
          </p:cNvSpPr>
          <p:nvPr>
            <p:ph type="sldNum" sz="quarter" idx="11"/>
          </p:nvPr>
        </p:nvSpPr>
        <p:spPr/>
        <p:txBody>
          <a:bodyPr/>
          <a:lstStyle>
            <a:lvl1pPr>
              <a:defRPr/>
            </a:lvl1pPr>
          </a:lstStyle>
          <a:p>
            <a:fld id="{D209F996-1F07-42E1-BF95-CEDAC9C71AE8}" type="slidenum">
              <a:rPr lang="it-IT"/>
              <a:pPr/>
              <a:t>‹N›</a:t>
            </a:fld>
            <a:endParaRPr lang="it-IT"/>
          </a:p>
        </p:txBody>
      </p:sp>
      <p:sp>
        <p:nvSpPr>
          <p:cNvPr id="6" name="Segnaposto piè di pagina 5"/>
          <p:cNvSpPr>
            <a:spLocks noGrp="1"/>
          </p:cNvSpPr>
          <p:nvPr>
            <p:ph type="ftr" sz="quarter" idx="12"/>
          </p:nvPr>
        </p:nvSpPr>
        <p:spPr/>
        <p:txBody>
          <a:bodyPr/>
          <a:lstStyle>
            <a:lvl1pPr>
              <a:defRPr/>
            </a:lvl1pPr>
          </a:lstStyle>
          <a:p>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numero diapositiva 4"/>
          <p:cNvSpPr>
            <a:spLocks noGrp="1"/>
          </p:cNvSpPr>
          <p:nvPr>
            <p:ph type="sldNum" sz="quarter" idx="11"/>
          </p:nvPr>
        </p:nvSpPr>
        <p:spPr/>
        <p:txBody>
          <a:bodyPr/>
          <a:lstStyle>
            <a:lvl1pPr>
              <a:defRPr/>
            </a:lvl1pPr>
          </a:lstStyle>
          <a:p>
            <a:fld id="{6B9FB563-3B76-4BF1-A363-B077203F0193}" type="slidenum">
              <a:rPr lang="it-IT"/>
              <a:pPr/>
              <a:t>‹N›</a:t>
            </a:fld>
            <a:endParaRPr lang="it-IT"/>
          </a:p>
        </p:txBody>
      </p:sp>
      <p:sp>
        <p:nvSpPr>
          <p:cNvPr id="6" name="Segnaposto piè di pagina 5"/>
          <p:cNvSpPr>
            <a:spLocks noGrp="1"/>
          </p:cNvSpPr>
          <p:nvPr>
            <p:ph type="ftr" sz="quarter" idx="12"/>
          </p:nvPr>
        </p:nvSpPr>
        <p:spPr/>
        <p:txBody>
          <a:bodyPr/>
          <a:lstStyle>
            <a:lvl1pPr>
              <a:defRPr/>
            </a:lvl1pPr>
          </a:lstStyle>
          <a:p>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numero diapositiva 4"/>
          <p:cNvSpPr>
            <a:spLocks noGrp="1"/>
          </p:cNvSpPr>
          <p:nvPr>
            <p:ph type="sldNum" sz="quarter" idx="11"/>
          </p:nvPr>
        </p:nvSpPr>
        <p:spPr/>
        <p:txBody>
          <a:bodyPr/>
          <a:lstStyle>
            <a:lvl1pPr>
              <a:defRPr/>
            </a:lvl1pPr>
          </a:lstStyle>
          <a:p>
            <a:fld id="{C62197AB-8398-4E07-8022-7925E46EB77C}" type="slidenum">
              <a:rPr lang="it-IT"/>
              <a:pPr/>
              <a:t>‹N›</a:t>
            </a:fld>
            <a:endParaRPr lang="it-IT"/>
          </a:p>
        </p:txBody>
      </p:sp>
      <p:sp>
        <p:nvSpPr>
          <p:cNvPr id="6" name="Segnaposto piè di pagina 5"/>
          <p:cNvSpPr>
            <a:spLocks noGrp="1"/>
          </p:cNvSpPr>
          <p:nvPr>
            <p:ph type="ftr" sz="quarter" idx="12"/>
          </p:nvPr>
        </p:nvSpPr>
        <p:spPr/>
        <p:txBody>
          <a:bodyPr/>
          <a:lstStyle>
            <a:lvl1pPr>
              <a:defRPr/>
            </a:lvl1pPr>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numero diapositiva 4"/>
          <p:cNvSpPr>
            <a:spLocks noGrp="1"/>
          </p:cNvSpPr>
          <p:nvPr>
            <p:ph type="sldNum" sz="quarter" idx="11"/>
          </p:nvPr>
        </p:nvSpPr>
        <p:spPr/>
        <p:txBody>
          <a:bodyPr/>
          <a:lstStyle>
            <a:lvl1pPr>
              <a:defRPr/>
            </a:lvl1pPr>
          </a:lstStyle>
          <a:p>
            <a:fld id="{6EAE58BB-7895-4B96-AA1E-AD53463E2C16}" type="slidenum">
              <a:rPr lang="it-IT"/>
              <a:pPr/>
              <a:t>‹N›</a:t>
            </a:fld>
            <a:endParaRPr lang="it-IT"/>
          </a:p>
        </p:txBody>
      </p:sp>
      <p:sp>
        <p:nvSpPr>
          <p:cNvPr id="6" name="Segnaposto piè di pagina 5"/>
          <p:cNvSpPr>
            <a:spLocks noGrp="1"/>
          </p:cNvSpPr>
          <p:nvPr>
            <p:ph type="ftr" sz="quarter" idx="12"/>
          </p:nvPr>
        </p:nvSpPr>
        <p:spPr/>
        <p:txBody>
          <a:bodyPr/>
          <a:lstStyle>
            <a:lvl1pPr>
              <a:defRPr/>
            </a:lvl1pPr>
          </a:lstStyle>
          <a:p>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numero diapositiva 5"/>
          <p:cNvSpPr>
            <a:spLocks noGrp="1"/>
          </p:cNvSpPr>
          <p:nvPr>
            <p:ph type="sldNum" sz="quarter" idx="11"/>
          </p:nvPr>
        </p:nvSpPr>
        <p:spPr/>
        <p:txBody>
          <a:bodyPr/>
          <a:lstStyle>
            <a:lvl1pPr>
              <a:defRPr/>
            </a:lvl1pPr>
          </a:lstStyle>
          <a:p>
            <a:fld id="{EAB76B0B-0E7F-425F-ACF0-AB274EDEA881}" type="slidenum">
              <a:rPr lang="it-IT"/>
              <a:pPr/>
              <a:t>‹N›</a:t>
            </a:fld>
            <a:endParaRPr lang="it-IT"/>
          </a:p>
        </p:txBody>
      </p:sp>
      <p:sp>
        <p:nvSpPr>
          <p:cNvPr id="7" name="Segnaposto piè di pagina 6"/>
          <p:cNvSpPr>
            <a:spLocks noGrp="1"/>
          </p:cNvSpPr>
          <p:nvPr>
            <p:ph type="ftr" sz="quarter" idx="12"/>
          </p:nvPr>
        </p:nvSpPr>
        <p:spPr/>
        <p:txBody>
          <a:bodyPr/>
          <a:lstStyle>
            <a:lvl1pPr>
              <a:defRPr/>
            </a:lvl1pPr>
          </a:lstStyle>
          <a:p>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numero diapositiva 7"/>
          <p:cNvSpPr>
            <a:spLocks noGrp="1"/>
          </p:cNvSpPr>
          <p:nvPr>
            <p:ph type="sldNum" sz="quarter" idx="11"/>
          </p:nvPr>
        </p:nvSpPr>
        <p:spPr/>
        <p:txBody>
          <a:bodyPr/>
          <a:lstStyle>
            <a:lvl1pPr>
              <a:defRPr/>
            </a:lvl1pPr>
          </a:lstStyle>
          <a:p>
            <a:fld id="{C3F9B8B3-7D29-4813-941E-3C0BBE58727B}" type="slidenum">
              <a:rPr lang="it-IT"/>
              <a:pPr/>
              <a:t>‹N›</a:t>
            </a:fld>
            <a:endParaRPr lang="it-IT"/>
          </a:p>
        </p:txBody>
      </p:sp>
      <p:sp>
        <p:nvSpPr>
          <p:cNvPr id="9" name="Segnaposto piè di pagina 8"/>
          <p:cNvSpPr>
            <a:spLocks noGrp="1"/>
          </p:cNvSpPr>
          <p:nvPr>
            <p:ph type="ftr" sz="quarter" idx="12"/>
          </p:nvPr>
        </p:nvSpPr>
        <p:spPr/>
        <p:txBody>
          <a:bodyPr/>
          <a:lstStyle>
            <a:lvl1pPr>
              <a:defRPr/>
            </a:lvl1pPr>
          </a:lstStyle>
          <a:p>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numero diapositiva 3"/>
          <p:cNvSpPr>
            <a:spLocks noGrp="1"/>
          </p:cNvSpPr>
          <p:nvPr>
            <p:ph type="sldNum" sz="quarter" idx="11"/>
          </p:nvPr>
        </p:nvSpPr>
        <p:spPr/>
        <p:txBody>
          <a:bodyPr/>
          <a:lstStyle>
            <a:lvl1pPr>
              <a:defRPr/>
            </a:lvl1pPr>
          </a:lstStyle>
          <a:p>
            <a:fld id="{10A7EDB4-10B3-470C-AFB8-C1D65BE29F3D}" type="slidenum">
              <a:rPr lang="it-IT"/>
              <a:pPr/>
              <a:t>‹N›</a:t>
            </a:fld>
            <a:endParaRPr lang="it-IT"/>
          </a:p>
        </p:txBody>
      </p:sp>
      <p:sp>
        <p:nvSpPr>
          <p:cNvPr id="5" name="Segnaposto piè di pagina 4"/>
          <p:cNvSpPr>
            <a:spLocks noGrp="1"/>
          </p:cNvSpPr>
          <p:nvPr>
            <p:ph type="ftr" sz="quarter" idx="12"/>
          </p:nvPr>
        </p:nvSpPr>
        <p:spPr/>
        <p:txBody>
          <a:bodyPr/>
          <a:lstStyle>
            <a:lvl1pPr>
              <a:defRPr/>
            </a:lvl1pPr>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numero diapositiva 2"/>
          <p:cNvSpPr>
            <a:spLocks noGrp="1"/>
          </p:cNvSpPr>
          <p:nvPr>
            <p:ph type="sldNum" sz="quarter" idx="11"/>
          </p:nvPr>
        </p:nvSpPr>
        <p:spPr/>
        <p:txBody>
          <a:bodyPr/>
          <a:lstStyle>
            <a:lvl1pPr>
              <a:defRPr/>
            </a:lvl1pPr>
          </a:lstStyle>
          <a:p>
            <a:fld id="{C875CD21-E7F6-4AF3-81FD-4B71678E0F3A}" type="slidenum">
              <a:rPr lang="it-IT"/>
              <a:pPr/>
              <a:t>‹N›</a:t>
            </a:fld>
            <a:endParaRPr lang="it-IT"/>
          </a:p>
        </p:txBody>
      </p:sp>
      <p:sp>
        <p:nvSpPr>
          <p:cNvPr id="4" name="Segnaposto piè di pagina 3"/>
          <p:cNvSpPr>
            <a:spLocks noGrp="1"/>
          </p:cNvSpPr>
          <p:nvPr>
            <p:ph type="ftr" sz="quarter" idx="12"/>
          </p:nvPr>
        </p:nvSpPr>
        <p:spPr/>
        <p:txBody>
          <a:bodyPr/>
          <a:lstStyle>
            <a:lvl1pPr>
              <a:defRPr/>
            </a:lvl1pPr>
          </a:lstStyle>
          <a:p>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numero diapositiva 5"/>
          <p:cNvSpPr>
            <a:spLocks noGrp="1"/>
          </p:cNvSpPr>
          <p:nvPr>
            <p:ph type="sldNum" sz="quarter" idx="11"/>
          </p:nvPr>
        </p:nvSpPr>
        <p:spPr/>
        <p:txBody>
          <a:bodyPr/>
          <a:lstStyle>
            <a:lvl1pPr>
              <a:defRPr/>
            </a:lvl1pPr>
          </a:lstStyle>
          <a:p>
            <a:fld id="{F55C941F-9502-4756-B1F1-470DAEC0F9CD}" type="slidenum">
              <a:rPr lang="it-IT"/>
              <a:pPr/>
              <a:t>‹N›</a:t>
            </a:fld>
            <a:endParaRPr lang="it-IT"/>
          </a:p>
        </p:txBody>
      </p:sp>
      <p:sp>
        <p:nvSpPr>
          <p:cNvPr id="7" name="Segnaposto piè di pagina 6"/>
          <p:cNvSpPr>
            <a:spLocks noGrp="1"/>
          </p:cNvSpPr>
          <p:nvPr>
            <p:ph type="ftr" sz="quarter" idx="12"/>
          </p:nvPr>
        </p:nvSpPr>
        <p:spPr/>
        <p:txBody>
          <a:bodyPr/>
          <a:lstStyle>
            <a:lvl1pPr>
              <a:defRPr/>
            </a:lvl1p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numero diapositiva 5"/>
          <p:cNvSpPr>
            <a:spLocks noGrp="1"/>
          </p:cNvSpPr>
          <p:nvPr>
            <p:ph type="sldNum" sz="quarter" idx="11"/>
          </p:nvPr>
        </p:nvSpPr>
        <p:spPr/>
        <p:txBody>
          <a:bodyPr/>
          <a:lstStyle>
            <a:lvl1pPr>
              <a:defRPr/>
            </a:lvl1pPr>
          </a:lstStyle>
          <a:p>
            <a:fld id="{E7FFF4E0-FBAD-497D-805E-6042DE214077}" type="slidenum">
              <a:rPr lang="it-IT"/>
              <a:pPr/>
              <a:t>‹N›</a:t>
            </a:fld>
            <a:endParaRPr lang="it-IT"/>
          </a:p>
        </p:txBody>
      </p:sp>
      <p:sp>
        <p:nvSpPr>
          <p:cNvPr id="7" name="Segnaposto piè di pagina 6"/>
          <p:cNvSpPr>
            <a:spLocks noGrp="1"/>
          </p:cNvSpPr>
          <p:nvPr>
            <p:ph type="ftr" sz="quarter" idx="12"/>
          </p:nvPr>
        </p:nvSpPr>
        <p:spPr/>
        <p:txBody>
          <a:bodyPr/>
          <a:lstStyle>
            <a:lvl1pPr>
              <a:defRPr/>
            </a:lvl1p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endParaRPr lang="it-IT"/>
          </a:p>
        </p:txBody>
      </p:sp>
      <p:sp>
        <p:nvSpPr>
          <p:cNvPr id="717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defRPr>
            </a:lvl1pPr>
          </a:lstStyle>
          <a:p>
            <a:fld id="{41281584-6778-4688-BF72-A5197ADEF51B}" type="slidenum">
              <a:rPr lang="it-IT"/>
              <a:pPr/>
              <a:t>‹N›</a:t>
            </a:fld>
            <a:endParaRPr lang="it-IT"/>
          </a:p>
        </p:txBody>
      </p:sp>
      <p:grpSp>
        <p:nvGrpSpPr>
          <p:cNvPr id="7172" name="Group 4"/>
          <p:cNvGrpSpPr>
            <a:grpSpLocks/>
          </p:cNvGrpSpPr>
          <p:nvPr/>
        </p:nvGrpSpPr>
        <p:grpSpPr bwMode="auto">
          <a:xfrm>
            <a:off x="0" y="0"/>
            <a:ext cx="9140825" cy="6850063"/>
            <a:chOff x="0" y="0"/>
            <a:chExt cx="5758" cy="4315"/>
          </a:xfrm>
        </p:grpSpPr>
        <p:grpSp>
          <p:nvGrpSpPr>
            <p:cNvPr id="7173" name="Group 5"/>
            <p:cNvGrpSpPr>
              <a:grpSpLocks/>
            </p:cNvGrpSpPr>
            <p:nvPr userDrawn="1"/>
          </p:nvGrpSpPr>
          <p:grpSpPr bwMode="auto">
            <a:xfrm>
              <a:off x="1728" y="2230"/>
              <a:ext cx="4027" cy="2085"/>
              <a:chOff x="1728" y="2230"/>
              <a:chExt cx="4027" cy="2085"/>
            </a:xfrm>
          </p:grpSpPr>
          <p:sp>
            <p:nvSpPr>
              <p:cNvPr id="71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it-IT"/>
              </a:p>
            </p:txBody>
          </p:sp>
          <p:sp>
            <p:nvSpPr>
              <p:cNvPr id="71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it-IT"/>
              </a:p>
            </p:txBody>
          </p:sp>
          <p:sp>
            <p:nvSpPr>
              <p:cNvPr id="71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it-IT"/>
              </a:p>
            </p:txBody>
          </p:sp>
          <p:sp>
            <p:nvSpPr>
              <p:cNvPr id="717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it-IT"/>
              </a:p>
            </p:txBody>
          </p:sp>
          <p:sp>
            <p:nvSpPr>
              <p:cNvPr id="71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it-IT"/>
              </a:p>
            </p:txBody>
          </p:sp>
        </p:grpSp>
        <p:sp>
          <p:nvSpPr>
            <p:cNvPr id="71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it-IT"/>
            </a:p>
          </p:txBody>
        </p:sp>
        <p:sp>
          <p:nvSpPr>
            <p:cNvPr id="718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it-IT"/>
            </a:p>
          </p:txBody>
        </p:sp>
      </p:grpSp>
      <p:sp>
        <p:nvSpPr>
          <p:cNvPr id="718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Click to edit Master title style</a:t>
            </a:r>
          </a:p>
        </p:txBody>
      </p:sp>
      <p:sp>
        <p:nvSpPr>
          <p:cNvPr id="718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200">
                <a:effectLst/>
                <a:latin typeface="Arial" charset="0"/>
              </a:defRPr>
            </a:lvl1pPr>
          </a:lstStyle>
          <a:p>
            <a:endParaRPr lang="it-IT"/>
          </a:p>
        </p:txBody>
      </p:sp>
      <p:sp>
        <p:nvSpPr>
          <p:cNvPr id="718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hf hdr="0" ftr="0" dt="0"/>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hyperlink" Target="http://upload.wikimedia.org/wikipedia/it/thumb/b/b1/Particelle.jpg/180px-Particelle.jpg" TargetMode="External"/><Relationship Id="rId1" Type="http://schemas.openxmlformats.org/officeDocument/2006/relationships/slideLayout" Target="../slideLayouts/slideLayout2.xml"/><Relationship Id="rId6" Type="http://schemas.openxmlformats.org/officeDocument/2006/relationships/hyperlink" Target="http://www.scienzagiovane.unibo.it/darkmatter/images/raggi-cosmici.jpg" TargetMode="External"/><Relationship Id="rId5" Type="http://schemas.openxmlformats.org/officeDocument/2006/relationships/image" Target="../media/image19.jpeg"/><Relationship Id="rId4" Type="http://schemas.openxmlformats.org/officeDocument/2006/relationships/hyperlink" Target="http://images.google.it/imgres?imgurl=http://www.dse.nl/~zyal/img/terra.jpg&amp;imgrefurl=http://www.dse.nl/~zyal/terra.html&amp;h=440&amp;w=440&amp;sz=29&amp;tbnid=Yb3pV6M14O0J:&amp;tbnh=123&amp;tbnw=123&amp;hl=it&amp;start=3&amp;prev=/images?q=terra&amp;svnum=10&amp;hl=it&amp;lr=&amp;rls=GGLD,GGLD:2003-46,GGLD:it&amp;sa=N"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7.png"/><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hyperlink" Target="http://pdg.lbl.gov/2007/reviews/cosmicrayrpp.pdf" TargetMode="External"/><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4.bin"/><Relationship Id="rId7" Type="http://schemas.openxmlformats.org/officeDocument/2006/relationships/slide" Target="slide22.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slide" Target="slide14.xml"/><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http://www.imcce.fr/fr/ephemerides/astronomie/Promenade/images/gif7/799.gif" TargetMode="External"/><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p:cNvSpPr>
            <a:spLocks noGrp="1" noChangeArrowheads="1"/>
          </p:cNvSpPr>
          <p:nvPr>
            <p:ph type="sldNum" sz="quarter" idx="4"/>
          </p:nvPr>
        </p:nvSpPr>
        <p:spPr/>
        <p:txBody>
          <a:bodyPr/>
          <a:lstStyle/>
          <a:p>
            <a:fld id="{C322022B-69B4-4ACE-9333-49F5102C92A3}" type="slidenum">
              <a:rPr lang="it-IT"/>
              <a:pPr/>
              <a:t>1</a:t>
            </a:fld>
            <a:endParaRPr lang="it-IT"/>
          </a:p>
        </p:txBody>
      </p:sp>
      <p:sp>
        <p:nvSpPr>
          <p:cNvPr id="2050" name="Rectangle 2"/>
          <p:cNvSpPr>
            <a:spLocks noGrp="1" noChangeArrowheads="1"/>
          </p:cNvSpPr>
          <p:nvPr>
            <p:ph type="ctrTitle"/>
          </p:nvPr>
        </p:nvSpPr>
        <p:spPr>
          <a:xfrm>
            <a:off x="503238" y="333375"/>
            <a:ext cx="8172450" cy="3024188"/>
          </a:xfrm>
        </p:spPr>
        <p:txBody>
          <a:bodyPr/>
          <a:lstStyle/>
          <a:p>
            <a:pPr marL="1143000" indent="-1143000">
              <a:buFontTx/>
              <a:buAutoNum type="arabicPeriod"/>
            </a:pPr>
            <a:r>
              <a:rPr lang="it-IT" dirty="0"/>
              <a:t>Introduzione:</a:t>
            </a:r>
            <a:br>
              <a:rPr lang="it-IT" dirty="0"/>
            </a:br>
            <a:r>
              <a:rPr lang="it-IT" dirty="0"/>
              <a:t>Storia ed importanza dei RC</a:t>
            </a:r>
          </a:p>
        </p:txBody>
      </p:sp>
      <p:sp>
        <p:nvSpPr>
          <p:cNvPr id="2055" name="Rectangle 7"/>
          <p:cNvSpPr>
            <a:spLocks noGrp="1" noChangeArrowheads="1"/>
          </p:cNvSpPr>
          <p:nvPr>
            <p:ph type="subTitle" idx="1"/>
          </p:nvPr>
        </p:nvSpPr>
        <p:spPr>
          <a:xfrm>
            <a:off x="1187450" y="4581525"/>
            <a:ext cx="6832600" cy="1727200"/>
          </a:xfrm>
          <a:noFill/>
          <a:ln/>
        </p:spPr>
        <p:txBody>
          <a:bodyPr/>
          <a:lstStyle/>
          <a:p>
            <a:pPr>
              <a:lnSpc>
                <a:spcPct val="90000"/>
              </a:lnSpc>
            </a:pPr>
            <a:r>
              <a:rPr lang="it-IT" dirty="0"/>
              <a:t>Corso </a:t>
            </a:r>
            <a:r>
              <a:rPr lang="it-IT" dirty="0" smtClean="0"/>
              <a:t>“</a:t>
            </a:r>
            <a:r>
              <a:rPr lang="it-IT" b="1" dirty="0" smtClean="0"/>
              <a:t>Astrofisica delle particelle</a:t>
            </a:r>
            <a:r>
              <a:rPr lang="it-IT" dirty="0" smtClean="0"/>
              <a:t>”</a:t>
            </a:r>
            <a:endParaRPr lang="it-IT" dirty="0"/>
          </a:p>
          <a:p>
            <a:pPr>
              <a:lnSpc>
                <a:spcPct val="90000"/>
              </a:lnSpc>
            </a:pPr>
            <a:r>
              <a:rPr lang="it-IT" dirty="0"/>
              <a:t>Prof. Maurizio Spurio</a:t>
            </a:r>
          </a:p>
          <a:p>
            <a:pPr>
              <a:lnSpc>
                <a:spcPct val="90000"/>
              </a:lnSpc>
            </a:pPr>
            <a:r>
              <a:rPr lang="it-IT" dirty="0"/>
              <a:t>Università di </a:t>
            </a:r>
            <a:r>
              <a:rPr lang="it-IT" dirty="0" smtClean="0"/>
              <a:t>Bologna</a:t>
            </a:r>
            <a:r>
              <a:rPr lang="it-IT" dirty="0"/>
              <a:t> </a:t>
            </a:r>
            <a:r>
              <a:rPr lang="it-IT" dirty="0" err="1" smtClean="0"/>
              <a:t>a.a</a:t>
            </a:r>
            <a:r>
              <a:rPr lang="it-IT" dirty="0" err="1"/>
              <a:t>.</a:t>
            </a:r>
            <a:r>
              <a:rPr lang="it-IT" dirty="0"/>
              <a:t> </a:t>
            </a:r>
            <a:r>
              <a:rPr lang="it-IT" dirty="0" smtClean="0"/>
              <a:t>2011/12</a:t>
            </a:r>
            <a:endParaRPr lang="it-IT"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numero diapositiva 3"/>
          <p:cNvSpPr>
            <a:spLocks noGrp="1"/>
          </p:cNvSpPr>
          <p:nvPr>
            <p:ph type="sldNum" sz="quarter" idx="11"/>
          </p:nvPr>
        </p:nvSpPr>
        <p:spPr/>
        <p:txBody>
          <a:bodyPr/>
          <a:lstStyle/>
          <a:p>
            <a:fld id="{B1879F86-4C2F-46BF-8D5B-3B2D32A6013C}" type="slidenum">
              <a:rPr lang="it-IT"/>
              <a:pPr/>
              <a:t>10</a:t>
            </a:fld>
            <a:endParaRPr lang="it-IT" dirty="0"/>
          </a:p>
        </p:txBody>
      </p:sp>
      <p:sp>
        <p:nvSpPr>
          <p:cNvPr id="314370" name="Rectangle 2"/>
          <p:cNvSpPr>
            <a:spLocks noGrp="1" noRot="1" noChangeArrowheads="1"/>
          </p:cNvSpPr>
          <p:nvPr>
            <p:ph type="title"/>
          </p:nvPr>
        </p:nvSpPr>
        <p:spPr>
          <a:xfrm>
            <a:off x="685800" y="381000"/>
            <a:ext cx="7772400" cy="1295400"/>
          </a:xfrm>
        </p:spPr>
        <p:txBody>
          <a:bodyPr/>
          <a:lstStyle/>
          <a:p>
            <a:r>
              <a:rPr lang="it-IT" sz="4000"/>
              <a:t>Le particelle K degli emulsionisti</a:t>
            </a:r>
            <a:br>
              <a:rPr lang="it-IT" sz="4000"/>
            </a:br>
            <a:r>
              <a:rPr lang="it-IT" sz="3600"/>
              <a:t>(circa 1953)</a:t>
            </a:r>
            <a:endParaRPr lang="it-IT"/>
          </a:p>
        </p:txBody>
      </p:sp>
      <p:pic>
        <p:nvPicPr>
          <p:cNvPr id="314371" name="Picture 3"/>
          <p:cNvPicPr>
            <a:picLocks noChangeAspect="1" noChangeArrowheads="1"/>
          </p:cNvPicPr>
          <p:nvPr/>
        </p:nvPicPr>
        <p:blipFill>
          <a:blip r:embed="rId2" cstate="print"/>
          <a:srcRect/>
          <a:stretch>
            <a:fillRect/>
          </a:stretch>
        </p:blipFill>
        <p:spPr bwMode="auto">
          <a:xfrm>
            <a:off x="7010400" y="1828800"/>
            <a:ext cx="1585913" cy="3886200"/>
          </a:xfrm>
          <a:prstGeom prst="rect">
            <a:avLst/>
          </a:prstGeom>
          <a:noFill/>
          <a:ln w="9525">
            <a:noFill/>
            <a:miter lim="800000"/>
            <a:headEnd/>
            <a:tailEnd/>
          </a:ln>
          <a:effectLst/>
        </p:spPr>
      </p:pic>
      <p:sp>
        <p:nvSpPr>
          <p:cNvPr id="314372" name="Text Box 4"/>
          <p:cNvSpPr txBox="1">
            <a:spLocks noChangeArrowheads="1"/>
          </p:cNvSpPr>
          <p:nvPr/>
        </p:nvSpPr>
        <p:spPr bwMode="auto">
          <a:xfrm>
            <a:off x="8229600" y="4038600"/>
            <a:ext cx="457200" cy="457200"/>
          </a:xfrm>
          <a:prstGeom prst="rect">
            <a:avLst/>
          </a:prstGeom>
          <a:noFill/>
          <a:ln w="9525">
            <a:noFill/>
            <a:miter lim="800000"/>
            <a:headEnd/>
            <a:tailEnd/>
          </a:ln>
          <a:effectLst/>
        </p:spPr>
        <p:txBody>
          <a:bodyPr>
            <a:spAutoFit/>
          </a:bodyPr>
          <a:lstStyle/>
          <a:p>
            <a:pPr>
              <a:spcBef>
                <a:spcPct val="50000"/>
              </a:spcBef>
              <a:buClrTx/>
              <a:buSzTx/>
              <a:buFontTx/>
              <a:buNone/>
            </a:pPr>
            <a:r>
              <a:rPr lang="it-IT" sz="2400">
                <a:solidFill>
                  <a:srgbClr val="FF0000"/>
                </a:solidFill>
                <a:effectLst/>
                <a:latin typeface="Symbol" pitchFamily="18" charset="2"/>
              </a:rPr>
              <a:t>k</a:t>
            </a:r>
          </a:p>
        </p:txBody>
      </p:sp>
      <p:sp>
        <p:nvSpPr>
          <p:cNvPr id="314373" name="Line 5"/>
          <p:cNvSpPr>
            <a:spLocks noChangeShapeType="1"/>
          </p:cNvSpPr>
          <p:nvPr/>
        </p:nvSpPr>
        <p:spPr bwMode="auto">
          <a:xfrm flipH="1">
            <a:off x="8305800" y="4419600"/>
            <a:ext cx="228600" cy="457200"/>
          </a:xfrm>
          <a:prstGeom prst="line">
            <a:avLst/>
          </a:prstGeom>
          <a:noFill/>
          <a:ln w="9525">
            <a:solidFill>
              <a:srgbClr val="FF0000"/>
            </a:solidFill>
            <a:round/>
            <a:headEnd/>
            <a:tailEnd type="triangle" w="med" len="med"/>
          </a:ln>
          <a:effectLst/>
        </p:spPr>
        <p:txBody>
          <a:bodyPr wrap="none"/>
          <a:lstStyle/>
          <a:p>
            <a:endParaRPr lang="it-IT"/>
          </a:p>
        </p:txBody>
      </p:sp>
      <p:sp>
        <p:nvSpPr>
          <p:cNvPr id="314374" name="Text Box 6"/>
          <p:cNvSpPr txBox="1">
            <a:spLocks noChangeArrowheads="1"/>
          </p:cNvSpPr>
          <p:nvPr/>
        </p:nvSpPr>
        <p:spPr bwMode="auto">
          <a:xfrm>
            <a:off x="8001000" y="3048000"/>
            <a:ext cx="381000" cy="457200"/>
          </a:xfrm>
          <a:prstGeom prst="rect">
            <a:avLst/>
          </a:prstGeom>
          <a:noFill/>
          <a:ln w="9525">
            <a:noFill/>
            <a:miter lim="800000"/>
            <a:headEnd/>
            <a:tailEnd/>
          </a:ln>
          <a:effectLst/>
        </p:spPr>
        <p:txBody>
          <a:bodyPr>
            <a:spAutoFit/>
          </a:bodyPr>
          <a:lstStyle/>
          <a:p>
            <a:pPr>
              <a:spcBef>
                <a:spcPct val="50000"/>
              </a:spcBef>
              <a:buClrTx/>
              <a:buSzTx/>
              <a:buFontTx/>
              <a:buNone/>
            </a:pPr>
            <a:r>
              <a:rPr lang="it-IT" sz="2400">
                <a:solidFill>
                  <a:srgbClr val="FF0000"/>
                </a:solidFill>
                <a:effectLst/>
                <a:latin typeface="Symbol" pitchFamily="18" charset="2"/>
                <a:sym typeface="Wingdings" pitchFamily="2" charset="2"/>
              </a:rPr>
              <a:t>m</a:t>
            </a:r>
          </a:p>
        </p:txBody>
      </p:sp>
      <p:sp>
        <p:nvSpPr>
          <p:cNvPr id="314375" name="Line 7"/>
          <p:cNvSpPr>
            <a:spLocks noChangeShapeType="1"/>
          </p:cNvSpPr>
          <p:nvPr/>
        </p:nvSpPr>
        <p:spPr bwMode="auto">
          <a:xfrm flipV="1">
            <a:off x="8001000" y="2895600"/>
            <a:ext cx="0" cy="914400"/>
          </a:xfrm>
          <a:prstGeom prst="line">
            <a:avLst/>
          </a:prstGeom>
          <a:noFill/>
          <a:ln w="9525">
            <a:solidFill>
              <a:srgbClr val="FF0000"/>
            </a:solidFill>
            <a:round/>
            <a:headEnd/>
            <a:tailEnd type="triangle" w="med" len="med"/>
          </a:ln>
          <a:effectLst/>
        </p:spPr>
        <p:txBody>
          <a:bodyPr wrap="none"/>
          <a:lstStyle/>
          <a:p>
            <a:endParaRPr lang="it-IT"/>
          </a:p>
        </p:txBody>
      </p:sp>
      <p:sp>
        <p:nvSpPr>
          <p:cNvPr id="314376" name="Line 8"/>
          <p:cNvSpPr>
            <a:spLocks noChangeShapeType="1"/>
          </p:cNvSpPr>
          <p:nvPr/>
        </p:nvSpPr>
        <p:spPr bwMode="auto">
          <a:xfrm flipH="1">
            <a:off x="6477000" y="5638800"/>
            <a:ext cx="1371600" cy="533400"/>
          </a:xfrm>
          <a:prstGeom prst="line">
            <a:avLst/>
          </a:prstGeom>
          <a:noFill/>
          <a:ln w="15875" cap="rnd">
            <a:solidFill>
              <a:srgbClr val="FF0000"/>
            </a:solidFill>
            <a:prstDash val="sysDot"/>
            <a:round/>
            <a:headEnd/>
            <a:tailEnd type="triangle" w="med" len="med"/>
          </a:ln>
          <a:effectLst/>
        </p:spPr>
        <p:txBody>
          <a:bodyPr wrap="none"/>
          <a:lstStyle/>
          <a:p>
            <a:endParaRPr lang="it-IT"/>
          </a:p>
        </p:txBody>
      </p:sp>
      <p:sp>
        <p:nvSpPr>
          <p:cNvPr id="314377" name="Line 9"/>
          <p:cNvSpPr>
            <a:spLocks noChangeShapeType="1"/>
          </p:cNvSpPr>
          <p:nvPr/>
        </p:nvSpPr>
        <p:spPr bwMode="auto">
          <a:xfrm>
            <a:off x="7848600" y="5638800"/>
            <a:ext cx="304800" cy="762000"/>
          </a:xfrm>
          <a:prstGeom prst="line">
            <a:avLst/>
          </a:prstGeom>
          <a:noFill/>
          <a:ln w="15875" cap="rnd">
            <a:solidFill>
              <a:srgbClr val="FF0000"/>
            </a:solidFill>
            <a:prstDash val="sysDot"/>
            <a:round/>
            <a:headEnd/>
            <a:tailEnd type="triangle" w="med" len="med"/>
          </a:ln>
          <a:effectLst/>
        </p:spPr>
        <p:txBody>
          <a:bodyPr wrap="none"/>
          <a:lstStyle/>
          <a:p>
            <a:endParaRPr lang="it-IT"/>
          </a:p>
        </p:txBody>
      </p:sp>
      <p:sp>
        <p:nvSpPr>
          <p:cNvPr id="314378" name="Text Box 10"/>
          <p:cNvSpPr txBox="1">
            <a:spLocks noChangeArrowheads="1"/>
          </p:cNvSpPr>
          <p:nvPr/>
        </p:nvSpPr>
        <p:spPr bwMode="auto">
          <a:xfrm>
            <a:off x="6705600" y="6019800"/>
            <a:ext cx="1371600" cy="396875"/>
          </a:xfrm>
          <a:prstGeom prst="rect">
            <a:avLst/>
          </a:prstGeom>
          <a:noFill/>
          <a:ln w="9525">
            <a:noFill/>
            <a:miter lim="800000"/>
            <a:headEnd/>
            <a:tailEnd/>
          </a:ln>
          <a:effectLst/>
        </p:spPr>
        <p:txBody>
          <a:bodyPr>
            <a:spAutoFit/>
          </a:bodyPr>
          <a:lstStyle/>
          <a:p>
            <a:pPr>
              <a:spcBef>
                <a:spcPct val="50000"/>
              </a:spcBef>
              <a:buClrTx/>
              <a:buSzTx/>
              <a:buFontTx/>
              <a:buNone/>
            </a:pPr>
            <a:r>
              <a:rPr lang="it-IT" sz="2000" dirty="0">
                <a:solidFill>
                  <a:srgbClr val="FF0000"/>
                </a:solidFill>
                <a:effectLst/>
                <a:latin typeface="Symbol" pitchFamily="18" charset="2"/>
                <a:cs typeface="Times New Roman" pitchFamily="18" charset="0"/>
                <a:sym typeface="Symbol" pitchFamily="18" charset="2"/>
              </a:rPr>
              <a:t>?</a:t>
            </a:r>
            <a:r>
              <a:rPr lang="it-IT" sz="2000" baseline="30000" dirty="0">
                <a:solidFill>
                  <a:srgbClr val="FF0000"/>
                </a:solidFill>
                <a:effectLst/>
                <a:latin typeface="Symbol" pitchFamily="18" charset="2"/>
                <a:cs typeface="Times New Roman" pitchFamily="18" charset="0"/>
                <a:sym typeface="Symbol" pitchFamily="18" charset="2"/>
              </a:rPr>
              <a:t>0                   </a:t>
            </a:r>
            <a:r>
              <a:rPr lang="it-IT" sz="2000" dirty="0">
                <a:solidFill>
                  <a:srgbClr val="FF0000"/>
                </a:solidFill>
                <a:effectLst/>
                <a:latin typeface="Symbol" pitchFamily="18" charset="2"/>
                <a:cs typeface="Times New Roman" pitchFamily="18" charset="0"/>
                <a:sym typeface="Symbol" pitchFamily="18" charset="2"/>
              </a:rPr>
              <a:t>?</a:t>
            </a:r>
            <a:r>
              <a:rPr lang="it-IT" sz="2000" baseline="30000" dirty="0" err="1">
                <a:solidFill>
                  <a:srgbClr val="FF0000"/>
                </a:solidFill>
                <a:effectLst/>
                <a:latin typeface="Symbol" pitchFamily="18" charset="2"/>
                <a:cs typeface="Times New Roman" pitchFamily="18" charset="0"/>
                <a:sym typeface="Symbol" pitchFamily="18" charset="2"/>
              </a:rPr>
              <a:t>0</a:t>
            </a:r>
            <a:endParaRPr lang="it-IT" sz="2000" baseline="30000" dirty="0">
              <a:solidFill>
                <a:srgbClr val="FF0000"/>
              </a:solidFill>
              <a:effectLst/>
              <a:latin typeface="Symbol" pitchFamily="18" charset="2"/>
              <a:cs typeface="Times New Roman" pitchFamily="18" charset="0"/>
              <a:sym typeface="Symbol" pitchFamily="18" charset="2"/>
            </a:endParaRPr>
          </a:p>
        </p:txBody>
      </p:sp>
      <p:sp>
        <p:nvSpPr>
          <p:cNvPr id="314379" name="Text Box 11"/>
          <p:cNvSpPr txBox="1">
            <a:spLocks noChangeArrowheads="1"/>
          </p:cNvSpPr>
          <p:nvPr/>
        </p:nvSpPr>
        <p:spPr bwMode="auto">
          <a:xfrm>
            <a:off x="6934200" y="1973263"/>
            <a:ext cx="381000" cy="457200"/>
          </a:xfrm>
          <a:prstGeom prst="rect">
            <a:avLst/>
          </a:prstGeom>
          <a:noFill/>
          <a:ln w="9525">
            <a:noFill/>
            <a:miter lim="800000"/>
            <a:headEnd/>
            <a:tailEnd/>
          </a:ln>
          <a:effectLst/>
        </p:spPr>
        <p:txBody>
          <a:bodyPr>
            <a:spAutoFit/>
          </a:bodyPr>
          <a:lstStyle/>
          <a:p>
            <a:pPr>
              <a:spcBef>
                <a:spcPct val="50000"/>
              </a:spcBef>
              <a:buClrTx/>
              <a:buSzTx/>
              <a:buFontTx/>
              <a:buNone/>
            </a:pPr>
            <a:r>
              <a:rPr lang="it-IT" sz="2400">
                <a:solidFill>
                  <a:srgbClr val="FF0000"/>
                </a:solidFill>
                <a:effectLst/>
                <a:latin typeface="Times New Roman" pitchFamily="18" charset="0"/>
              </a:rPr>
              <a:t>e</a:t>
            </a:r>
          </a:p>
        </p:txBody>
      </p:sp>
      <p:sp>
        <p:nvSpPr>
          <p:cNvPr id="314380" name="Line 12"/>
          <p:cNvSpPr>
            <a:spLocks noChangeShapeType="1"/>
          </p:cNvSpPr>
          <p:nvPr/>
        </p:nvSpPr>
        <p:spPr bwMode="auto">
          <a:xfrm flipV="1">
            <a:off x="7086600" y="1981200"/>
            <a:ext cx="228600" cy="533400"/>
          </a:xfrm>
          <a:prstGeom prst="line">
            <a:avLst/>
          </a:prstGeom>
          <a:noFill/>
          <a:ln w="9525">
            <a:solidFill>
              <a:srgbClr val="FF0000"/>
            </a:solidFill>
            <a:round/>
            <a:headEnd/>
            <a:tailEnd type="triangle" w="med" len="med"/>
          </a:ln>
          <a:effectLst/>
        </p:spPr>
        <p:txBody>
          <a:bodyPr wrap="none"/>
          <a:lstStyle/>
          <a:p>
            <a:endParaRPr lang="it-IT"/>
          </a:p>
        </p:txBody>
      </p:sp>
      <p:sp>
        <p:nvSpPr>
          <p:cNvPr id="314381" name="Text Box 13"/>
          <p:cNvSpPr txBox="1">
            <a:spLocks noChangeArrowheads="1"/>
          </p:cNvSpPr>
          <p:nvPr/>
        </p:nvSpPr>
        <p:spPr bwMode="auto">
          <a:xfrm>
            <a:off x="533400" y="1981200"/>
            <a:ext cx="6629400" cy="2135188"/>
          </a:xfrm>
          <a:prstGeom prst="rect">
            <a:avLst/>
          </a:prstGeom>
          <a:noFill/>
          <a:ln w="9525">
            <a:noFill/>
            <a:miter lim="800000"/>
            <a:headEnd/>
            <a:tailEnd/>
          </a:ln>
          <a:effectLst/>
        </p:spPr>
        <p:txBody>
          <a:bodyPr>
            <a:spAutoFit/>
          </a:bodyPr>
          <a:lstStyle/>
          <a:p>
            <a:pPr>
              <a:spcBef>
                <a:spcPct val="50000"/>
              </a:spcBef>
              <a:buClrTx/>
              <a:buSzTx/>
              <a:buFontTx/>
              <a:buNone/>
            </a:pPr>
            <a:r>
              <a:rPr lang="it-IT" sz="3200">
                <a:solidFill>
                  <a:schemeClr val="folHlink"/>
                </a:solidFill>
                <a:effectLst/>
                <a:latin typeface="Symbol" pitchFamily="18" charset="2"/>
              </a:rPr>
              <a:t>t</a:t>
            </a:r>
            <a:r>
              <a:rPr lang="it-IT" sz="3200" baseline="30000">
                <a:solidFill>
                  <a:schemeClr val="folHlink"/>
                </a:solidFill>
                <a:effectLst/>
                <a:latin typeface="Symbol" pitchFamily="18" charset="2"/>
                <a:cs typeface="Times New Roman" pitchFamily="18" charset="0"/>
                <a:sym typeface="Symbol" pitchFamily="18" charset="2"/>
              </a:rPr>
              <a:t></a:t>
            </a:r>
            <a:r>
              <a:rPr lang="it-IT" sz="3200">
                <a:solidFill>
                  <a:schemeClr val="folHlink"/>
                </a:solidFill>
                <a:effectLst/>
                <a:latin typeface="Symbol" pitchFamily="18" charset="2"/>
              </a:rPr>
              <a:t>   </a:t>
            </a:r>
            <a:r>
              <a:rPr lang="it-IT" sz="3200">
                <a:solidFill>
                  <a:schemeClr val="folHlink"/>
                </a:solidFill>
                <a:effectLst/>
                <a:latin typeface="Symbol" pitchFamily="18" charset="2"/>
                <a:sym typeface="Wingdings" pitchFamily="2" charset="2"/>
              </a:rPr>
              <a:t>  p</a:t>
            </a:r>
            <a:r>
              <a:rPr lang="it-IT" sz="3200" baseline="30000">
                <a:solidFill>
                  <a:schemeClr val="folHlink"/>
                </a:solidFill>
                <a:effectLst/>
                <a:latin typeface="Symbol" pitchFamily="18" charset="2"/>
                <a:cs typeface="Times New Roman" pitchFamily="18" charset="0"/>
                <a:sym typeface="Symbol" pitchFamily="18" charset="2"/>
              </a:rPr>
              <a:t></a:t>
            </a:r>
            <a:r>
              <a:rPr lang="it-IT" sz="3200">
                <a:solidFill>
                  <a:schemeClr val="folHlink"/>
                </a:solidFill>
                <a:effectLst/>
                <a:latin typeface="Symbol" pitchFamily="18" charset="2"/>
                <a:sym typeface="Wingdings" pitchFamily="2" charset="2"/>
              </a:rPr>
              <a:t> + p</a:t>
            </a:r>
            <a:r>
              <a:rPr lang="it-IT" sz="3200" baseline="30000">
                <a:solidFill>
                  <a:schemeClr val="folHlink"/>
                </a:solidFill>
                <a:effectLst/>
                <a:latin typeface="Symbol" pitchFamily="18" charset="2"/>
                <a:sym typeface="Wingdings" pitchFamily="2" charset="2"/>
              </a:rPr>
              <a:t>+</a:t>
            </a:r>
            <a:r>
              <a:rPr lang="it-IT" sz="3200">
                <a:solidFill>
                  <a:schemeClr val="folHlink"/>
                </a:solidFill>
                <a:effectLst/>
                <a:latin typeface="Symbol" pitchFamily="18" charset="2"/>
                <a:sym typeface="Wingdings" pitchFamily="2" charset="2"/>
              </a:rPr>
              <a:t> + p</a:t>
            </a:r>
            <a:r>
              <a:rPr lang="it-IT" sz="3200" baseline="30000">
                <a:solidFill>
                  <a:schemeClr val="folHlink"/>
                </a:solidFill>
                <a:effectLst/>
                <a:latin typeface="Symbol" pitchFamily="18" charset="2"/>
                <a:sym typeface="Wingdings" pitchFamily="2" charset="2"/>
              </a:rPr>
              <a:t>-</a:t>
            </a:r>
            <a:r>
              <a:rPr lang="it-IT" sz="3600" baseline="30000">
                <a:solidFill>
                  <a:schemeClr val="folHlink"/>
                </a:solidFill>
                <a:effectLst/>
                <a:latin typeface="Symbol" pitchFamily="18" charset="2"/>
                <a:sym typeface="Wingdings" pitchFamily="2" charset="2"/>
              </a:rPr>
              <a:t>    </a:t>
            </a:r>
            <a:r>
              <a:rPr lang="it-IT" sz="2800">
                <a:solidFill>
                  <a:schemeClr val="folHlink"/>
                </a:solidFill>
                <a:effectLst/>
                <a:latin typeface="Times New Roman" pitchFamily="18" charset="0"/>
              </a:rPr>
              <a:t>m</a:t>
            </a:r>
            <a:r>
              <a:rPr lang="it-IT" sz="2800" baseline="-25000">
                <a:solidFill>
                  <a:schemeClr val="folHlink"/>
                </a:solidFill>
                <a:effectLst/>
                <a:latin typeface="Symbol" pitchFamily="18" charset="2"/>
              </a:rPr>
              <a:t>t</a:t>
            </a:r>
            <a:r>
              <a:rPr lang="it-IT" sz="2800">
                <a:solidFill>
                  <a:schemeClr val="folHlink"/>
                </a:solidFill>
                <a:effectLst/>
                <a:latin typeface="Times New Roman" pitchFamily="18" charset="0"/>
              </a:rPr>
              <a:t> </a:t>
            </a:r>
            <a:r>
              <a:rPr lang="it-IT" sz="2800">
                <a:solidFill>
                  <a:schemeClr val="folHlink"/>
                </a:solidFill>
                <a:effectLst/>
                <a:latin typeface="Times New Roman" pitchFamily="18" charset="0"/>
                <a:cs typeface="Times New Roman" pitchFamily="18" charset="0"/>
                <a:sym typeface="Symbol" pitchFamily="18" charset="2"/>
              </a:rPr>
              <a:t></a:t>
            </a:r>
            <a:r>
              <a:rPr lang="it-IT" sz="2800">
                <a:solidFill>
                  <a:schemeClr val="folHlink"/>
                </a:solidFill>
                <a:effectLst/>
                <a:latin typeface="Times New Roman" pitchFamily="18" charset="0"/>
                <a:cs typeface="Times New Roman" pitchFamily="18" charset="0"/>
              </a:rPr>
              <a:t> </a:t>
            </a:r>
            <a:r>
              <a:rPr lang="it-IT" sz="2800">
                <a:solidFill>
                  <a:schemeClr val="folHlink"/>
                </a:solidFill>
                <a:effectLst/>
                <a:latin typeface="Times New Roman" pitchFamily="18" charset="0"/>
              </a:rPr>
              <a:t>970 m</a:t>
            </a:r>
            <a:r>
              <a:rPr lang="it-IT" sz="2800" baseline="-25000">
                <a:solidFill>
                  <a:schemeClr val="folHlink"/>
                </a:solidFill>
                <a:effectLst/>
                <a:latin typeface="Times New Roman" pitchFamily="18" charset="0"/>
              </a:rPr>
              <a:t>e</a:t>
            </a:r>
          </a:p>
          <a:p>
            <a:pPr>
              <a:spcBef>
                <a:spcPct val="50000"/>
              </a:spcBef>
              <a:buClrTx/>
              <a:buSzTx/>
              <a:buFontTx/>
              <a:buNone/>
            </a:pPr>
            <a:r>
              <a:rPr lang="it-IT" sz="3200">
                <a:solidFill>
                  <a:schemeClr val="folHlink"/>
                </a:solidFill>
                <a:effectLst/>
                <a:latin typeface="Symbol" pitchFamily="18" charset="2"/>
              </a:rPr>
              <a:t>k</a:t>
            </a:r>
            <a:r>
              <a:rPr lang="it-IT" sz="3200" baseline="30000">
                <a:solidFill>
                  <a:schemeClr val="folHlink"/>
                </a:solidFill>
                <a:effectLst/>
                <a:latin typeface="Symbol" pitchFamily="18" charset="2"/>
                <a:cs typeface="Times New Roman" pitchFamily="18" charset="0"/>
                <a:sym typeface="Symbol" pitchFamily="18" charset="2"/>
              </a:rPr>
              <a:t></a:t>
            </a:r>
            <a:r>
              <a:rPr lang="it-IT" sz="3200">
                <a:solidFill>
                  <a:schemeClr val="folHlink"/>
                </a:solidFill>
                <a:effectLst/>
                <a:latin typeface="Times New Roman" pitchFamily="18" charset="0"/>
              </a:rPr>
              <a:t>  </a:t>
            </a:r>
            <a:r>
              <a:rPr lang="it-IT" sz="3200">
                <a:solidFill>
                  <a:schemeClr val="folHlink"/>
                </a:solidFill>
                <a:effectLst/>
                <a:latin typeface="Times New Roman" pitchFamily="18" charset="0"/>
                <a:sym typeface="Wingdings" pitchFamily="2" charset="2"/>
              </a:rPr>
              <a:t>  </a:t>
            </a:r>
            <a:r>
              <a:rPr lang="it-IT" sz="3200">
                <a:solidFill>
                  <a:schemeClr val="folHlink"/>
                </a:solidFill>
                <a:effectLst/>
                <a:latin typeface="Symbol" pitchFamily="18" charset="2"/>
                <a:sym typeface="Wingdings" pitchFamily="2" charset="2"/>
              </a:rPr>
              <a:t>m</a:t>
            </a:r>
            <a:r>
              <a:rPr lang="it-IT" sz="3200" baseline="30000">
                <a:solidFill>
                  <a:schemeClr val="folHlink"/>
                </a:solidFill>
                <a:effectLst/>
                <a:latin typeface="Symbol" pitchFamily="18" charset="2"/>
                <a:cs typeface="Times New Roman" pitchFamily="18" charset="0"/>
                <a:sym typeface="Symbol" pitchFamily="18" charset="2"/>
              </a:rPr>
              <a:t></a:t>
            </a:r>
            <a:r>
              <a:rPr lang="it-IT" sz="3200">
                <a:solidFill>
                  <a:schemeClr val="folHlink"/>
                </a:solidFill>
                <a:effectLst/>
                <a:latin typeface="Symbol" pitchFamily="18" charset="2"/>
                <a:cs typeface="Times New Roman" pitchFamily="18" charset="0"/>
                <a:sym typeface="Symbol" pitchFamily="18" charset="2"/>
              </a:rPr>
              <a:t> + ?</a:t>
            </a:r>
            <a:r>
              <a:rPr lang="it-IT" sz="3200" baseline="30000">
                <a:solidFill>
                  <a:schemeClr val="folHlink"/>
                </a:solidFill>
                <a:effectLst/>
                <a:latin typeface="Symbol" pitchFamily="18" charset="2"/>
                <a:cs typeface="Times New Roman" pitchFamily="18" charset="0"/>
                <a:sym typeface="Symbol" pitchFamily="18" charset="2"/>
              </a:rPr>
              <a:t>0</a:t>
            </a:r>
            <a:r>
              <a:rPr lang="it-IT" sz="3200">
                <a:solidFill>
                  <a:schemeClr val="folHlink"/>
                </a:solidFill>
                <a:effectLst/>
                <a:latin typeface="Symbol" pitchFamily="18" charset="2"/>
                <a:cs typeface="Times New Roman" pitchFamily="18" charset="0"/>
                <a:sym typeface="Symbol" pitchFamily="18" charset="2"/>
              </a:rPr>
              <a:t> + ?</a:t>
            </a:r>
            <a:r>
              <a:rPr lang="it-IT" sz="3200" baseline="30000">
                <a:solidFill>
                  <a:schemeClr val="folHlink"/>
                </a:solidFill>
                <a:effectLst/>
                <a:latin typeface="Symbol" pitchFamily="18" charset="2"/>
                <a:cs typeface="Times New Roman" pitchFamily="18" charset="0"/>
                <a:sym typeface="Symbol" pitchFamily="18" charset="2"/>
              </a:rPr>
              <a:t>0</a:t>
            </a:r>
            <a:r>
              <a:rPr lang="it-IT" sz="3600" baseline="30000">
                <a:solidFill>
                  <a:schemeClr val="folHlink"/>
                </a:solidFill>
                <a:effectLst/>
                <a:latin typeface="Symbol" pitchFamily="18" charset="2"/>
                <a:cs typeface="Times New Roman" pitchFamily="18" charset="0"/>
                <a:sym typeface="Symbol" pitchFamily="18" charset="2"/>
              </a:rPr>
              <a:t>    </a:t>
            </a:r>
            <a:r>
              <a:rPr lang="it-IT" sz="3600">
                <a:solidFill>
                  <a:schemeClr val="folHlink"/>
                </a:solidFill>
                <a:effectLst/>
                <a:latin typeface="Symbol" pitchFamily="18" charset="2"/>
                <a:cs typeface="Times New Roman" pitchFamily="18" charset="0"/>
                <a:sym typeface="Symbol" pitchFamily="18" charset="2"/>
              </a:rPr>
              <a:t>  </a:t>
            </a:r>
            <a:r>
              <a:rPr lang="it-IT" sz="2800">
                <a:solidFill>
                  <a:schemeClr val="folHlink"/>
                </a:solidFill>
                <a:effectLst/>
                <a:latin typeface="Times New Roman" pitchFamily="18" charset="0"/>
              </a:rPr>
              <a:t>m</a:t>
            </a:r>
            <a:r>
              <a:rPr lang="it-IT" sz="2800" baseline="-25000">
                <a:solidFill>
                  <a:schemeClr val="folHlink"/>
                </a:solidFill>
                <a:effectLst/>
                <a:latin typeface="Symbol" pitchFamily="18" charset="2"/>
              </a:rPr>
              <a:t>k</a:t>
            </a:r>
            <a:r>
              <a:rPr lang="it-IT" sz="2800">
                <a:solidFill>
                  <a:schemeClr val="folHlink"/>
                </a:solidFill>
                <a:effectLst/>
                <a:latin typeface="Times New Roman" pitchFamily="18" charset="0"/>
              </a:rPr>
              <a:t> </a:t>
            </a:r>
            <a:r>
              <a:rPr lang="it-IT" sz="2800">
                <a:solidFill>
                  <a:schemeClr val="folHlink"/>
                </a:solidFill>
                <a:effectLst/>
                <a:latin typeface="Times New Roman" pitchFamily="18" charset="0"/>
                <a:cs typeface="Times New Roman" pitchFamily="18" charset="0"/>
                <a:sym typeface="Symbol" pitchFamily="18" charset="2"/>
              </a:rPr>
              <a:t></a:t>
            </a:r>
            <a:r>
              <a:rPr lang="it-IT" sz="2800">
                <a:solidFill>
                  <a:schemeClr val="folHlink"/>
                </a:solidFill>
                <a:effectLst/>
                <a:latin typeface="Times New Roman" pitchFamily="18" charset="0"/>
                <a:cs typeface="Times New Roman" pitchFamily="18" charset="0"/>
              </a:rPr>
              <a:t> </a:t>
            </a:r>
            <a:r>
              <a:rPr lang="it-IT" sz="2800">
                <a:solidFill>
                  <a:schemeClr val="folHlink"/>
                </a:solidFill>
                <a:effectLst/>
                <a:latin typeface="Times New Roman" pitchFamily="18" charset="0"/>
              </a:rPr>
              <a:t>1125 m</a:t>
            </a:r>
            <a:r>
              <a:rPr lang="it-IT" sz="2800" baseline="-25000">
                <a:solidFill>
                  <a:schemeClr val="folHlink"/>
                </a:solidFill>
                <a:effectLst/>
                <a:latin typeface="Times New Roman" pitchFamily="18" charset="0"/>
              </a:rPr>
              <a:t>e</a:t>
            </a:r>
          </a:p>
          <a:p>
            <a:pPr>
              <a:spcBef>
                <a:spcPct val="50000"/>
              </a:spcBef>
              <a:buClrTx/>
              <a:buSzTx/>
              <a:buFontTx/>
              <a:buNone/>
            </a:pPr>
            <a:r>
              <a:rPr lang="it-IT" sz="3200">
                <a:solidFill>
                  <a:schemeClr val="folHlink"/>
                </a:solidFill>
                <a:effectLst/>
                <a:latin typeface="Symbol" pitchFamily="18" charset="2"/>
                <a:sym typeface="Symbol" pitchFamily="18" charset="2"/>
              </a:rPr>
              <a:t></a:t>
            </a:r>
            <a:r>
              <a:rPr lang="it-IT" sz="3200" baseline="30000">
                <a:solidFill>
                  <a:schemeClr val="folHlink"/>
                </a:solidFill>
                <a:effectLst/>
                <a:latin typeface="Symbol" pitchFamily="18" charset="2"/>
                <a:cs typeface="Times New Roman" pitchFamily="18" charset="0"/>
                <a:sym typeface="Symbol" pitchFamily="18" charset="2"/>
              </a:rPr>
              <a:t></a:t>
            </a:r>
            <a:r>
              <a:rPr lang="it-IT" sz="3200">
                <a:solidFill>
                  <a:schemeClr val="folHlink"/>
                </a:solidFill>
                <a:effectLst/>
                <a:latin typeface="Times New Roman" pitchFamily="18" charset="0"/>
              </a:rPr>
              <a:t>  </a:t>
            </a:r>
            <a:r>
              <a:rPr lang="it-IT" sz="3200">
                <a:solidFill>
                  <a:schemeClr val="folHlink"/>
                </a:solidFill>
                <a:effectLst/>
                <a:latin typeface="Times New Roman" pitchFamily="18" charset="0"/>
                <a:sym typeface="Wingdings" pitchFamily="2" charset="2"/>
              </a:rPr>
              <a:t>  </a:t>
            </a:r>
            <a:r>
              <a:rPr lang="it-IT" sz="3200">
                <a:solidFill>
                  <a:schemeClr val="folHlink"/>
                </a:solidFill>
                <a:effectLst/>
                <a:latin typeface="Symbol" pitchFamily="18" charset="2"/>
                <a:sym typeface="Wingdings" pitchFamily="2" charset="2"/>
              </a:rPr>
              <a:t>p</a:t>
            </a:r>
            <a:r>
              <a:rPr lang="it-IT" sz="3200" baseline="30000">
                <a:solidFill>
                  <a:schemeClr val="folHlink"/>
                </a:solidFill>
                <a:effectLst/>
                <a:latin typeface="Symbol" pitchFamily="18" charset="2"/>
                <a:cs typeface="Times New Roman" pitchFamily="18" charset="0"/>
                <a:sym typeface="Symbol" pitchFamily="18" charset="2"/>
              </a:rPr>
              <a:t></a:t>
            </a:r>
            <a:r>
              <a:rPr lang="it-IT" sz="3200">
                <a:solidFill>
                  <a:schemeClr val="folHlink"/>
                </a:solidFill>
                <a:effectLst/>
                <a:latin typeface="Symbol" pitchFamily="18" charset="2"/>
                <a:cs typeface="Times New Roman" pitchFamily="18" charset="0"/>
                <a:sym typeface="Symbol" pitchFamily="18" charset="2"/>
              </a:rPr>
              <a:t> + ?</a:t>
            </a:r>
            <a:r>
              <a:rPr lang="it-IT" sz="3200" baseline="30000">
                <a:solidFill>
                  <a:schemeClr val="folHlink"/>
                </a:solidFill>
                <a:effectLst/>
                <a:latin typeface="Symbol" pitchFamily="18" charset="2"/>
                <a:cs typeface="Times New Roman" pitchFamily="18" charset="0"/>
                <a:sym typeface="Symbol" pitchFamily="18" charset="2"/>
              </a:rPr>
              <a:t>0</a:t>
            </a:r>
            <a:r>
              <a:rPr lang="it-IT" sz="3600" baseline="30000">
                <a:solidFill>
                  <a:schemeClr val="folHlink"/>
                </a:solidFill>
                <a:effectLst/>
                <a:latin typeface="Symbol" pitchFamily="18" charset="2"/>
                <a:cs typeface="Times New Roman" pitchFamily="18" charset="0"/>
                <a:sym typeface="Symbol" pitchFamily="18" charset="2"/>
              </a:rPr>
              <a:t>               </a:t>
            </a:r>
            <a:r>
              <a:rPr lang="it-IT" sz="2800">
                <a:solidFill>
                  <a:schemeClr val="folHlink"/>
                </a:solidFill>
                <a:effectLst/>
                <a:latin typeface="Times New Roman" pitchFamily="18" charset="0"/>
              </a:rPr>
              <a:t>m</a:t>
            </a:r>
            <a:r>
              <a:rPr lang="it-IT" sz="2800" baseline="-25000">
                <a:solidFill>
                  <a:schemeClr val="folHlink"/>
                </a:solidFill>
                <a:effectLst/>
                <a:latin typeface="Symbol" pitchFamily="18" charset="2"/>
                <a:sym typeface="Symbol" pitchFamily="18" charset="2"/>
              </a:rPr>
              <a:t></a:t>
            </a:r>
            <a:r>
              <a:rPr lang="it-IT" sz="2800">
                <a:solidFill>
                  <a:schemeClr val="folHlink"/>
                </a:solidFill>
                <a:effectLst/>
                <a:latin typeface="Times New Roman" pitchFamily="18" charset="0"/>
              </a:rPr>
              <a:t> </a:t>
            </a:r>
            <a:r>
              <a:rPr lang="it-IT" sz="2800">
                <a:solidFill>
                  <a:schemeClr val="folHlink"/>
                </a:solidFill>
                <a:effectLst/>
                <a:latin typeface="Times New Roman" pitchFamily="18" charset="0"/>
                <a:cs typeface="Times New Roman" pitchFamily="18" charset="0"/>
                <a:sym typeface="Symbol" pitchFamily="18" charset="2"/>
              </a:rPr>
              <a:t></a:t>
            </a:r>
            <a:r>
              <a:rPr lang="it-IT" sz="2800">
                <a:solidFill>
                  <a:schemeClr val="folHlink"/>
                </a:solidFill>
                <a:effectLst/>
                <a:latin typeface="Times New Roman" pitchFamily="18" charset="0"/>
                <a:cs typeface="Times New Roman" pitchFamily="18" charset="0"/>
              </a:rPr>
              <a:t> </a:t>
            </a:r>
            <a:r>
              <a:rPr lang="it-IT" sz="2800">
                <a:solidFill>
                  <a:schemeClr val="folHlink"/>
                </a:solidFill>
                <a:effectLst/>
                <a:latin typeface="Times New Roman" pitchFamily="18" charset="0"/>
              </a:rPr>
              <a:t>900 - 1000 m</a:t>
            </a:r>
            <a:r>
              <a:rPr lang="it-IT" sz="2800" baseline="-25000">
                <a:solidFill>
                  <a:schemeClr val="folHlink"/>
                </a:solidFill>
                <a:effectLst/>
                <a:latin typeface="Times New Roman" pitchFamily="18" charset="0"/>
              </a:rPr>
              <a:t>e</a:t>
            </a:r>
          </a:p>
        </p:txBody>
      </p:sp>
      <p:pic>
        <p:nvPicPr>
          <p:cNvPr id="314382" name="Picture 14"/>
          <p:cNvPicPr>
            <a:picLocks noChangeAspect="1" noChangeArrowheads="1"/>
          </p:cNvPicPr>
          <p:nvPr/>
        </p:nvPicPr>
        <p:blipFill>
          <a:blip r:embed="rId3" cstate="print"/>
          <a:srcRect/>
          <a:stretch>
            <a:fillRect/>
          </a:stretch>
        </p:blipFill>
        <p:spPr bwMode="auto">
          <a:xfrm>
            <a:off x="609600" y="4495800"/>
            <a:ext cx="2667000" cy="2000250"/>
          </a:xfrm>
          <a:prstGeom prst="rect">
            <a:avLst/>
          </a:prstGeom>
          <a:noFill/>
          <a:ln w="9525">
            <a:noFill/>
            <a:miter lim="800000"/>
            <a:headEnd/>
            <a:tailEnd/>
          </a:ln>
          <a:effectLst/>
        </p:spPr>
      </p:pic>
      <p:sp>
        <p:nvSpPr>
          <p:cNvPr id="314383" name="Text Box 15"/>
          <p:cNvSpPr txBox="1">
            <a:spLocks noChangeArrowheads="1"/>
          </p:cNvSpPr>
          <p:nvPr/>
        </p:nvSpPr>
        <p:spPr bwMode="auto">
          <a:xfrm>
            <a:off x="3392488" y="5229225"/>
            <a:ext cx="2332037" cy="1006475"/>
          </a:xfrm>
          <a:prstGeom prst="rect">
            <a:avLst/>
          </a:prstGeom>
          <a:noFill/>
          <a:ln w="9525">
            <a:noFill/>
            <a:miter lim="800000"/>
            <a:headEnd/>
            <a:tailEnd/>
          </a:ln>
          <a:effectLst/>
        </p:spPr>
        <p:txBody>
          <a:bodyPr>
            <a:spAutoFit/>
          </a:bodyPr>
          <a:lstStyle/>
          <a:p>
            <a:pPr>
              <a:spcBef>
                <a:spcPct val="50000"/>
              </a:spcBef>
              <a:buClrTx/>
              <a:buSzTx/>
              <a:buFontTx/>
              <a:buNone/>
            </a:pPr>
            <a:r>
              <a:rPr lang="it-IT" sz="2000">
                <a:effectLst/>
                <a:latin typeface="Tahoma" pitchFamily="34" charset="0"/>
              </a:rPr>
              <a:t>Jungfraujoch, Svizzera tedesca, 3454 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1"/>
          </p:nvPr>
        </p:nvSpPr>
        <p:spPr/>
        <p:txBody>
          <a:bodyPr/>
          <a:lstStyle/>
          <a:p>
            <a:fld id="{F5E60F3B-91A1-4756-A46E-B252D0E578CC}" type="slidenum">
              <a:rPr lang="it-IT"/>
              <a:pPr/>
              <a:t>11</a:t>
            </a:fld>
            <a:endParaRPr lang="it-IT"/>
          </a:p>
        </p:txBody>
      </p:sp>
      <p:sp>
        <p:nvSpPr>
          <p:cNvPr id="315394" name="Rectangle 2"/>
          <p:cNvSpPr>
            <a:spLocks noGrp="1" noRot="1" noChangeArrowheads="1"/>
          </p:cNvSpPr>
          <p:nvPr>
            <p:ph type="title"/>
          </p:nvPr>
        </p:nvSpPr>
        <p:spPr/>
        <p:txBody>
          <a:bodyPr/>
          <a:lstStyle/>
          <a:p>
            <a:r>
              <a:rPr lang="it-IT"/>
              <a:t>… poi gli acceleratori</a:t>
            </a:r>
          </a:p>
        </p:txBody>
      </p:sp>
      <p:pic>
        <p:nvPicPr>
          <p:cNvPr id="315397" name="Picture 5"/>
          <p:cNvPicPr>
            <a:picLocks noChangeAspect="1" noChangeArrowheads="1"/>
          </p:cNvPicPr>
          <p:nvPr/>
        </p:nvPicPr>
        <p:blipFill>
          <a:blip r:embed="rId2" cstate="print"/>
          <a:srcRect/>
          <a:stretch>
            <a:fillRect/>
          </a:stretch>
        </p:blipFill>
        <p:spPr bwMode="auto">
          <a:xfrm>
            <a:off x="2195513" y="2016125"/>
            <a:ext cx="5038725" cy="4546600"/>
          </a:xfrm>
          <a:prstGeom prst="rect">
            <a:avLst/>
          </a:prstGeom>
          <a:noFill/>
          <a:ln w="60325" algn="ctr">
            <a:noFill/>
            <a:miter lim="800000"/>
            <a:headEnd/>
            <a:tailEnd/>
          </a:ln>
          <a:effectLst/>
        </p:spPr>
      </p:pic>
      <p:sp>
        <p:nvSpPr>
          <p:cNvPr id="315398" name="Text Box 6"/>
          <p:cNvSpPr txBox="1">
            <a:spLocks noChangeArrowheads="1"/>
          </p:cNvSpPr>
          <p:nvPr/>
        </p:nvSpPr>
        <p:spPr bwMode="auto">
          <a:xfrm>
            <a:off x="4284663" y="2565400"/>
            <a:ext cx="1933575" cy="488950"/>
          </a:xfrm>
          <a:prstGeom prst="rect">
            <a:avLst/>
          </a:prstGeom>
          <a:noFill/>
          <a:ln w="60325" algn="ctr">
            <a:noFill/>
            <a:miter lim="800000"/>
            <a:headEnd/>
            <a:tailEnd/>
          </a:ln>
          <a:effectLst/>
        </p:spPr>
        <p:txBody>
          <a:bodyPr wrap="none">
            <a:spAutoFit/>
          </a:bodyPr>
          <a:lstStyle/>
          <a:p>
            <a:pPr marL="342900" indent="-342900" algn="ctr"/>
            <a:r>
              <a:rPr lang="it-IT">
                <a:effectLst>
                  <a:outerShdw blurRad="38100" dist="38100" dir="2700000" algn="tl">
                    <a:srgbClr val="000000"/>
                  </a:outerShdw>
                </a:effectLst>
              </a:rPr>
              <a:t>LEP/LHC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1"/>
          </p:nvPr>
        </p:nvSpPr>
        <p:spPr/>
        <p:txBody>
          <a:bodyPr/>
          <a:lstStyle/>
          <a:p>
            <a:fld id="{3CB4B9FB-614C-4316-B1A2-496050B75006}" type="slidenum">
              <a:rPr lang="it-IT"/>
              <a:pPr/>
              <a:t>12</a:t>
            </a:fld>
            <a:endParaRPr lang="it-IT"/>
          </a:p>
        </p:txBody>
      </p:sp>
      <p:sp>
        <p:nvSpPr>
          <p:cNvPr id="303106" name="Rectangle 2"/>
          <p:cNvSpPr>
            <a:spLocks noGrp="1" noRot="1" noChangeArrowheads="1"/>
          </p:cNvSpPr>
          <p:nvPr>
            <p:ph type="title"/>
          </p:nvPr>
        </p:nvSpPr>
        <p:spPr/>
        <p:txBody>
          <a:bodyPr/>
          <a:lstStyle/>
          <a:p>
            <a:r>
              <a:rPr lang="it-IT" sz="4000"/>
              <a:t>1.2 Lo spettro energetico dei RC primari</a:t>
            </a:r>
          </a:p>
        </p:txBody>
      </p:sp>
      <p:sp>
        <p:nvSpPr>
          <p:cNvPr id="303107" name="Rectangle 3"/>
          <p:cNvSpPr>
            <a:spLocks noGrp="1" noChangeArrowheads="1"/>
          </p:cNvSpPr>
          <p:nvPr>
            <p:ph type="body" idx="1"/>
          </p:nvPr>
        </p:nvSpPr>
        <p:spPr>
          <a:xfrm>
            <a:off x="457200" y="1562100"/>
            <a:ext cx="8229600" cy="5035550"/>
          </a:xfrm>
        </p:spPr>
        <p:txBody>
          <a:bodyPr/>
          <a:lstStyle/>
          <a:p>
            <a:pPr marL="660400" indent="-660400">
              <a:lnSpc>
                <a:spcPct val="90000"/>
              </a:lnSpc>
              <a:buSzTx/>
              <a:buFont typeface="Wingdings" pitchFamily="2" charset="2"/>
              <a:buAutoNum type="arabicParenR"/>
            </a:pPr>
            <a:r>
              <a:rPr lang="it-IT"/>
              <a:t>Si chiamano </a:t>
            </a:r>
            <a:r>
              <a:rPr lang="it-IT" b="1"/>
              <a:t>RC primari</a:t>
            </a:r>
            <a:r>
              <a:rPr lang="it-IT"/>
              <a:t> quelli che giungono sulla sommità della atmosfera, senza interagirvi</a:t>
            </a:r>
          </a:p>
          <a:p>
            <a:pPr marL="660400" indent="-660400">
              <a:lnSpc>
                <a:spcPct val="90000"/>
              </a:lnSpc>
              <a:buSzTx/>
              <a:buFont typeface="Wingdings" pitchFamily="2" charset="2"/>
              <a:buAutoNum type="arabicParenR"/>
            </a:pPr>
            <a:r>
              <a:rPr lang="it-IT"/>
              <a:t>Lo spettro energetico dei RC mostra un grado di organizzazione estremamente elevato</a:t>
            </a:r>
          </a:p>
          <a:p>
            <a:pPr marL="660400" indent="-660400">
              <a:lnSpc>
                <a:spcPct val="90000"/>
              </a:lnSpc>
              <a:buSzTx/>
              <a:buFont typeface="Wingdings" pitchFamily="2" charset="2"/>
              <a:buAutoNum type="arabicParenR"/>
            </a:pPr>
            <a:r>
              <a:rPr lang="it-IT"/>
              <a:t>Le energie più elevate misurate sono E</a:t>
            </a:r>
            <a:r>
              <a:rPr lang="it-IT">
                <a:sym typeface="Symbol" pitchFamily="18" charset="2"/>
              </a:rPr>
              <a:t>10</a:t>
            </a:r>
            <a:r>
              <a:rPr lang="it-IT" baseline="30000">
                <a:sym typeface="Symbol" pitchFamily="18" charset="2"/>
              </a:rPr>
              <a:t>20</a:t>
            </a:r>
            <a:r>
              <a:rPr lang="it-IT">
                <a:sym typeface="Symbol" pitchFamily="18" charset="2"/>
              </a:rPr>
              <a:t> eV = Energia cinetica palla da tennis @100 km/h</a:t>
            </a:r>
          </a:p>
          <a:p>
            <a:pPr marL="660400" indent="-660400">
              <a:lnSpc>
                <a:spcPct val="90000"/>
              </a:lnSpc>
              <a:buSzTx/>
              <a:buFont typeface="Wingdings" pitchFamily="2" charset="2"/>
              <a:buAutoNum type="arabicParenR"/>
            </a:pPr>
            <a:r>
              <a:rPr lang="it-IT">
                <a:sym typeface="Symbol" pitchFamily="18" charset="2"/>
              </a:rPr>
              <a:t>Le energie più elevate in gioco nei RC sono irraggiungibili agli acceleratori (ed anche alcune </a:t>
            </a:r>
            <a:r>
              <a:rPr lang="it-IT" i="1">
                <a:sym typeface="Symbol" pitchFamily="18" charset="2"/>
              </a:rPr>
              <a:t>regioni cinematiche</a:t>
            </a:r>
            <a:r>
              <a:rPr lang="it-IT">
                <a:sym typeface="Symbol" pitchFamily="18" charset="2"/>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4"/>
          <p:cNvSpPr>
            <a:spLocks noGrp="1"/>
          </p:cNvSpPr>
          <p:nvPr>
            <p:ph type="sldNum" sz="quarter" idx="11"/>
          </p:nvPr>
        </p:nvSpPr>
        <p:spPr/>
        <p:txBody>
          <a:bodyPr/>
          <a:lstStyle/>
          <a:p>
            <a:fld id="{9687B2C6-F93E-4AC1-9C0B-8CDCC82696D2}" type="slidenum">
              <a:rPr lang="it-IT"/>
              <a:pPr/>
              <a:t>13</a:t>
            </a:fld>
            <a:endParaRPr lang="it-IT"/>
          </a:p>
        </p:txBody>
      </p:sp>
      <p:sp>
        <p:nvSpPr>
          <p:cNvPr id="316422" name="Text Box 6"/>
          <p:cNvSpPr txBox="1">
            <a:spLocks noChangeArrowheads="1"/>
          </p:cNvSpPr>
          <p:nvPr/>
        </p:nvSpPr>
        <p:spPr bwMode="auto">
          <a:xfrm>
            <a:off x="3076575" y="182563"/>
            <a:ext cx="1196975" cy="609600"/>
          </a:xfrm>
          <a:prstGeom prst="rect">
            <a:avLst/>
          </a:prstGeom>
          <a:noFill/>
          <a:ln w="60325" algn="ctr">
            <a:noFill/>
            <a:miter lim="800000"/>
            <a:headEnd/>
            <a:tailEnd/>
          </a:ln>
          <a:effectLst/>
        </p:spPr>
        <p:txBody>
          <a:bodyPr wrap="none">
            <a:spAutoFit/>
          </a:bodyPr>
          <a:lstStyle/>
          <a:p>
            <a:pPr marL="342900" indent="-342900" algn="ctr">
              <a:buFont typeface="Wingdings" pitchFamily="2" charset="2"/>
              <a:buNone/>
            </a:pPr>
            <a:r>
              <a:rPr lang="it-IT" sz="3400" b="1">
                <a:effectLst>
                  <a:outerShdw blurRad="38100" dist="38100" dir="2700000" algn="tl">
                    <a:srgbClr val="000000"/>
                  </a:outerShdw>
                </a:effectLst>
              </a:rPr>
              <a:t>Fig. 1</a:t>
            </a:r>
          </a:p>
        </p:txBody>
      </p:sp>
      <p:sp>
        <p:nvSpPr>
          <p:cNvPr id="316424" name="AutoShape 8">
            <a:hlinkClick r:id="" action="ppaction://hlinkshowjump?jump=lastslideviewed" highlightClick="1"/>
          </p:cNvPr>
          <p:cNvSpPr>
            <a:spLocks noChangeArrowheads="1"/>
          </p:cNvSpPr>
          <p:nvPr/>
        </p:nvSpPr>
        <p:spPr bwMode="auto">
          <a:xfrm>
            <a:off x="3673475" y="6165850"/>
            <a:ext cx="682625" cy="647700"/>
          </a:xfrm>
          <a:prstGeom prst="actionButtonReturn">
            <a:avLst/>
          </a:prstGeom>
          <a:solidFill>
            <a:schemeClr val="accent1"/>
          </a:solidFill>
          <a:ln w="60325">
            <a:noFill/>
            <a:miter lim="800000"/>
            <a:headEnd/>
            <a:tailEnd/>
          </a:ln>
          <a:effectLst/>
        </p:spPr>
        <p:txBody>
          <a:bodyPr wrap="none" anchor="ctr"/>
          <a:lstStyle/>
          <a:p>
            <a:endParaRPr lang="it-IT"/>
          </a:p>
        </p:txBody>
      </p:sp>
      <p:pic>
        <p:nvPicPr>
          <p:cNvPr id="316425" name="Picture 9" descr="cr_spectrum1"/>
          <p:cNvPicPr preferRelativeResize="0">
            <a:picLocks noChangeArrowheads="1"/>
          </p:cNvPicPr>
          <p:nvPr/>
        </p:nvPicPr>
        <p:blipFill>
          <a:blip r:embed="rId2" cstate="print"/>
          <a:srcRect l="-1877" r="-1877"/>
          <a:stretch>
            <a:fillRect/>
          </a:stretch>
        </p:blipFill>
        <p:spPr bwMode="auto">
          <a:xfrm>
            <a:off x="4449763" y="47625"/>
            <a:ext cx="4730750" cy="6837363"/>
          </a:xfrm>
          <a:prstGeom prst="rect">
            <a:avLst/>
          </a:prstGeom>
          <a:noFill/>
          <a:ln w="9525">
            <a:noFill/>
            <a:miter lim="800000"/>
            <a:headEnd/>
            <a:tailEnd/>
          </a:ln>
        </p:spPr>
      </p:pic>
      <p:sp>
        <p:nvSpPr>
          <p:cNvPr id="316426" name="Rectangle 10"/>
          <p:cNvSpPr>
            <a:spLocks noChangeArrowheads="1"/>
          </p:cNvSpPr>
          <p:nvPr/>
        </p:nvSpPr>
        <p:spPr bwMode="auto">
          <a:xfrm>
            <a:off x="0" y="981075"/>
            <a:ext cx="4356100" cy="4525963"/>
          </a:xfrm>
          <a:prstGeom prst="rect">
            <a:avLst/>
          </a:prstGeom>
          <a:noFill/>
          <a:ln w="9525">
            <a:noFill/>
            <a:miter lim="800000"/>
            <a:headEnd/>
            <a:tailEnd/>
          </a:ln>
          <a:effectLst/>
        </p:spPr>
        <p:txBody>
          <a:bodyPr/>
          <a:lstStyle/>
          <a:p>
            <a:pPr marL="342900" indent="-342900"/>
            <a:r>
              <a:rPr lang="it-IT" sz="2400">
                <a:effectLst>
                  <a:outerShdw blurRad="38100" dist="38100" dir="2700000" algn="tl">
                    <a:srgbClr val="000000"/>
                  </a:outerShdw>
                </a:effectLst>
                <a:sym typeface="Symbol" pitchFamily="18" charset="2"/>
              </a:rPr>
              <a:t></a:t>
            </a:r>
            <a:r>
              <a:rPr lang="it-IT" sz="2400" baseline="-25000">
                <a:effectLst>
                  <a:outerShdw blurRad="38100" dist="38100" dir="2700000" algn="tl">
                    <a:srgbClr val="000000"/>
                  </a:outerShdw>
                </a:effectLst>
                <a:sym typeface="Symbol" pitchFamily="18" charset="2"/>
              </a:rPr>
              <a:t>TOT</a:t>
            </a:r>
            <a:r>
              <a:rPr lang="it-IT" sz="2400">
                <a:effectLst>
                  <a:outerShdw blurRad="38100" dist="38100" dir="2700000" algn="tl">
                    <a:srgbClr val="000000"/>
                  </a:outerShdw>
                </a:effectLst>
                <a:sym typeface="Symbol" pitchFamily="18" charset="2"/>
              </a:rPr>
              <a:t>~10000 m</a:t>
            </a:r>
            <a:r>
              <a:rPr lang="it-IT" sz="2400" baseline="30000">
                <a:effectLst>
                  <a:outerShdw blurRad="38100" dist="38100" dir="2700000" algn="tl">
                    <a:srgbClr val="000000"/>
                  </a:outerShdw>
                </a:effectLst>
                <a:sym typeface="Symbol" pitchFamily="18" charset="2"/>
              </a:rPr>
              <a:t>-2</a:t>
            </a:r>
            <a:r>
              <a:rPr lang="it-IT" sz="2400">
                <a:effectLst>
                  <a:outerShdw blurRad="38100" dist="38100" dir="2700000" algn="tl">
                    <a:srgbClr val="000000"/>
                  </a:outerShdw>
                </a:effectLst>
                <a:sym typeface="Symbol" pitchFamily="18" charset="2"/>
              </a:rPr>
              <a:t>s</a:t>
            </a:r>
            <a:r>
              <a:rPr lang="it-IT" sz="2400" baseline="30000">
                <a:effectLst>
                  <a:outerShdw blurRad="38100" dist="38100" dir="2700000" algn="tl">
                    <a:srgbClr val="000000"/>
                  </a:outerShdw>
                </a:effectLst>
                <a:sym typeface="Symbol" pitchFamily="18" charset="2"/>
              </a:rPr>
              <a:t>-2</a:t>
            </a:r>
            <a:r>
              <a:rPr lang="it-IT" sz="2400">
                <a:effectLst>
                  <a:outerShdw blurRad="38100" dist="38100" dir="2700000" algn="tl">
                    <a:srgbClr val="000000"/>
                  </a:outerShdw>
                </a:effectLst>
                <a:sym typeface="Symbol" pitchFamily="18" charset="2"/>
              </a:rPr>
              <a:t>sr</a:t>
            </a:r>
            <a:r>
              <a:rPr lang="it-IT" sz="2400" baseline="30000">
                <a:effectLst>
                  <a:outerShdw blurRad="38100" dist="38100" dir="2700000" algn="tl">
                    <a:srgbClr val="000000"/>
                  </a:outerShdw>
                </a:effectLst>
                <a:sym typeface="Symbol" pitchFamily="18" charset="2"/>
              </a:rPr>
              <a:t>-1</a:t>
            </a:r>
            <a:endParaRPr lang="it-IT" sz="2400">
              <a:effectLst>
                <a:outerShdw blurRad="38100" dist="38100" dir="2700000" algn="tl">
                  <a:srgbClr val="000000"/>
                </a:outerShdw>
              </a:effectLst>
              <a:sym typeface="Symbol" pitchFamily="18" charset="2"/>
            </a:endParaRPr>
          </a:p>
          <a:p>
            <a:pPr marL="342900" indent="-342900"/>
            <a:r>
              <a:rPr lang="it-IT" sz="2800">
                <a:effectLst>
                  <a:outerShdw blurRad="38100" dist="38100" dir="2700000" algn="tl">
                    <a:srgbClr val="000000"/>
                  </a:outerShdw>
                </a:effectLst>
              </a:rPr>
              <a:t>Misure dirette: 90% p, 9% He, 1% nuclei pesanti</a:t>
            </a:r>
            <a:endParaRPr lang="it-IT" sz="2800" i="1">
              <a:effectLst>
                <a:outerShdw blurRad="38100" dist="38100" dir="2700000" algn="tl">
                  <a:srgbClr val="000000"/>
                </a:outerShdw>
              </a:effectLst>
            </a:endParaRPr>
          </a:p>
          <a:p>
            <a:pPr marL="342900" indent="-342900"/>
            <a:r>
              <a:rPr lang="it-IT" sz="2800">
                <a:effectLst>
                  <a:outerShdw blurRad="38100" dist="38100" dir="2700000" algn="tl">
                    <a:srgbClr val="000000"/>
                  </a:outerShdw>
                </a:effectLst>
              </a:rPr>
              <a:t>Si estende per 13 ordini di grandezza in energia</a:t>
            </a:r>
          </a:p>
          <a:p>
            <a:pPr marL="342900" indent="-342900"/>
            <a:r>
              <a:rPr lang="it-IT" sz="2800">
                <a:effectLst>
                  <a:outerShdw blurRad="38100" dist="38100" dir="2700000" algn="tl">
                    <a:srgbClr val="000000"/>
                  </a:outerShdw>
                </a:effectLst>
              </a:rPr>
              <a:t>Per 32 ordini di grandezza in flusso</a:t>
            </a:r>
          </a:p>
          <a:p>
            <a:pPr marL="342900" indent="-342900"/>
            <a:r>
              <a:rPr lang="it-IT" sz="2800">
                <a:effectLst>
                  <a:outerShdw blurRad="38100" dist="38100" dir="2700000" algn="tl">
                    <a:srgbClr val="000000"/>
                  </a:outerShdw>
                </a:effectLst>
              </a:rPr>
              <a:t>Legge di potenza su tutto lo	spettro, con almeno due cambi di pendenza</a:t>
            </a:r>
            <a:endParaRPr lang="it-IT" sz="2800">
              <a:effectLst>
                <a:outerShdw blurRad="38100" dist="38100" dir="2700000" algn="tl">
                  <a:srgbClr val="000000"/>
                </a:outerShdw>
              </a:effectLst>
              <a:sym typeface="Symbol" pitchFamily="18" charset="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numero diapositiva 4"/>
          <p:cNvSpPr>
            <a:spLocks noGrp="1"/>
          </p:cNvSpPr>
          <p:nvPr>
            <p:ph type="sldNum" sz="quarter" idx="11"/>
          </p:nvPr>
        </p:nvSpPr>
        <p:spPr/>
        <p:txBody>
          <a:bodyPr/>
          <a:lstStyle/>
          <a:p>
            <a:fld id="{F939676D-4AF4-4164-972F-DD96066F7126}" type="slidenum">
              <a:rPr lang="it-IT"/>
              <a:pPr/>
              <a:t>14</a:t>
            </a:fld>
            <a:endParaRPr lang="it-IT"/>
          </a:p>
        </p:txBody>
      </p:sp>
      <p:sp>
        <p:nvSpPr>
          <p:cNvPr id="318467" name="Rectangle 3"/>
          <p:cNvSpPr>
            <a:spLocks noGrp="1" noChangeArrowheads="1"/>
          </p:cNvSpPr>
          <p:nvPr>
            <p:ph type="body" idx="1"/>
          </p:nvPr>
        </p:nvSpPr>
        <p:spPr>
          <a:xfrm>
            <a:off x="323850" y="476250"/>
            <a:ext cx="8229600" cy="1831975"/>
          </a:xfrm>
        </p:spPr>
        <p:txBody>
          <a:bodyPr/>
          <a:lstStyle/>
          <a:p>
            <a:r>
              <a:rPr lang="it-IT" sz="2600"/>
              <a:t>Lo spettro energetico di Fig. 1  può essere descritto dalla legge (</a:t>
            </a:r>
            <a:r>
              <a:rPr lang="it-IT" sz="2600" b="1"/>
              <a:t>flusso o spettro differenziale</a:t>
            </a:r>
            <a:r>
              <a:rPr lang="it-IT" sz="2600"/>
              <a:t> dei RC:)</a:t>
            </a:r>
          </a:p>
          <a:p>
            <a:endParaRPr lang="it-IT" sz="2600"/>
          </a:p>
          <a:p>
            <a:endParaRPr lang="it-IT"/>
          </a:p>
        </p:txBody>
      </p:sp>
      <p:graphicFrame>
        <p:nvGraphicFramePr>
          <p:cNvPr id="318470" name="Object 6"/>
          <p:cNvGraphicFramePr>
            <a:graphicFrameLocks noChangeAspect="1"/>
          </p:cNvGraphicFramePr>
          <p:nvPr/>
        </p:nvGraphicFramePr>
        <p:xfrm>
          <a:off x="506413" y="1624013"/>
          <a:ext cx="5535612" cy="544512"/>
        </p:xfrm>
        <a:graphic>
          <a:graphicData uri="http://schemas.openxmlformats.org/presentationml/2006/ole">
            <p:oleObj spid="_x0000_s318470" name="Equation" r:id="rId3" imgW="2323800" imgH="228600" progId="Equation.3">
              <p:embed/>
            </p:oleObj>
          </a:graphicData>
        </a:graphic>
      </p:graphicFrame>
      <p:pic>
        <p:nvPicPr>
          <p:cNvPr id="318471" name="Picture 7" descr="cr_spectrum1"/>
          <p:cNvPicPr preferRelativeResize="0">
            <a:picLocks noChangeArrowheads="1"/>
          </p:cNvPicPr>
          <p:nvPr/>
        </p:nvPicPr>
        <p:blipFill>
          <a:blip r:embed="rId4" cstate="print"/>
          <a:srcRect l="-1877" r="-1877"/>
          <a:stretch>
            <a:fillRect/>
          </a:stretch>
        </p:blipFill>
        <p:spPr bwMode="auto">
          <a:xfrm>
            <a:off x="6010275" y="2308225"/>
            <a:ext cx="3133725" cy="4576763"/>
          </a:xfrm>
          <a:prstGeom prst="rect">
            <a:avLst/>
          </a:prstGeom>
          <a:noFill/>
          <a:ln w="9525">
            <a:noFill/>
            <a:miter lim="800000"/>
            <a:headEnd/>
            <a:tailEnd/>
          </a:ln>
        </p:spPr>
      </p:pic>
      <p:sp>
        <p:nvSpPr>
          <p:cNvPr id="318472" name="Line 8"/>
          <p:cNvSpPr>
            <a:spLocks noChangeShapeType="1"/>
          </p:cNvSpPr>
          <p:nvPr/>
        </p:nvSpPr>
        <p:spPr bwMode="auto">
          <a:xfrm>
            <a:off x="6605588" y="2492375"/>
            <a:ext cx="2143125" cy="3457575"/>
          </a:xfrm>
          <a:prstGeom prst="line">
            <a:avLst/>
          </a:prstGeom>
          <a:noFill/>
          <a:ln w="22225">
            <a:solidFill>
              <a:schemeClr val="bg1"/>
            </a:solidFill>
            <a:round/>
            <a:headEnd/>
            <a:tailEnd/>
          </a:ln>
          <a:effectLst/>
        </p:spPr>
        <p:txBody>
          <a:bodyPr/>
          <a:lstStyle/>
          <a:p>
            <a:endParaRPr lang="it-IT"/>
          </a:p>
        </p:txBody>
      </p:sp>
      <p:sp>
        <p:nvSpPr>
          <p:cNvPr id="318473" name="Line 9"/>
          <p:cNvSpPr>
            <a:spLocks noChangeShapeType="1"/>
          </p:cNvSpPr>
          <p:nvPr/>
        </p:nvSpPr>
        <p:spPr bwMode="auto">
          <a:xfrm>
            <a:off x="6892925" y="2708275"/>
            <a:ext cx="1927225" cy="3600450"/>
          </a:xfrm>
          <a:prstGeom prst="line">
            <a:avLst/>
          </a:prstGeom>
          <a:noFill/>
          <a:ln w="22225">
            <a:solidFill>
              <a:srgbClr val="008000"/>
            </a:solidFill>
            <a:round/>
            <a:headEnd/>
            <a:tailEnd/>
          </a:ln>
          <a:effectLst/>
        </p:spPr>
        <p:txBody>
          <a:bodyPr/>
          <a:lstStyle/>
          <a:p>
            <a:endParaRPr lang="it-IT"/>
          </a:p>
        </p:txBody>
      </p:sp>
      <p:sp>
        <p:nvSpPr>
          <p:cNvPr id="318477" name="Rectangle 13"/>
          <p:cNvSpPr>
            <a:spLocks noChangeArrowheads="1"/>
          </p:cNvSpPr>
          <p:nvPr/>
        </p:nvSpPr>
        <p:spPr bwMode="auto">
          <a:xfrm>
            <a:off x="323850" y="2317750"/>
            <a:ext cx="5686425" cy="4540250"/>
          </a:xfrm>
          <a:prstGeom prst="rect">
            <a:avLst/>
          </a:prstGeom>
          <a:noFill/>
          <a:ln w="9525">
            <a:noFill/>
            <a:miter lim="800000"/>
            <a:headEnd/>
            <a:tailEnd/>
          </a:ln>
          <a:effectLst/>
        </p:spPr>
        <p:txBody>
          <a:bodyPr/>
          <a:lstStyle/>
          <a:p>
            <a:pPr marL="342900" indent="-342900"/>
            <a:r>
              <a:rPr lang="it-IT">
                <a:effectLst>
                  <a:outerShdw blurRad="38100" dist="38100" dir="2700000" algn="tl">
                    <a:srgbClr val="000000"/>
                  </a:outerShdw>
                </a:effectLst>
              </a:rPr>
              <a:t>Legge che descrive i dati sperimentali.</a:t>
            </a:r>
          </a:p>
          <a:p>
            <a:pPr marL="342900" indent="-342900"/>
            <a:r>
              <a:rPr lang="it-IT">
                <a:effectLst>
                  <a:outerShdw blurRad="38100" dist="38100" dir="2700000" algn="tl">
                    <a:srgbClr val="000000"/>
                  </a:outerShdw>
                </a:effectLst>
              </a:rPr>
              <a:t>I parametri k e </a:t>
            </a:r>
            <a:r>
              <a:rPr lang="it-IT">
                <a:effectLst>
                  <a:outerShdw blurRad="38100" dist="38100" dir="2700000" algn="tl">
                    <a:srgbClr val="000000"/>
                  </a:outerShdw>
                </a:effectLst>
                <a:latin typeface="Symbol" pitchFamily="18" charset="2"/>
              </a:rPr>
              <a:t>g</a:t>
            </a:r>
            <a:r>
              <a:rPr lang="it-IT">
                <a:effectLst>
                  <a:outerShdw blurRad="38100" dist="38100" dir="2700000" algn="tl">
                    <a:srgbClr val="000000"/>
                  </a:outerShdw>
                </a:effectLst>
              </a:rPr>
              <a:t> vengono determinati dall’adattamento della curva coi dati</a:t>
            </a:r>
          </a:p>
          <a:p>
            <a:pPr marL="342900" indent="-342900"/>
            <a:r>
              <a:rPr lang="it-IT">
                <a:effectLst>
                  <a:outerShdw blurRad="38100" dist="38100" dir="2700000" algn="tl">
                    <a:srgbClr val="000000"/>
                  </a:outerShdw>
                </a:effectLst>
              </a:rPr>
              <a:t>Regolarità di un fenomeno fisico</a:t>
            </a:r>
          </a:p>
          <a:p>
            <a:pPr marL="342900" indent="-342900"/>
            <a:r>
              <a:rPr lang="it-IT">
                <a:effectLst>
                  <a:outerShdw blurRad="38100" dist="38100" dir="2700000" algn="tl">
                    <a:srgbClr val="000000"/>
                  </a:outerShdw>
                </a:effectLst>
              </a:rPr>
              <a:t>Legge di natura!</a:t>
            </a:r>
          </a:p>
          <a:p>
            <a:pPr marL="342900" indent="-342900"/>
            <a:r>
              <a:rPr lang="it-IT">
                <a:effectLst>
                  <a:outerShdw blurRad="38100" dist="38100" dir="2700000" algn="tl">
                    <a:srgbClr val="000000"/>
                  </a:outerShdw>
                </a:effectLst>
              </a:rPr>
              <a:t>Occorre (scopo del seguente corso!) scoprire quali sono i fenomeni naturali che producono tale legge di natura.</a:t>
            </a:r>
          </a:p>
          <a:p>
            <a:pPr marL="342900" indent="-342900"/>
            <a:r>
              <a:rPr lang="it-IT">
                <a:effectLst>
                  <a:outerShdw blurRad="38100" dist="38100" dir="2700000" algn="tl">
                    <a:srgbClr val="000000"/>
                  </a:outerShdw>
                </a:effectLst>
              </a:rPr>
              <a:t>Implica conoscenze di fisica, astrofisica ed anche cosmologia!</a:t>
            </a:r>
            <a:endParaRPr lang="it-IT" sz="3200">
              <a:effectLst>
                <a:outerShdw blurRad="38100" dist="38100" dir="2700000" algn="tl">
                  <a:srgbClr val="000000"/>
                </a:outerShdw>
              </a:effectLst>
            </a:endParaRPr>
          </a:p>
        </p:txBody>
      </p:sp>
      <p:sp>
        <p:nvSpPr>
          <p:cNvPr id="318480" name="AutoShape 16"/>
          <p:cNvSpPr>
            <a:spLocks noChangeArrowheads="1"/>
          </p:cNvSpPr>
          <p:nvPr/>
        </p:nvSpPr>
        <p:spPr bwMode="auto">
          <a:xfrm rot="10800000">
            <a:off x="30163" y="3827463"/>
            <a:ext cx="508000" cy="823912"/>
          </a:xfrm>
          <a:prstGeom prst="curvedLeftArrow">
            <a:avLst>
              <a:gd name="adj1" fmla="val 32437"/>
              <a:gd name="adj2" fmla="val 64875"/>
              <a:gd name="adj3" fmla="val 33333"/>
            </a:avLst>
          </a:prstGeom>
          <a:solidFill>
            <a:schemeClr val="accent1"/>
          </a:solidFill>
          <a:ln w="60325">
            <a:solidFill>
              <a:srgbClr val="FF0000"/>
            </a:solidFill>
            <a:miter lim="800000"/>
            <a:headEnd/>
            <a:tailEnd/>
          </a:ln>
          <a:effectLst/>
        </p:spPr>
        <p:txBody>
          <a:bodyPr wrap="none" anchor="ctr"/>
          <a:lstStyle/>
          <a:p>
            <a:endParaRPr lang="it-IT"/>
          </a:p>
        </p:txBody>
      </p:sp>
      <p:sp>
        <p:nvSpPr>
          <p:cNvPr id="318481" name="AutoShape 17"/>
          <p:cNvSpPr>
            <a:spLocks noChangeArrowheads="1"/>
          </p:cNvSpPr>
          <p:nvPr/>
        </p:nvSpPr>
        <p:spPr bwMode="auto">
          <a:xfrm>
            <a:off x="5076825" y="3827463"/>
            <a:ext cx="508000" cy="823912"/>
          </a:xfrm>
          <a:prstGeom prst="curvedLeftArrow">
            <a:avLst>
              <a:gd name="adj1" fmla="val 32437"/>
              <a:gd name="adj2" fmla="val 64875"/>
              <a:gd name="adj3" fmla="val 33333"/>
            </a:avLst>
          </a:prstGeom>
          <a:solidFill>
            <a:schemeClr val="accent1"/>
          </a:solidFill>
          <a:ln w="60325">
            <a:solidFill>
              <a:srgbClr val="FF0000"/>
            </a:solidFill>
            <a:miter lim="800000"/>
            <a:headEnd/>
            <a:tailEnd/>
          </a:ln>
          <a:effectLst/>
        </p:spPr>
        <p:txBody>
          <a:bodyPr wrap="none" anchor="ctr"/>
          <a:lstStyle/>
          <a:p>
            <a:endParaRPr lang="it-IT"/>
          </a:p>
        </p:txBody>
      </p:sp>
      <p:sp>
        <p:nvSpPr>
          <p:cNvPr id="318482" name="AutoShape 18">
            <a:hlinkClick r:id="" action="ppaction://hlinkshowjump?jump=lastslideviewed" highlightClick="1"/>
          </p:cNvPr>
          <p:cNvSpPr>
            <a:spLocks noChangeArrowheads="1"/>
          </p:cNvSpPr>
          <p:nvPr/>
        </p:nvSpPr>
        <p:spPr bwMode="auto">
          <a:xfrm>
            <a:off x="8212138" y="1520825"/>
            <a:ext cx="682625" cy="647700"/>
          </a:xfrm>
          <a:prstGeom prst="actionButtonReturn">
            <a:avLst/>
          </a:prstGeom>
          <a:solidFill>
            <a:schemeClr val="accent1"/>
          </a:solidFill>
          <a:ln w="60325">
            <a:noFill/>
            <a:miter lim="800000"/>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8472"/>
                                        </p:tgtEl>
                                        <p:attrNameLst>
                                          <p:attrName>style.visibility</p:attrName>
                                        </p:attrNameLst>
                                      </p:cBhvr>
                                      <p:to>
                                        <p:strVal val="visible"/>
                                      </p:to>
                                    </p:set>
                                    <p:animEffect transition="in" filter="dissolve">
                                      <p:cBhvr>
                                        <p:cTn id="7" dur="500"/>
                                        <p:tgtEl>
                                          <p:spTgt spid="3184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8473"/>
                                        </p:tgtEl>
                                        <p:attrNameLst>
                                          <p:attrName>style.visibility</p:attrName>
                                        </p:attrNameLst>
                                      </p:cBhvr>
                                      <p:to>
                                        <p:strVal val="visible"/>
                                      </p:to>
                                    </p:set>
                                    <p:animEffect transition="in" filter="dissolve">
                                      <p:cBhvr>
                                        <p:cTn id="12" dur="500"/>
                                        <p:tgtEl>
                                          <p:spTgt spid="318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72" grpId="0" animBg="1"/>
      <p:bldP spid="3184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4"/>
          <p:cNvSpPr>
            <a:spLocks noGrp="1"/>
          </p:cNvSpPr>
          <p:nvPr>
            <p:ph type="sldNum" sz="quarter" idx="11"/>
          </p:nvPr>
        </p:nvSpPr>
        <p:spPr/>
        <p:txBody>
          <a:bodyPr/>
          <a:lstStyle/>
          <a:p>
            <a:fld id="{89344829-B416-4B81-95BD-68E3B48C15C5}" type="slidenum">
              <a:rPr lang="it-IT"/>
              <a:pPr/>
              <a:t>15</a:t>
            </a:fld>
            <a:endParaRPr lang="it-IT"/>
          </a:p>
        </p:txBody>
      </p:sp>
      <p:sp>
        <p:nvSpPr>
          <p:cNvPr id="321538" name="Rectangle 2"/>
          <p:cNvSpPr>
            <a:spLocks noGrp="1" noRot="1" noChangeArrowheads="1"/>
          </p:cNvSpPr>
          <p:nvPr>
            <p:ph type="title"/>
          </p:nvPr>
        </p:nvSpPr>
        <p:spPr/>
        <p:txBody>
          <a:bodyPr/>
          <a:lstStyle/>
          <a:p>
            <a:r>
              <a:rPr lang="it-IT"/>
              <a:t>Spettro integrale</a:t>
            </a:r>
          </a:p>
        </p:txBody>
      </p:sp>
      <p:pic>
        <p:nvPicPr>
          <p:cNvPr id="321541" name="Picture 5" descr="img16"/>
          <p:cNvPicPr>
            <a:picLocks noChangeAspect="1" noChangeArrowheads="1"/>
          </p:cNvPicPr>
          <p:nvPr/>
        </p:nvPicPr>
        <p:blipFill>
          <a:blip r:embed="rId3" cstate="print"/>
          <a:srcRect/>
          <a:stretch>
            <a:fillRect/>
          </a:stretch>
        </p:blipFill>
        <p:spPr bwMode="auto">
          <a:xfrm>
            <a:off x="5310188" y="1417638"/>
            <a:ext cx="3654425" cy="5181600"/>
          </a:xfrm>
          <a:prstGeom prst="rect">
            <a:avLst/>
          </a:prstGeom>
          <a:solidFill>
            <a:schemeClr val="tx1"/>
          </a:solidFill>
          <a:ln w="9525">
            <a:noFill/>
            <a:miter lim="800000"/>
            <a:headEnd/>
            <a:tailEnd/>
          </a:ln>
        </p:spPr>
      </p:pic>
      <p:sp>
        <p:nvSpPr>
          <p:cNvPr id="321542" name="Rectangle 6"/>
          <p:cNvSpPr>
            <a:spLocks noChangeArrowheads="1"/>
          </p:cNvSpPr>
          <p:nvPr/>
        </p:nvSpPr>
        <p:spPr bwMode="auto">
          <a:xfrm>
            <a:off x="179388" y="1196975"/>
            <a:ext cx="5329237" cy="2711450"/>
          </a:xfrm>
          <a:prstGeom prst="rect">
            <a:avLst/>
          </a:prstGeom>
          <a:noFill/>
          <a:ln w="60325" algn="ctr">
            <a:noFill/>
            <a:miter lim="800000"/>
            <a:headEnd/>
            <a:tailEnd/>
          </a:ln>
          <a:effectLst/>
        </p:spPr>
        <p:txBody>
          <a:bodyPr>
            <a:spAutoFit/>
          </a:bodyPr>
          <a:lstStyle/>
          <a:p>
            <a:pPr marL="342900" indent="-342900"/>
            <a:r>
              <a:rPr lang="it-IT">
                <a:effectLst>
                  <a:outerShdw blurRad="38100" dist="38100" dir="2700000" algn="tl">
                    <a:srgbClr val="000000"/>
                  </a:outerShdw>
                </a:effectLst>
              </a:rPr>
              <a:t>Dallo spettro differenziale (in funzione dell’energia), si può passare allo spettro integrale:</a:t>
            </a:r>
          </a:p>
          <a:p>
            <a:pPr marL="342900" indent="-342900"/>
            <a:endParaRPr lang="it-IT">
              <a:effectLst>
                <a:outerShdw blurRad="38100" dist="38100" dir="2700000" algn="tl">
                  <a:srgbClr val="000000"/>
                </a:outerShdw>
              </a:effectLst>
            </a:endParaRPr>
          </a:p>
          <a:p>
            <a:pPr marL="342900" indent="-342900"/>
            <a:endParaRPr lang="it-IT">
              <a:effectLst>
                <a:outerShdw blurRad="38100" dist="38100" dir="2700000" algn="tl">
                  <a:srgbClr val="000000"/>
                </a:outerShdw>
              </a:effectLst>
            </a:endParaRPr>
          </a:p>
          <a:p>
            <a:pPr marL="342900" indent="-342900"/>
            <a:endParaRPr lang="it-IT">
              <a:effectLst>
                <a:outerShdw blurRad="38100" dist="38100" dir="2700000" algn="tl">
                  <a:srgbClr val="000000"/>
                </a:outerShdw>
              </a:effectLst>
            </a:endParaRPr>
          </a:p>
        </p:txBody>
      </p:sp>
      <p:graphicFrame>
        <p:nvGraphicFramePr>
          <p:cNvPr id="321543" name="Object 7"/>
          <p:cNvGraphicFramePr>
            <a:graphicFrameLocks noChangeAspect="1"/>
          </p:cNvGraphicFramePr>
          <p:nvPr/>
        </p:nvGraphicFramePr>
        <p:xfrm>
          <a:off x="539750" y="2565400"/>
          <a:ext cx="4322763" cy="1508125"/>
        </p:xfrm>
        <a:graphic>
          <a:graphicData uri="http://schemas.openxmlformats.org/presentationml/2006/ole">
            <p:oleObj spid="_x0000_s321543" name="Equation" r:id="rId4" imgW="2222280" imgH="736560" progId="Equation.3">
              <p:embed/>
            </p:oleObj>
          </a:graphicData>
        </a:graphic>
      </p:graphicFrame>
      <p:sp>
        <p:nvSpPr>
          <p:cNvPr id="321544" name="Text Box 8"/>
          <p:cNvSpPr txBox="1">
            <a:spLocks noChangeArrowheads="1"/>
          </p:cNvSpPr>
          <p:nvPr/>
        </p:nvSpPr>
        <p:spPr bwMode="auto">
          <a:xfrm>
            <a:off x="457200" y="4221163"/>
            <a:ext cx="4122738" cy="2552700"/>
          </a:xfrm>
          <a:prstGeom prst="rect">
            <a:avLst/>
          </a:prstGeom>
          <a:noFill/>
          <a:ln w="60325" algn="ctr">
            <a:noFill/>
            <a:miter lim="800000"/>
            <a:headEnd/>
            <a:tailEnd/>
          </a:ln>
          <a:effectLst/>
        </p:spPr>
        <p:txBody>
          <a:bodyPr>
            <a:spAutoFit/>
          </a:bodyPr>
          <a:lstStyle/>
          <a:p>
            <a:pPr marL="342900" indent="-342900"/>
            <a:r>
              <a:rPr lang="it-IT">
                <a:effectLst>
                  <a:outerShdw blurRad="38100" dist="38100" dir="2700000" algn="tl">
                    <a:srgbClr val="000000"/>
                  </a:outerShdw>
                </a:effectLst>
              </a:rPr>
              <a:t>1 PC = 1 RC durante una partita di calcio = 3 10</a:t>
            </a:r>
            <a:r>
              <a:rPr lang="it-IT" baseline="30000">
                <a:effectLst>
                  <a:outerShdw blurRad="38100" dist="38100" dir="2700000" algn="tl">
                    <a:srgbClr val="000000"/>
                  </a:outerShdw>
                </a:effectLst>
              </a:rPr>
              <a:t>8</a:t>
            </a:r>
            <a:r>
              <a:rPr lang="it-IT">
                <a:effectLst>
                  <a:outerShdw blurRad="38100" dist="38100" dir="2700000" algn="tl">
                    <a:srgbClr val="000000"/>
                  </a:outerShdw>
                </a:effectLst>
              </a:rPr>
              <a:t> m</a:t>
            </a:r>
            <a:r>
              <a:rPr lang="it-IT" baseline="30000">
                <a:effectLst>
                  <a:outerShdw blurRad="38100" dist="38100" dir="2700000" algn="tl">
                    <a:srgbClr val="000000"/>
                  </a:outerShdw>
                </a:effectLst>
              </a:rPr>
              <a:t>2</a:t>
            </a:r>
            <a:r>
              <a:rPr lang="it-IT">
                <a:effectLst>
                  <a:outerShdw blurRad="38100" dist="38100" dir="2700000" algn="tl">
                    <a:srgbClr val="000000"/>
                  </a:outerShdw>
                </a:effectLst>
              </a:rPr>
              <a:t>∙s∙sr </a:t>
            </a:r>
          </a:p>
          <a:p>
            <a:pPr marL="342900" indent="-342900"/>
            <a:r>
              <a:rPr lang="it-IT">
                <a:effectLst>
                  <a:outerShdw blurRad="38100" dist="38100" dir="2700000" algn="tl">
                    <a:srgbClr val="000000"/>
                  </a:outerShdw>
                </a:effectLst>
              </a:rPr>
              <a:t>1 GRAnno = 1 RC entro il Grande Raccordo Anulare all’anno= 3x10</a:t>
            </a:r>
            <a:r>
              <a:rPr lang="it-IT" baseline="30000">
                <a:effectLst>
                  <a:outerShdw blurRad="38100" dist="38100" dir="2700000" algn="tl">
                    <a:srgbClr val="000000"/>
                  </a:outerShdw>
                </a:effectLst>
              </a:rPr>
              <a:t>2</a:t>
            </a:r>
            <a:r>
              <a:rPr lang="it-IT">
                <a:effectLst>
                  <a:outerShdw blurRad="38100" dist="38100" dir="2700000" algn="tl">
                    <a:srgbClr val="000000"/>
                  </a:outerShdw>
                </a:effectLst>
              </a:rPr>
              <a:t> km</a:t>
            </a:r>
            <a:r>
              <a:rPr lang="it-IT" baseline="30000">
                <a:effectLst>
                  <a:outerShdw blurRad="38100" dist="38100" dir="2700000" algn="tl">
                    <a:srgbClr val="000000"/>
                  </a:outerShdw>
                </a:effectLst>
              </a:rPr>
              <a:t>2</a:t>
            </a:r>
            <a:r>
              <a:rPr lang="it-IT">
                <a:effectLst>
                  <a:outerShdw blurRad="38100" dist="38100" dir="2700000" algn="tl">
                    <a:srgbClr val="000000"/>
                  </a:outerShdw>
                </a:effectLst>
              </a:rPr>
              <a:t>∙y∙sr </a:t>
            </a:r>
          </a:p>
        </p:txBody>
      </p:sp>
      <p:sp>
        <p:nvSpPr>
          <p:cNvPr id="321547" name="Freeform 11"/>
          <p:cNvSpPr>
            <a:spLocks/>
          </p:cNvSpPr>
          <p:nvPr/>
        </p:nvSpPr>
        <p:spPr bwMode="auto">
          <a:xfrm>
            <a:off x="4356100" y="3910013"/>
            <a:ext cx="2808288" cy="779462"/>
          </a:xfrm>
          <a:custGeom>
            <a:avLst/>
            <a:gdLst/>
            <a:ahLst/>
            <a:cxnLst>
              <a:cxn ang="0">
                <a:pos x="0" y="468"/>
              </a:cxn>
              <a:cxn ang="0">
                <a:pos x="227" y="423"/>
              </a:cxn>
              <a:cxn ang="0">
                <a:pos x="363" y="60"/>
              </a:cxn>
              <a:cxn ang="0">
                <a:pos x="1769" y="60"/>
              </a:cxn>
            </a:cxnLst>
            <a:rect l="0" t="0" r="r" b="b"/>
            <a:pathLst>
              <a:path w="1769" h="491">
                <a:moveTo>
                  <a:pt x="0" y="468"/>
                </a:moveTo>
                <a:cubicBezTo>
                  <a:pt x="83" y="479"/>
                  <a:pt x="166" y="491"/>
                  <a:pt x="227" y="423"/>
                </a:cubicBezTo>
                <a:cubicBezTo>
                  <a:pt x="288" y="355"/>
                  <a:pt x="106" y="120"/>
                  <a:pt x="363" y="60"/>
                </a:cubicBezTo>
                <a:cubicBezTo>
                  <a:pt x="620" y="0"/>
                  <a:pt x="1535" y="60"/>
                  <a:pt x="1769" y="60"/>
                </a:cubicBezTo>
              </a:path>
            </a:pathLst>
          </a:custGeom>
          <a:noFill/>
          <a:ln w="38100" cap="flat" cmpd="sng">
            <a:solidFill>
              <a:srgbClr val="FF0000"/>
            </a:solidFill>
            <a:prstDash val="solid"/>
            <a:round/>
            <a:headEnd type="none" w="med" len="med"/>
            <a:tailEnd type="triangle" w="med" len="med"/>
          </a:ln>
          <a:effectLst/>
        </p:spPr>
        <p:txBody>
          <a:bodyPr/>
          <a:lstStyle/>
          <a:p>
            <a:endParaRPr lang="it-IT"/>
          </a:p>
        </p:txBody>
      </p:sp>
      <p:sp>
        <p:nvSpPr>
          <p:cNvPr id="321549" name="Line 13"/>
          <p:cNvSpPr>
            <a:spLocks noChangeShapeType="1"/>
          </p:cNvSpPr>
          <p:nvPr/>
        </p:nvSpPr>
        <p:spPr bwMode="auto">
          <a:xfrm>
            <a:off x="4579938" y="6237288"/>
            <a:ext cx="3808412" cy="0"/>
          </a:xfrm>
          <a:prstGeom prst="line">
            <a:avLst/>
          </a:prstGeom>
          <a:noFill/>
          <a:ln w="60325">
            <a:solidFill>
              <a:srgbClr val="FF0000"/>
            </a:solidFill>
            <a:round/>
            <a:headEnd/>
            <a:tailEnd type="triangle" w="med" len="med"/>
          </a:ln>
          <a:effec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1544">
                                            <p:txEl>
                                              <p:pRg st="0" end="0"/>
                                            </p:txEl>
                                          </p:spTgt>
                                        </p:tgtEl>
                                        <p:attrNameLst>
                                          <p:attrName>style.visibility</p:attrName>
                                        </p:attrNameLst>
                                      </p:cBhvr>
                                      <p:to>
                                        <p:strVal val="visible"/>
                                      </p:to>
                                    </p:set>
                                    <p:animEffect transition="in" filter="dissolve">
                                      <p:cBhvr>
                                        <p:cTn id="7" dur="500"/>
                                        <p:tgtEl>
                                          <p:spTgt spid="32154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1547"/>
                                        </p:tgtEl>
                                        <p:attrNameLst>
                                          <p:attrName>style.visibility</p:attrName>
                                        </p:attrNameLst>
                                      </p:cBhvr>
                                      <p:to>
                                        <p:strVal val="visible"/>
                                      </p:to>
                                    </p:set>
                                    <p:animEffect transition="in" filter="dissolve">
                                      <p:cBhvr>
                                        <p:cTn id="10" dur="500"/>
                                        <p:tgtEl>
                                          <p:spTgt spid="32154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21544">
                                            <p:txEl>
                                              <p:pRg st="1" end="1"/>
                                            </p:txEl>
                                          </p:spTgt>
                                        </p:tgtEl>
                                        <p:attrNameLst>
                                          <p:attrName>style.visibility</p:attrName>
                                        </p:attrNameLst>
                                      </p:cBhvr>
                                      <p:to>
                                        <p:strVal val="visible"/>
                                      </p:to>
                                    </p:set>
                                    <p:animEffect transition="in" filter="dissolve">
                                      <p:cBhvr>
                                        <p:cTn id="15" dur="500"/>
                                        <p:tgtEl>
                                          <p:spTgt spid="321544">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21549"/>
                                        </p:tgtEl>
                                        <p:attrNameLst>
                                          <p:attrName>style.visibility</p:attrName>
                                        </p:attrNameLst>
                                      </p:cBhvr>
                                      <p:to>
                                        <p:strVal val="visible"/>
                                      </p:to>
                                    </p:set>
                                    <p:animEffect transition="in" filter="dissolve">
                                      <p:cBhvr>
                                        <p:cTn id="18" dur="500"/>
                                        <p:tgtEl>
                                          <p:spTgt spid="321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7" grpId="0" animBg="1"/>
      <p:bldP spid="3215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1"/>
          </p:nvPr>
        </p:nvSpPr>
        <p:spPr/>
        <p:txBody>
          <a:bodyPr/>
          <a:lstStyle/>
          <a:p>
            <a:fld id="{0683F706-00CB-4295-A98C-321936C744F5}" type="slidenum">
              <a:rPr lang="it-IT"/>
              <a:pPr/>
              <a:t>16</a:t>
            </a:fld>
            <a:endParaRPr lang="it-IT"/>
          </a:p>
        </p:txBody>
      </p:sp>
      <p:sp>
        <p:nvSpPr>
          <p:cNvPr id="322562" name="Rectangle 2"/>
          <p:cNvSpPr>
            <a:spLocks noGrp="1" noRot="1" noChangeArrowheads="1"/>
          </p:cNvSpPr>
          <p:nvPr>
            <p:ph type="title"/>
          </p:nvPr>
        </p:nvSpPr>
        <p:spPr>
          <a:xfrm>
            <a:off x="457200" y="115888"/>
            <a:ext cx="8229600" cy="1143000"/>
          </a:xfrm>
        </p:spPr>
        <p:txBody>
          <a:bodyPr/>
          <a:lstStyle/>
          <a:p>
            <a:r>
              <a:rPr lang="it-IT"/>
              <a:t>Diverse Specie nucleari</a:t>
            </a:r>
          </a:p>
        </p:txBody>
      </p:sp>
      <p:sp>
        <p:nvSpPr>
          <p:cNvPr id="322564" name="Rectangle 4"/>
          <p:cNvSpPr>
            <a:spLocks noChangeArrowheads="1"/>
          </p:cNvSpPr>
          <p:nvPr/>
        </p:nvSpPr>
        <p:spPr bwMode="auto">
          <a:xfrm>
            <a:off x="179388" y="1268413"/>
            <a:ext cx="5114925" cy="4775200"/>
          </a:xfrm>
          <a:prstGeom prst="rect">
            <a:avLst/>
          </a:prstGeom>
          <a:noFill/>
          <a:ln w="60325" algn="ctr">
            <a:noFill/>
            <a:miter lim="800000"/>
            <a:headEnd/>
            <a:tailEnd/>
          </a:ln>
          <a:effectLst/>
        </p:spPr>
        <p:txBody>
          <a:bodyPr>
            <a:spAutoFit/>
          </a:bodyPr>
          <a:lstStyle/>
          <a:p>
            <a:pPr marL="342900" indent="-342900"/>
            <a:r>
              <a:rPr lang="it-IT">
                <a:effectLst>
                  <a:outerShdw blurRad="38100" dist="38100" dir="2700000" algn="tl">
                    <a:srgbClr val="000000"/>
                  </a:outerShdw>
                </a:effectLst>
              </a:rPr>
              <a:t>Se misurato, si può parlare dello spettro di diverse specie atomiche nei RC </a:t>
            </a:r>
          </a:p>
          <a:p>
            <a:pPr marL="342900" indent="-342900"/>
            <a:r>
              <a:rPr lang="it-IT">
                <a:effectLst>
                  <a:outerShdw blurRad="38100" dist="38100" dir="2700000" algn="tl">
                    <a:srgbClr val="000000"/>
                  </a:outerShdw>
                </a:effectLst>
              </a:rPr>
              <a:t>Le variazioni del ciclo solare hanno effetti per energie &lt; 1 GeV</a:t>
            </a:r>
          </a:p>
          <a:p>
            <a:pPr marL="342900" indent="-342900"/>
            <a:r>
              <a:rPr lang="it-IT">
                <a:effectLst>
                  <a:outerShdw blurRad="38100" dist="38100" dir="2700000" algn="tl">
                    <a:srgbClr val="000000"/>
                  </a:outerShdw>
                </a:effectLst>
              </a:rPr>
              <a:t>RC con E &gt; 2 GeV non affetti dal ciclo solare</a:t>
            </a:r>
          </a:p>
          <a:p>
            <a:pPr marL="342900" indent="-342900"/>
            <a:r>
              <a:rPr lang="it-IT">
                <a:effectLst>
                  <a:outerShdw blurRad="38100" dist="38100" dir="2700000" algn="tl">
                    <a:srgbClr val="000000"/>
                  </a:outerShdw>
                </a:effectLst>
              </a:rPr>
              <a:t>Flusso di RC di bassa energia (&gt;1 GeV): </a:t>
            </a:r>
            <a:r>
              <a:rPr lang="en-US">
                <a:effectLst>
                  <a:outerShdw blurRad="38100" dist="38100" dir="2700000" algn="tl">
                    <a:srgbClr val="000000"/>
                  </a:outerShdw>
                </a:effectLst>
              </a:rPr>
              <a:t>~ 1000 p/(m</a:t>
            </a:r>
            <a:r>
              <a:rPr lang="en-US" baseline="30000">
                <a:effectLst>
                  <a:outerShdw blurRad="38100" dist="38100" dir="2700000" algn="tl">
                    <a:srgbClr val="000000"/>
                  </a:outerShdw>
                </a:effectLst>
              </a:rPr>
              <a:t>2</a:t>
            </a:r>
            <a:r>
              <a:rPr lang="en-US">
                <a:effectLst>
                  <a:outerShdw blurRad="38100" dist="38100" dir="2700000" algn="tl">
                    <a:srgbClr val="000000"/>
                  </a:outerShdw>
                </a:effectLst>
              </a:rPr>
              <a:t>s sr).</a:t>
            </a:r>
          </a:p>
          <a:p>
            <a:pPr marL="342900" indent="-342900"/>
            <a:r>
              <a:rPr lang="en-US">
                <a:effectLst>
                  <a:outerShdw blurRad="38100" dist="38100" dir="2700000" algn="tl">
                    <a:srgbClr val="000000"/>
                  </a:outerShdw>
                </a:effectLst>
              </a:rPr>
              <a:t>Pensateci prima di offrirvi volontari per una missione su Marte.</a:t>
            </a:r>
            <a:endParaRPr lang="it-IT">
              <a:effectLst>
                <a:outerShdw blurRad="38100" dist="38100" dir="2700000" algn="tl">
                  <a:srgbClr val="000000"/>
                </a:outerShdw>
              </a:effectLst>
            </a:endParaRPr>
          </a:p>
        </p:txBody>
      </p:sp>
      <p:pic>
        <p:nvPicPr>
          <p:cNvPr id="322565" name="Picture 5" descr="composition_vs_energy"/>
          <p:cNvPicPr>
            <a:picLocks noChangeAspect="1" noChangeArrowheads="1"/>
          </p:cNvPicPr>
          <p:nvPr/>
        </p:nvPicPr>
        <p:blipFill>
          <a:blip r:embed="rId2" cstate="print"/>
          <a:srcRect/>
          <a:stretch>
            <a:fillRect/>
          </a:stretch>
        </p:blipFill>
        <p:spPr bwMode="auto">
          <a:xfrm>
            <a:off x="5356225" y="1417638"/>
            <a:ext cx="3392488" cy="5145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numero diapositiva 4"/>
          <p:cNvSpPr>
            <a:spLocks noGrp="1"/>
          </p:cNvSpPr>
          <p:nvPr>
            <p:ph type="sldNum" sz="quarter" idx="11"/>
          </p:nvPr>
        </p:nvSpPr>
        <p:spPr/>
        <p:txBody>
          <a:bodyPr/>
          <a:lstStyle/>
          <a:p>
            <a:fld id="{D1B17656-88F4-438A-B096-4195D4CCCE9D}" type="slidenum">
              <a:rPr lang="it-IT"/>
              <a:pPr/>
              <a:t>17</a:t>
            </a:fld>
            <a:endParaRPr lang="it-IT"/>
          </a:p>
        </p:txBody>
      </p:sp>
      <p:sp>
        <p:nvSpPr>
          <p:cNvPr id="329730" name="Rectangle 2"/>
          <p:cNvSpPr>
            <a:spLocks noGrp="1" noRot="1" noChangeArrowheads="1"/>
          </p:cNvSpPr>
          <p:nvPr>
            <p:ph type="title"/>
          </p:nvPr>
        </p:nvSpPr>
        <p:spPr/>
        <p:txBody>
          <a:bodyPr/>
          <a:lstStyle/>
          <a:p>
            <a:r>
              <a:rPr lang="it-IT"/>
              <a:t>RC Primari e Secondari</a:t>
            </a:r>
          </a:p>
        </p:txBody>
      </p:sp>
      <p:pic>
        <p:nvPicPr>
          <p:cNvPr id="329731" name="Picture 3" descr="180px-Particelle">
            <a:hlinkClick r:id="rId2"/>
          </p:cNvPr>
          <p:cNvPicPr>
            <a:picLocks noChangeAspect="1" noChangeArrowheads="1"/>
          </p:cNvPicPr>
          <p:nvPr/>
        </p:nvPicPr>
        <p:blipFill>
          <a:blip r:embed="rId3" cstate="print"/>
          <a:srcRect/>
          <a:stretch>
            <a:fillRect/>
          </a:stretch>
        </p:blipFill>
        <p:spPr bwMode="auto">
          <a:xfrm>
            <a:off x="539750" y="1341438"/>
            <a:ext cx="1150938" cy="1150937"/>
          </a:xfrm>
          <a:prstGeom prst="rect">
            <a:avLst/>
          </a:prstGeom>
          <a:noFill/>
        </p:spPr>
      </p:pic>
      <p:pic>
        <p:nvPicPr>
          <p:cNvPr id="329732" name="Picture 4" descr="terra">
            <a:hlinkClick r:id="rId4"/>
          </p:cNvPr>
          <p:cNvPicPr>
            <a:picLocks noChangeAspect="1" noChangeArrowheads="1"/>
          </p:cNvPicPr>
          <p:nvPr/>
        </p:nvPicPr>
        <p:blipFill>
          <a:blip r:embed="rId5" cstate="print"/>
          <a:srcRect/>
          <a:stretch>
            <a:fillRect/>
          </a:stretch>
        </p:blipFill>
        <p:spPr bwMode="auto">
          <a:xfrm>
            <a:off x="5795963" y="3933825"/>
            <a:ext cx="1171575" cy="1171575"/>
          </a:xfrm>
          <a:prstGeom prst="rect">
            <a:avLst/>
          </a:prstGeom>
          <a:noFill/>
        </p:spPr>
      </p:pic>
      <p:sp>
        <p:nvSpPr>
          <p:cNvPr id="329733" name="Text Box 5"/>
          <p:cNvSpPr txBox="1">
            <a:spLocks noChangeArrowheads="1"/>
          </p:cNvSpPr>
          <p:nvPr/>
        </p:nvSpPr>
        <p:spPr bwMode="auto">
          <a:xfrm>
            <a:off x="1763713" y="1412875"/>
            <a:ext cx="2343150" cy="641350"/>
          </a:xfrm>
          <a:prstGeom prst="rect">
            <a:avLst/>
          </a:prstGeom>
          <a:noFill/>
          <a:ln w="9525">
            <a:noFill/>
            <a:miter lim="800000"/>
            <a:headEnd/>
            <a:tailEnd/>
          </a:ln>
          <a:effectLst/>
        </p:spPr>
        <p:txBody>
          <a:bodyPr wrap="none">
            <a:spAutoFit/>
          </a:bodyPr>
          <a:lstStyle/>
          <a:p>
            <a:pPr>
              <a:spcBef>
                <a:spcPct val="0"/>
              </a:spcBef>
              <a:buClrTx/>
              <a:buSzTx/>
              <a:buFontTx/>
              <a:buNone/>
            </a:pPr>
            <a:r>
              <a:rPr lang="it-IT" sz="1800">
                <a:effectLst/>
                <a:latin typeface="Arial" charset="0"/>
                <a:cs typeface="Arial" charset="0"/>
              </a:rPr>
              <a:t>Sorgente Astrofisica</a:t>
            </a:r>
          </a:p>
          <a:p>
            <a:pPr>
              <a:spcBef>
                <a:spcPct val="0"/>
              </a:spcBef>
              <a:buClrTx/>
              <a:buSzTx/>
              <a:buFontTx/>
              <a:buNone/>
            </a:pPr>
            <a:r>
              <a:rPr lang="it-IT" sz="1800">
                <a:effectLst/>
                <a:latin typeface="Arial" charset="0"/>
                <a:cs typeface="Arial" charset="0"/>
              </a:rPr>
              <a:t>(Resto di Supernova)</a:t>
            </a:r>
          </a:p>
        </p:txBody>
      </p:sp>
      <p:sp>
        <p:nvSpPr>
          <p:cNvPr id="329734" name="Text Box 6"/>
          <p:cNvSpPr txBox="1">
            <a:spLocks noChangeArrowheads="1"/>
          </p:cNvSpPr>
          <p:nvPr/>
        </p:nvSpPr>
        <p:spPr bwMode="auto">
          <a:xfrm>
            <a:off x="3419475" y="2492375"/>
            <a:ext cx="2978150" cy="641350"/>
          </a:xfrm>
          <a:prstGeom prst="rect">
            <a:avLst/>
          </a:prstGeom>
          <a:noFill/>
          <a:ln w="9525">
            <a:noFill/>
            <a:miter lim="800000"/>
            <a:headEnd/>
            <a:tailEnd/>
          </a:ln>
          <a:effectLst/>
        </p:spPr>
        <p:txBody>
          <a:bodyPr wrap="none">
            <a:spAutoFit/>
          </a:bodyPr>
          <a:lstStyle/>
          <a:p>
            <a:pPr>
              <a:spcBef>
                <a:spcPct val="0"/>
              </a:spcBef>
              <a:buClrTx/>
              <a:buSzTx/>
              <a:buFontTx/>
              <a:buNone/>
            </a:pPr>
            <a:r>
              <a:rPr lang="it-IT" sz="1800" b="1">
                <a:effectLst/>
                <a:latin typeface="Arial" charset="0"/>
                <a:cs typeface="Arial" charset="0"/>
              </a:rPr>
              <a:t>Raggio Cosmico Primario</a:t>
            </a:r>
          </a:p>
          <a:p>
            <a:pPr>
              <a:spcBef>
                <a:spcPct val="0"/>
              </a:spcBef>
              <a:buClrTx/>
              <a:buSzTx/>
              <a:buFontTx/>
              <a:buNone/>
            </a:pPr>
            <a:r>
              <a:rPr lang="it-IT" sz="1800">
                <a:effectLst/>
                <a:latin typeface="Arial" charset="0"/>
                <a:cs typeface="Arial" charset="0"/>
              </a:rPr>
              <a:t>(protone, nucleo)</a:t>
            </a:r>
          </a:p>
        </p:txBody>
      </p:sp>
      <p:pic>
        <p:nvPicPr>
          <p:cNvPr id="329735" name="Picture 7" descr="raggi-cosmici">
            <a:hlinkClick r:id="rId6"/>
          </p:cNvPr>
          <p:cNvPicPr>
            <a:picLocks noChangeAspect="1" noChangeArrowheads="1"/>
          </p:cNvPicPr>
          <p:nvPr/>
        </p:nvPicPr>
        <p:blipFill>
          <a:blip r:embed="rId7" cstate="print"/>
          <a:srcRect/>
          <a:stretch>
            <a:fillRect/>
          </a:stretch>
        </p:blipFill>
        <p:spPr bwMode="auto">
          <a:xfrm>
            <a:off x="6011863" y="3429000"/>
            <a:ext cx="693737" cy="795338"/>
          </a:xfrm>
          <a:prstGeom prst="rect">
            <a:avLst/>
          </a:prstGeom>
          <a:noFill/>
          <a:ln w="9525">
            <a:noFill/>
            <a:miter lim="800000"/>
            <a:headEnd/>
            <a:tailEnd/>
          </a:ln>
        </p:spPr>
      </p:pic>
      <p:sp>
        <p:nvSpPr>
          <p:cNvPr id="329736" name="Oval 8"/>
          <p:cNvSpPr>
            <a:spLocks noChangeArrowheads="1"/>
          </p:cNvSpPr>
          <p:nvPr/>
        </p:nvSpPr>
        <p:spPr bwMode="auto">
          <a:xfrm>
            <a:off x="5219700" y="3429000"/>
            <a:ext cx="2447925" cy="2303463"/>
          </a:xfrm>
          <a:prstGeom prst="ellipse">
            <a:avLst/>
          </a:prstGeom>
          <a:solidFill>
            <a:schemeClr val="tx1">
              <a:alpha val="19000"/>
            </a:schemeClr>
          </a:solidFill>
          <a:ln w="9525">
            <a:solidFill>
              <a:schemeClr val="tx1"/>
            </a:solidFill>
            <a:round/>
            <a:headEnd/>
            <a:tailEnd/>
          </a:ln>
          <a:effectLst/>
        </p:spPr>
        <p:txBody>
          <a:bodyPr wrap="none" anchor="ctr"/>
          <a:lstStyle/>
          <a:p>
            <a:endParaRPr lang="it-IT"/>
          </a:p>
        </p:txBody>
      </p:sp>
      <p:sp>
        <p:nvSpPr>
          <p:cNvPr id="329737" name="AutoShape 9"/>
          <p:cNvSpPr>
            <a:spLocks/>
          </p:cNvSpPr>
          <p:nvPr/>
        </p:nvSpPr>
        <p:spPr bwMode="auto">
          <a:xfrm>
            <a:off x="1403350" y="5516563"/>
            <a:ext cx="2498725" cy="936625"/>
          </a:xfrm>
          <a:prstGeom prst="borderCallout2">
            <a:avLst>
              <a:gd name="adj1" fmla="val 12204"/>
              <a:gd name="adj2" fmla="val 103051"/>
              <a:gd name="adj3" fmla="val 12204"/>
              <a:gd name="adj4" fmla="val 123634"/>
              <a:gd name="adj5" fmla="val -205083"/>
              <a:gd name="adj6" fmla="val 198032"/>
            </a:avLst>
          </a:prstGeom>
          <a:noFill/>
          <a:ln w="9525">
            <a:solidFill>
              <a:schemeClr val="tx1"/>
            </a:solidFill>
            <a:miter lim="800000"/>
            <a:headEnd/>
            <a:tailEnd/>
          </a:ln>
          <a:effectLst/>
        </p:spPr>
        <p:txBody>
          <a:bodyPr/>
          <a:lstStyle/>
          <a:p>
            <a:pPr algn="ctr">
              <a:spcBef>
                <a:spcPct val="0"/>
              </a:spcBef>
              <a:buClrTx/>
              <a:buSzTx/>
              <a:buFontTx/>
              <a:buNone/>
            </a:pPr>
            <a:r>
              <a:rPr lang="it-IT" sz="1800">
                <a:effectLst/>
                <a:latin typeface="Arial" charset="0"/>
                <a:cs typeface="Arial" charset="0"/>
              </a:rPr>
              <a:t>Sciame di particelle secondarie =</a:t>
            </a:r>
          </a:p>
          <a:p>
            <a:pPr algn="ctr">
              <a:spcBef>
                <a:spcPct val="0"/>
              </a:spcBef>
              <a:buClrTx/>
              <a:buSzTx/>
              <a:buFontTx/>
              <a:buNone/>
            </a:pPr>
            <a:r>
              <a:rPr lang="it-IT" sz="1800" b="1" i="1">
                <a:effectLst/>
                <a:latin typeface="Arial" charset="0"/>
                <a:cs typeface="Arial" charset="0"/>
              </a:rPr>
              <a:t>RC secondari</a:t>
            </a:r>
          </a:p>
        </p:txBody>
      </p:sp>
      <p:sp>
        <p:nvSpPr>
          <p:cNvPr id="329738" name="Text Box 10"/>
          <p:cNvSpPr txBox="1">
            <a:spLocks noChangeArrowheads="1"/>
          </p:cNvSpPr>
          <p:nvPr/>
        </p:nvSpPr>
        <p:spPr bwMode="auto">
          <a:xfrm>
            <a:off x="6948488" y="4724400"/>
            <a:ext cx="1289050" cy="641350"/>
          </a:xfrm>
          <a:prstGeom prst="rect">
            <a:avLst/>
          </a:prstGeom>
          <a:noFill/>
          <a:ln w="9525">
            <a:noFill/>
            <a:miter lim="800000"/>
            <a:headEnd/>
            <a:tailEnd/>
          </a:ln>
          <a:effectLst/>
        </p:spPr>
        <p:txBody>
          <a:bodyPr wrap="none">
            <a:spAutoFit/>
          </a:bodyPr>
          <a:lstStyle/>
          <a:p>
            <a:pPr>
              <a:spcBef>
                <a:spcPct val="0"/>
              </a:spcBef>
              <a:buClrTx/>
              <a:buSzTx/>
              <a:buFontTx/>
              <a:buNone/>
            </a:pPr>
            <a:r>
              <a:rPr lang="it-IT" sz="1800">
                <a:effectLst/>
                <a:latin typeface="Arial" charset="0"/>
                <a:cs typeface="Arial" charset="0"/>
              </a:rPr>
              <a:t>Atmosfera </a:t>
            </a:r>
          </a:p>
          <a:p>
            <a:pPr>
              <a:spcBef>
                <a:spcPct val="0"/>
              </a:spcBef>
              <a:buClrTx/>
              <a:buSzTx/>
              <a:buFontTx/>
              <a:buNone/>
            </a:pPr>
            <a:r>
              <a:rPr lang="it-IT" sz="1800">
                <a:effectLst/>
                <a:latin typeface="Arial" charset="0"/>
                <a:cs typeface="Arial" charset="0"/>
              </a:rPr>
              <a:t>Terrestre</a:t>
            </a:r>
          </a:p>
        </p:txBody>
      </p:sp>
      <p:sp>
        <p:nvSpPr>
          <p:cNvPr id="329739" name="Oval 11"/>
          <p:cNvSpPr>
            <a:spLocks noChangeArrowheads="1"/>
          </p:cNvSpPr>
          <p:nvPr/>
        </p:nvSpPr>
        <p:spPr bwMode="auto">
          <a:xfrm>
            <a:off x="1403350" y="1989138"/>
            <a:ext cx="144463" cy="144462"/>
          </a:xfrm>
          <a:prstGeom prst="ellipse">
            <a:avLst/>
          </a:prstGeom>
          <a:solidFill>
            <a:srgbClr val="FF0000"/>
          </a:solidFill>
          <a:ln w="9525" algn="ctr">
            <a:noFill/>
            <a:round/>
            <a:headEnd/>
            <a:tailEnd/>
          </a:ln>
          <a:effectLst/>
        </p:spPr>
        <p:txBody>
          <a:bodyPr anchor="ctr">
            <a:spAutoFit/>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798 0.00324 C -0.01093 -0.00208 -0.01388 -0.0074 -0.01458 0.00625 C -0.01527 0.01991 -0.01753 0.07778 -0.01232 0.08473 C -0.00711 0.09167 0.01841 0.03403 0.0165 0.04746 C 0.01459 0.06135 -0.02638 0.14699 -0.02343 0.16621 C -0.02048 0.18542 0.01945 0.17824 0.03421 0.1632 C 0.04896 0.14815 0.05903 0.06598 0.06546 0.0757 C 0.07188 0.08588 0.06823 0.22107 0.0731 0.22246 C 0.07796 0.22385 0.10504 0.10648 0.09428 0.08473 C 0.08351 0.06297 0.01875 0.08519 0.00869 0.0919 C -0.00138 0.09885 0.02101 0.12593 0.03421 0.12593 C 0.0474 0.12593 0.07414 0.10023 0.08768 0.0919 C 0.10122 0.08403 0.12292 0.05695 0.11546 0.07709 C 0.10799 0.09769 0.05608 0.18218 0.04323 0.21366 C 0.03039 0.24514 0.02674 0.26019 0.03872 0.2669 C 0.0507 0.27361 0.10573 0.27269 0.11546 0.25371 C 0.12518 0.23473 0.09254 0.1632 0.09653 0.15278 C 0.10053 0.1419 0.12639 0.19699 0.13976 0.18982 C 0.15313 0.18264 0.17223 0.14074 0.17657 0.10996 C 0.18091 0.07894 0.17414 0.02014 0.16546 0.00463 C 0.15678 -0.01088 0.1158 0.02361 0.12431 0.01667 C 0.13282 0.00973 0.20018 -0.00764 0.2165 -0.0368 C 0.23282 -0.0662 0.22744 -0.13356 0.22205 -0.15833 C 0.21667 -0.1831 0.19271 -0.19097 0.18421 -0.18495 C 0.1757 -0.17893 0.15139 -0.13449 0.17101 -0.12268 C 0.19063 -0.11088 0.27761 -0.11088 0.30209 -0.11389 C 0.32657 -0.1169 0.30938 -0.13889 0.31754 -0.14051 C 0.3257 -0.14213 0.34914 -0.10926 0.35087 -0.12407 C 0.35261 -0.13889 0.31546 -0.21805 0.32761 -0.2294 C 0.33976 -0.24074 0.40799 -0.2199 0.42431 -0.19236 C 0.44063 -0.16481 0.42153 -0.09421 0.42535 -0.06365 C 0.42917 -0.03287 0.42535 -0.00578 0.44757 -0.00856 C 0.4698 -0.01134 0.57257 -0.06319 0.55869 -0.07963 C 0.5448 -0.09606 0.38386 -0.12176 0.36424 -0.10671 C 0.34462 -0.0912 0.40834 -0.00764 0.44098 0.01204 C 0.47362 0.03172 0.54688 0.0081 0.5599 0.01204 C 0.57292 0.01598 0.53369 0.02616 0.5198 0.03588 C 0.50591 0.0456 0.47066 0.06459 0.47657 0.06991 C 0.48247 0.07523 0.53316 0.06412 0.55539 0.06852 C 0.57761 0.07246 0.60487 0.08611 0.6099 0.09514 C 0.61494 0.10417 0.59497 0.11435 0.58542 0.12315 C 0.57587 0.13172 0.55764 0.13611 0.55209 0.14838 C 0.54653 0.16042 0.55313 0.18287 0.55209 0.19584 C 0.55105 0.2088 0.5481 0.21783 0.54532 0.22685 " pathEditMode="relative" ptsTypes="aaaaaaaaaaaaaaaaaaaaaaaaaaaaaaaaaaaaaaaaaaaA">
                                      <p:cBhvr>
                                        <p:cTn id="6" dur="3000" fill="hold"/>
                                        <p:tgtEl>
                                          <p:spTgt spid="329739"/>
                                        </p:tgtEl>
                                        <p:attrNameLst>
                                          <p:attrName>ppt_x</p:attrName>
                                          <p:attrName>ppt_y</p:attrName>
                                        </p:attrNameLst>
                                      </p:cBhvr>
                                    </p:animMotion>
                                  </p:childTnLst>
                                </p:cTn>
                              </p:par>
                              <p:par>
                                <p:cTn id="7" presetID="9" presetClass="entr" presetSubtype="0" fill="hold" grpId="0" nodeType="withEffect">
                                  <p:stCondLst>
                                    <p:cond delay="0"/>
                                  </p:stCondLst>
                                  <p:childTnLst>
                                    <p:set>
                                      <p:cBhvr>
                                        <p:cTn id="8" dur="1" fill="hold">
                                          <p:stCondLst>
                                            <p:cond delay="0"/>
                                          </p:stCondLst>
                                        </p:cTn>
                                        <p:tgtEl>
                                          <p:spTgt spid="329734"/>
                                        </p:tgtEl>
                                        <p:attrNameLst>
                                          <p:attrName>style.visibility</p:attrName>
                                        </p:attrNameLst>
                                      </p:cBhvr>
                                      <p:to>
                                        <p:strVal val="visible"/>
                                      </p:to>
                                    </p:set>
                                    <p:animEffect transition="in" filter="dissolve">
                                      <p:cBhvr>
                                        <p:cTn id="9" dur="500"/>
                                        <p:tgtEl>
                                          <p:spTgt spid="329734"/>
                                        </p:tgtEl>
                                      </p:cBhvr>
                                    </p:animEffect>
                                  </p:childTnLst>
                                </p:cTn>
                              </p:par>
                            </p:childTnLst>
                          </p:cTn>
                        </p:par>
                        <p:par>
                          <p:cTn id="10" fill="hold">
                            <p:stCondLst>
                              <p:cond delay="3000"/>
                            </p:stCondLst>
                            <p:childTnLst>
                              <p:par>
                                <p:cTn id="11" presetID="9" presetClass="entr" presetSubtype="0" fill="hold" nodeType="afterEffect">
                                  <p:stCondLst>
                                    <p:cond delay="0"/>
                                  </p:stCondLst>
                                  <p:childTnLst>
                                    <p:set>
                                      <p:cBhvr>
                                        <p:cTn id="12" dur="1" fill="hold">
                                          <p:stCondLst>
                                            <p:cond delay="0"/>
                                          </p:stCondLst>
                                        </p:cTn>
                                        <p:tgtEl>
                                          <p:spTgt spid="329735"/>
                                        </p:tgtEl>
                                        <p:attrNameLst>
                                          <p:attrName>style.visibility</p:attrName>
                                        </p:attrNameLst>
                                      </p:cBhvr>
                                      <p:to>
                                        <p:strVal val="visible"/>
                                      </p:to>
                                    </p:set>
                                    <p:animEffect transition="in" filter="dissolve">
                                      <p:cBhvr>
                                        <p:cTn id="13" dur="500"/>
                                        <p:tgtEl>
                                          <p:spTgt spid="329735"/>
                                        </p:tgtEl>
                                      </p:cBhvr>
                                    </p:animEffect>
                                  </p:childTnLst>
                                </p:cTn>
                              </p:par>
                            </p:childTnLst>
                          </p:cTn>
                        </p:par>
                        <p:par>
                          <p:cTn id="14" fill="hold">
                            <p:stCondLst>
                              <p:cond delay="3500"/>
                            </p:stCondLst>
                            <p:childTnLst>
                              <p:par>
                                <p:cTn id="15" presetID="9" presetClass="entr" presetSubtype="0" fill="hold" grpId="0" nodeType="afterEffect">
                                  <p:stCondLst>
                                    <p:cond delay="0"/>
                                  </p:stCondLst>
                                  <p:childTnLst>
                                    <p:set>
                                      <p:cBhvr>
                                        <p:cTn id="16" dur="1" fill="hold">
                                          <p:stCondLst>
                                            <p:cond delay="0"/>
                                          </p:stCondLst>
                                        </p:cTn>
                                        <p:tgtEl>
                                          <p:spTgt spid="329737"/>
                                        </p:tgtEl>
                                        <p:attrNameLst>
                                          <p:attrName>style.visibility</p:attrName>
                                        </p:attrNameLst>
                                      </p:cBhvr>
                                      <p:to>
                                        <p:strVal val="visible"/>
                                      </p:to>
                                    </p:set>
                                    <p:animEffect transition="in" filter="dissolve">
                                      <p:cBhvr>
                                        <p:cTn id="17" dur="500"/>
                                        <p:tgtEl>
                                          <p:spTgt spid="329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4" grpId="0"/>
      <p:bldP spid="329737" grpId="0" animBg="1"/>
      <p:bldP spid="3297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1"/>
          </p:nvPr>
        </p:nvSpPr>
        <p:spPr/>
        <p:txBody>
          <a:bodyPr/>
          <a:lstStyle/>
          <a:p>
            <a:fld id="{2B10442E-C9C5-48E8-9109-C58F71F581B6}" type="slidenum">
              <a:rPr lang="it-IT"/>
              <a:pPr/>
              <a:t>18</a:t>
            </a:fld>
            <a:endParaRPr lang="it-IT"/>
          </a:p>
        </p:txBody>
      </p:sp>
      <p:sp>
        <p:nvSpPr>
          <p:cNvPr id="317442" name="Rectangle 2"/>
          <p:cNvSpPr>
            <a:spLocks noGrp="1" noRot="1" noChangeArrowheads="1"/>
          </p:cNvSpPr>
          <p:nvPr>
            <p:ph type="title"/>
          </p:nvPr>
        </p:nvSpPr>
        <p:spPr/>
        <p:txBody>
          <a:bodyPr/>
          <a:lstStyle/>
          <a:p>
            <a:r>
              <a:rPr lang="it-IT"/>
              <a:t>1.3 I RC secondari</a:t>
            </a:r>
          </a:p>
        </p:txBody>
      </p:sp>
      <p:sp>
        <p:nvSpPr>
          <p:cNvPr id="317443" name="Rectangle 3"/>
          <p:cNvSpPr>
            <a:spLocks noGrp="1" noChangeArrowheads="1"/>
          </p:cNvSpPr>
          <p:nvPr>
            <p:ph type="body" idx="1"/>
          </p:nvPr>
        </p:nvSpPr>
        <p:spPr>
          <a:xfrm>
            <a:off x="179388" y="1268413"/>
            <a:ext cx="5256212" cy="5400675"/>
          </a:xfrm>
          <a:noFill/>
        </p:spPr>
        <p:txBody>
          <a:bodyPr/>
          <a:lstStyle/>
          <a:p>
            <a:r>
              <a:rPr lang="it-IT" sz="2600"/>
              <a:t>Interazione dei RC coi nuclei dell’atmosfera </a:t>
            </a:r>
            <a:r>
              <a:rPr lang="it-IT" sz="2600">
                <a:sym typeface="Wingdings" pitchFamily="2" charset="2"/>
              </a:rPr>
              <a:t> sciami di particelle secondarie  </a:t>
            </a:r>
            <a:r>
              <a:rPr lang="it-IT" sz="2600" b="1">
                <a:sym typeface="Wingdings" pitchFamily="2" charset="2"/>
              </a:rPr>
              <a:t>RC secondari </a:t>
            </a:r>
            <a:r>
              <a:rPr lang="it-IT" sz="2600">
                <a:sym typeface="Wingdings" pitchFamily="2" charset="2"/>
              </a:rPr>
              <a:t>.</a:t>
            </a:r>
          </a:p>
          <a:p>
            <a:r>
              <a:rPr lang="it-IT" sz="2600">
                <a:sym typeface="Wingdings" pitchFamily="2" charset="2"/>
              </a:rPr>
              <a:t>L’atmosfera funge da </a:t>
            </a:r>
            <a:r>
              <a:rPr lang="it-IT" sz="2600" i="1">
                <a:sym typeface="Wingdings" pitchFamily="2" charset="2"/>
              </a:rPr>
              <a:t>convertitore</a:t>
            </a:r>
          </a:p>
          <a:p>
            <a:r>
              <a:rPr lang="it-IT" sz="2600">
                <a:sym typeface="Wingdings" pitchFamily="2" charset="2"/>
              </a:rPr>
              <a:t>La radiazione primaria può essere direttamente studiata solo fuori dall’atmosfera terrestre (sonde)</a:t>
            </a:r>
          </a:p>
          <a:p>
            <a:r>
              <a:rPr lang="it-IT" sz="2600">
                <a:sym typeface="Wingdings" pitchFamily="2" charset="2"/>
              </a:rPr>
              <a:t>La radiazione al suolo può essere studiata con rivelatore di sciami</a:t>
            </a:r>
          </a:p>
          <a:p>
            <a:r>
              <a:rPr lang="it-IT" sz="2600">
                <a:sym typeface="Wingdings" pitchFamily="2" charset="2"/>
              </a:rPr>
              <a:t>Esperimenti </a:t>
            </a:r>
            <a:r>
              <a:rPr lang="it-IT" sz="2600" i="1">
                <a:sym typeface="Wingdings" pitchFamily="2" charset="2"/>
              </a:rPr>
              <a:t>underground</a:t>
            </a:r>
            <a:r>
              <a:rPr lang="it-IT" sz="2600">
                <a:sym typeface="Wingdings" pitchFamily="2" charset="2"/>
              </a:rPr>
              <a:t> per la componente penetrante (muoni e neutrini)</a:t>
            </a:r>
          </a:p>
          <a:p>
            <a:endParaRPr lang="it-IT" sz="2600"/>
          </a:p>
        </p:txBody>
      </p:sp>
      <p:pic>
        <p:nvPicPr>
          <p:cNvPr id="317444" name="Picture 4"/>
          <p:cNvPicPr>
            <a:picLocks noChangeAspect="1" noChangeArrowheads="1"/>
          </p:cNvPicPr>
          <p:nvPr/>
        </p:nvPicPr>
        <p:blipFill>
          <a:blip r:embed="rId2" cstate="print"/>
          <a:srcRect/>
          <a:stretch>
            <a:fillRect/>
          </a:stretch>
        </p:blipFill>
        <p:spPr bwMode="auto">
          <a:xfrm>
            <a:off x="5435600" y="1196975"/>
            <a:ext cx="3429000" cy="5257800"/>
          </a:xfrm>
          <a:prstGeom prst="rect">
            <a:avLst/>
          </a:prstGeom>
          <a:noFill/>
          <a:ln w="60325" algn="ctr">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4"/>
          <p:cNvSpPr>
            <a:spLocks noGrp="1"/>
          </p:cNvSpPr>
          <p:nvPr>
            <p:ph type="sldNum" sz="quarter" idx="11"/>
          </p:nvPr>
        </p:nvSpPr>
        <p:spPr/>
        <p:txBody>
          <a:bodyPr/>
          <a:lstStyle/>
          <a:p>
            <a:fld id="{2FB3B931-BCF4-4282-8240-53C65E6C81BF}" type="slidenum">
              <a:rPr lang="it-IT"/>
              <a:pPr/>
              <a:t>19</a:t>
            </a:fld>
            <a:endParaRPr lang="it-IT"/>
          </a:p>
        </p:txBody>
      </p:sp>
      <p:sp>
        <p:nvSpPr>
          <p:cNvPr id="319491" name="Rectangle 3"/>
          <p:cNvSpPr>
            <a:spLocks noGrp="1" noRot="1" noChangeArrowheads="1"/>
          </p:cNvSpPr>
          <p:nvPr>
            <p:ph type="title"/>
          </p:nvPr>
        </p:nvSpPr>
        <p:spPr>
          <a:xfrm>
            <a:off x="250825" y="180975"/>
            <a:ext cx="3898900" cy="944563"/>
          </a:xfrm>
        </p:spPr>
        <p:txBody>
          <a:bodyPr/>
          <a:lstStyle/>
          <a:p>
            <a:r>
              <a:rPr lang="it-IT" sz="4000"/>
              <a:t>Metodi di misura dei raggi cosmici </a:t>
            </a:r>
            <a:endParaRPr lang="it-IT" sz="2800"/>
          </a:p>
        </p:txBody>
      </p:sp>
      <p:pic>
        <p:nvPicPr>
          <p:cNvPr id="319493" name="Picture 5" descr="cr_spectrum2"/>
          <p:cNvPicPr preferRelativeResize="0">
            <a:picLocks noChangeArrowheads="1"/>
          </p:cNvPicPr>
          <p:nvPr/>
        </p:nvPicPr>
        <p:blipFill>
          <a:blip r:embed="rId3" cstate="print"/>
          <a:srcRect/>
          <a:stretch>
            <a:fillRect/>
          </a:stretch>
        </p:blipFill>
        <p:spPr bwMode="auto">
          <a:xfrm>
            <a:off x="4356100" y="44450"/>
            <a:ext cx="4714875" cy="6840538"/>
          </a:xfrm>
          <a:prstGeom prst="rect">
            <a:avLst/>
          </a:prstGeom>
          <a:noFill/>
          <a:ln w="9525">
            <a:noFill/>
            <a:miter lim="800000"/>
            <a:headEnd/>
            <a:tailEnd/>
          </a:ln>
        </p:spPr>
      </p:pic>
      <p:sp>
        <p:nvSpPr>
          <p:cNvPr id="319495" name="Rectangle 7"/>
          <p:cNvSpPr>
            <a:spLocks noChangeArrowheads="1"/>
          </p:cNvSpPr>
          <p:nvPr/>
        </p:nvSpPr>
        <p:spPr bwMode="auto">
          <a:xfrm>
            <a:off x="4787900" y="180975"/>
            <a:ext cx="2160588" cy="2311400"/>
          </a:xfrm>
          <a:prstGeom prst="rect">
            <a:avLst/>
          </a:prstGeom>
          <a:solidFill>
            <a:schemeClr val="accent1">
              <a:alpha val="11000"/>
            </a:schemeClr>
          </a:solidFill>
          <a:ln w="25400" algn="ctr">
            <a:solidFill>
              <a:srgbClr val="FF0000"/>
            </a:solidFill>
            <a:miter lim="800000"/>
            <a:headEnd/>
            <a:tailEnd/>
          </a:ln>
          <a:effectLst/>
        </p:spPr>
        <p:txBody>
          <a:bodyPr wrap="none" anchor="ctr"/>
          <a:lstStyle/>
          <a:p>
            <a:endParaRPr lang="it-IT"/>
          </a:p>
        </p:txBody>
      </p:sp>
      <p:sp>
        <p:nvSpPr>
          <p:cNvPr id="319496" name="Text Box 8"/>
          <p:cNvSpPr txBox="1">
            <a:spLocks noChangeArrowheads="1"/>
          </p:cNvSpPr>
          <p:nvPr/>
        </p:nvSpPr>
        <p:spPr bwMode="auto">
          <a:xfrm>
            <a:off x="250825" y="1654175"/>
            <a:ext cx="4122738" cy="965200"/>
          </a:xfrm>
          <a:prstGeom prst="rect">
            <a:avLst/>
          </a:prstGeom>
          <a:noFill/>
          <a:ln w="60325" algn="ctr">
            <a:noFill/>
            <a:miter lim="800000"/>
            <a:headEnd/>
            <a:tailEnd/>
          </a:ln>
          <a:effectLst/>
        </p:spPr>
        <p:txBody>
          <a:bodyPr wrap="none">
            <a:spAutoFit/>
          </a:bodyPr>
          <a:lstStyle/>
          <a:p>
            <a:pPr marL="342900" indent="-342900"/>
            <a:r>
              <a:rPr lang="it-IT">
                <a:effectLst>
                  <a:outerShdw blurRad="38100" dist="38100" dir="2700000" algn="tl">
                    <a:srgbClr val="000000"/>
                  </a:outerShdw>
                </a:effectLst>
              </a:rPr>
              <a:t>Misure dirette, E&lt;10</a:t>
            </a:r>
            <a:r>
              <a:rPr lang="it-IT" baseline="30000">
                <a:effectLst>
                  <a:outerShdw blurRad="38100" dist="38100" dir="2700000" algn="tl">
                    <a:srgbClr val="000000"/>
                  </a:outerShdw>
                </a:effectLst>
              </a:rPr>
              <a:t>14</a:t>
            </a:r>
            <a:r>
              <a:rPr lang="it-IT">
                <a:effectLst>
                  <a:outerShdw blurRad="38100" dist="38100" dir="2700000" algn="tl">
                    <a:srgbClr val="000000"/>
                  </a:outerShdw>
                </a:effectLst>
              </a:rPr>
              <a:t> ev </a:t>
            </a:r>
          </a:p>
          <a:p>
            <a:pPr marL="342900" indent="-342900"/>
            <a:r>
              <a:rPr lang="it-IT">
                <a:effectLst>
                  <a:outerShdw blurRad="38100" dist="38100" dir="2700000" algn="tl">
                    <a:srgbClr val="000000"/>
                  </a:outerShdw>
                </a:effectLst>
              </a:rPr>
              <a:t>Misure indirette, E&gt;10</a:t>
            </a:r>
            <a:r>
              <a:rPr lang="it-IT" baseline="30000">
                <a:effectLst>
                  <a:outerShdw blurRad="38100" dist="38100" dir="2700000" algn="tl">
                    <a:srgbClr val="000000"/>
                  </a:outerShdw>
                </a:effectLst>
              </a:rPr>
              <a:t>14</a:t>
            </a:r>
            <a:r>
              <a:rPr lang="it-IT">
                <a:effectLst>
                  <a:outerShdw blurRad="38100" dist="38100" dir="2700000" algn="tl">
                    <a:srgbClr val="000000"/>
                  </a:outerShdw>
                </a:effectLst>
              </a:rPr>
              <a:t> ev </a:t>
            </a:r>
          </a:p>
        </p:txBody>
      </p:sp>
      <p:sp>
        <p:nvSpPr>
          <p:cNvPr id="319497" name="Rectangle 9"/>
          <p:cNvSpPr>
            <a:spLocks noChangeArrowheads="1"/>
          </p:cNvSpPr>
          <p:nvPr/>
        </p:nvSpPr>
        <p:spPr bwMode="auto">
          <a:xfrm>
            <a:off x="6732588" y="2492375"/>
            <a:ext cx="2338387" cy="4032250"/>
          </a:xfrm>
          <a:prstGeom prst="rect">
            <a:avLst/>
          </a:prstGeom>
          <a:solidFill>
            <a:srgbClr val="FFCC99">
              <a:alpha val="27000"/>
            </a:srgbClr>
          </a:solidFill>
          <a:ln w="25400" algn="ctr">
            <a:solidFill>
              <a:schemeClr val="bg1"/>
            </a:solidFill>
            <a:miter lim="800000"/>
            <a:headEnd/>
            <a:tailEnd/>
          </a:ln>
          <a:effectLst/>
        </p:spPr>
        <p:txBody>
          <a:bodyPr wrap="none" anchor="ctr"/>
          <a:lstStyle/>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9495"/>
                                        </p:tgtEl>
                                        <p:attrNameLst>
                                          <p:attrName>style.visibility</p:attrName>
                                        </p:attrNameLst>
                                      </p:cBhvr>
                                      <p:to>
                                        <p:strVal val="visible"/>
                                      </p:to>
                                    </p:set>
                                    <p:animEffect transition="in" filter="dissolve">
                                      <p:cBhvr>
                                        <p:cTn id="7" dur="500"/>
                                        <p:tgtEl>
                                          <p:spTgt spid="31949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9497"/>
                                        </p:tgtEl>
                                        <p:attrNameLst>
                                          <p:attrName>style.visibility</p:attrName>
                                        </p:attrNameLst>
                                      </p:cBhvr>
                                      <p:to>
                                        <p:strVal val="visible"/>
                                      </p:to>
                                    </p:set>
                                    <p:animEffect transition="in" filter="dissolve">
                                      <p:cBhvr>
                                        <p:cTn id="12" dur="500"/>
                                        <p:tgtEl>
                                          <p:spTgt spid="319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5" grpId="0" animBg="1"/>
      <p:bldP spid="31949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1"/>
          </p:nvPr>
        </p:nvSpPr>
        <p:spPr/>
        <p:txBody>
          <a:bodyPr/>
          <a:lstStyle/>
          <a:p>
            <a:fld id="{4D2337C9-BE1C-400D-B6C2-79FE566FA03F}" type="slidenum">
              <a:rPr lang="it-IT"/>
              <a:pPr/>
              <a:t>2</a:t>
            </a:fld>
            <a:endParaRPr lang="it-IT"/>
          </a:p>
        </p:txBody>
      </p:sp>
      <p:sp>
        <p:nvSpPr>
          <p:cNvPr id="343042" name="Rectangle 2"/>
          <p:cNvSpPr>
            <a:spLocks noGrp="1" noRot="1" noChangeArrowheads="1"/>
          </p:cNvSpPr>
          <p:nvPr>
            <p:ph type="title"/>
          </p:nvPr>
        </p:nvSpPr>
        <p:spPr/>
        <p:txBody>
          <a:bodyPr/>
          <a:lstStyle/>
          <a:p>
            <a:r>
              <a:rPr lang="it-IT"/>
              <a:t>Outline</a:t>
            </a:r>
          </a:p>
        </p:txBody>
      </p:sp>
      <p:sp>
        <p:nvSpPr>
          <p:cNvPr id="343043" name="Rectangle 3"/>
          <p:cNvSpPr>
            <a:spLocks noGrp="1" noChangeArrowheads="1"/>
          </p:cNvSpPr>
          <p:nvPr>
            <p:ph type="body" idx="1"/>
          </p:nvPr>
        </p:nvSpPr>
        <p:spPr/>
        <p:txBody>
          <a:bodyPr/>
          <a:lstStyle/>
          <a:p>
            <a:pPr marL="609600" indent="-609600">
              <a:buSzTx/>
              <a:buFont typeface="Wingdings" pitchFamily="2" charset="2"/>
              <a:buAutoNum type="arabicPeriod"/>
            </a:pPr>
            <a:r>
              <a:rPr lang="it-IT"/>
              <a:t>Breve storia della fisica dei RC</a:t>
            </a:r>
          </a:p>
          <a:p>
            <a:pPr marL="609600" indent="-609600">
              <a:buSzTx/>
              <a:buFont typeface="Wingdings" pitchFamily="2" charset="2"/>
              <a:buAutoNum type="arabicPeriod"/>
            </a:pPr>
            <a:r>
              <a:rPr lang="it-IT"/>
              <a:t>Lo spettro energetico dei RC primari</a:t>
            </a:r>
          </a:p>
          <a:p>
            <a:pPr marL="609600" indent="-609600">
              <a:buSzTx/>
              <a:buFont typeface="Wingdings" pitchFamily="2" charset="2"/>
              <a:buAutoNum type="arabicPeriod"/>
            </a:pPr>
            <a:r>
              <a:rPr lang="it-IT"/>
              <a:t>I RC secondari</a:t>
            </a:r>
          </a:p>
          <a:p>
            <a:pPr marL="609600" indent="-609600">
              <a:buSzTx/>
              <a:buFont typeface="Wingdings" pitchFamily="2" charset="2"/>
              <a:buAutoNum type="arabicPeriod"/>
            </a:pPr>
            <a:r>
              <a:rPr lang="it-IT"/>
              <a:t>Densità numerica e di energia dei RC</a:t>
            </a:r>
          </a:p>
          <a:p>
            <a:pPr marL="609600" indent="-609600">
              <a:buSzTx/>
              <a:buFont typeface="Wingdings" pitchFamily="2" charset="2"/>
              <a:buAutoNum type="arabicPeriod"/>
            </a:pPr>
            <a:r>
              <a:rPr lang="it-IT"/>
              <a:t>Confinamento</a:t>
            </a:r>
          </a:p>
          <a:p>
            <a:pPr marL="609600" indent="-609600">
              <a:buSzTx/>
              <a:buFont typeface="Wingdings" pitchFamily="2" charset="2"/>
              <a:buAutoNum type="arabicPeriod"/>
            </a:pPr>
            <a:r>
              <a:rPr lang="it-IT"/>
              <a:t>Potenza energetica delle sorgenti</a:t>
            </a:r>
          </a:p>
          <a:p>
            <a:pPr marL="609600" indent="-609600">
              <a:buSzTx/>
              <a:buFont typeface="Wingdings" pitchFamily="2" charset="2"/>
              <a:buAutoNum type="arabicPeriod"/>
            </a:pPr>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1"/>
          </p:nvPr>
        </p:nvSpPr>
        <p:spPr/>
        <p:txBody>
          <a:bodyPr/>
          <a:lstStyle/>
          <a:p>
            <a:fld id="{DE001260-77FC-4DD1-B893-D36A9A8A54F1}" type="slidenum">
              <a:rPr lang="it-IT"/>
              <a:pPr/>
              <a:t>20</a:t>
            </a:fld>
            <a:endParaRPr lang="it-IT"/>
          </a:p>
        </p:txBody>
      </p:sp>
      <p:sp>
        <p:nvSpPr>
          <p:cNvPr id="328706" name="Rectangle 2"/>
          <p:cNvSpPr>
            <a:spLocks noGrp="1" noRot="1" noChangeArrowheads="1"/>
          </p:cNvSpPr>
          <p:nvPr>
            <p:ph type="title"/>
          </p:nvPr>
        </p:nvSpPr>
        <p:spPr>
          <a:xfrm>
            <a:off x="457200" y="115888"/>
            <a:ext cx="8229600" cy="1143000"/>
          </a:xfrm>
        </p:spPr>
        <p:txBody>
          <a:bodyPr/>
          <a:lstStyle/>
          <a:p>
            <a:r>
              <a:rPr lang="it-IT"/>
              <a:t>I Raggi Cosmici sulla Terra</a:t>
            </a:r>
          </a:p>
        </p:txBody>
      </p:sp>
      <p:sp>
        <p:nvSpPr>
          <p:cNvPr id="328707" name="Rectangle 3"/>
          <p:cNvSpPr>
            <a:spLocks noGrp="1" noChangeArrowheads="1"/>
          </p:cNvSpPr>
          <p:nvPr>
            <p:ph type="body" idx="1"/>
          </p:nvPr>
        </p:nvSpPr>
        <p:spPr>
          <a:xfrm>
            <a:off x="179388" y="1412875"/>
            <a:ext cx="4679950" cy="4997450"/>
          </a:xfrm>
        </p:spPr>
        <p:txBody>
          <a:bodyPr/>
          <a:lstStyle/>
          <a:p>
            <a:pPr>
              <a:spcBef>
                <a:spcPct val="0"/>
              </a:spcBef>
              <a:buClrTx/>
              <a:buSzTx/>
              <a:buFontTx/>
              <a:buChar char="•"/>
            </a:pPr>
            <a:r>
              <a:rPr lang="it-IT" sz="2600">
                <a:effectLst/>
              </a:rPr>
              <a:t>I RC bombardano continuamente la Terra: circa 100000 particelle originate dai Raggi Cosmici ci attraversano ogni ora.</a:t>
            </a:r>
          </a:p>
          <a:p>
            <a:pPr>
              <a:spcBef>
                <a:spcPct val="0"/>
              </a:spcBef>
              <a:buClrTx/>
              <a:buSzTx/>
              <a:buFontTx/>
              <a:buChar char="•"/>
            </a:pPr>
            <a:r>
              <a:rPr lang="it-IT" sz="2600">
                <a:effectLst/>
              </a:rPr>
              <a:t>Questo contribuisce alla dose di radioattività ambientale a cui siamo continuamente soggetti.</a:t>
            </a:r>
          </a:p>
        </p:txBody>
      </p:sp>
      <p:pic>
        <p:nvPicPr>
          <p:cNvPr id="328708" name="Picture 4"/>
          <p:cNvPicPr>
            <a:picLocks noChangeAspect="1" noChangeArrowheads="1"/>
          </p:cNvPicPr>
          <p:nvPr/>
        </p:nvPicPr>
        <p:blipFill>
          <a:blip r:embed="rId2" cstate="print"/>
          <a:srcRect/>
          <a:stretch>
            <a:fillRect/>
          </a:stretch>
        </p:blipFill>
        <p:spPr bwMode="auto">
          <a:xfrm>
            <a:off x="5435600" y="1484313"/>
            <a:ext cx="3432175" cy="39608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4"/>
          <p:cNvSpPr>
            <a:spLocks noGrp="1"/>
          </p:cNvSpPr>
          <p:nvPr>
            <p:ph type="sldNum" sz="quarter" idx="11"/>
          </p:nvPr>
        </p:nvSpPr>
        <p:spPr/>
        <p:txBody>
          <a:bodyPr/>
          <a:lstStyle/>
          <a:p>
            <a:fld id="{87353A9C-A64D-4C6B-B5A2-B444D6AA7A90}" type="slidenum">
              <a:rPr lang="it-IT"/>
              <a:pPr/>
              <a:t>21</a:t>
            </a:fld>
            <a:endParaRPr lang="it-IT"/>
          </a:p>
        </p:txBody>
      </p:sp>
      <p:sp>
        <p:nvSpPr>
          <p:cNvPr id="330754" name="Rectangle 2"/>
          <p:cNvSpPr>
            <a:spLocks noGrp="1" noRot="1" noChangeArrowheads="1"/>
          </p:cNvSpPr>
          <p:nvPr>
            <p:ph type="title"/>
          </p:nvPr>
        </p:nvSpPr>
        <p:spPr/>
        <p:txBody>
          <a:bodyPr/>
          <a:lstStyle/>
          <a:p>
            <a:r>
              <a:rPr lang="it-IT"/>
              <a:t>…nello spazio</a:t>
            </a:r>
          </a:p>
        </p:txBody>
      </p:sp>
      <p:sp>
        <p:nvSpPr>
          <p:cNvPr id="330755" name="Rectangle 3"/>
          <p:cNvSpPr>
            <a:spLocks noGrp="1" noChangeArrowheads="1"/>
          </p:cNvSpPr>
          <p:nvPr>
            <p:ph type="body" idx="1"/>
          </p:nvPr>
        </p:nvSpPr>
        <p:spPr/>
        <p:txBody>
          <a:bodyPr/>
          <a:lstStyle/>
          <a:p>
            <a:r>
              <a:rPr lang="it-IT"/>
              <a:t>La situazione peggiora…</a:t>
            </a:r>
          </a:p>
        </p:txBody>
      </p:sp>
      <p:pic>
        <p:nvPicPr>
          <p:cNvPr id="330756" name="Picture 4"/>
          <p:cNvPicPr>
            <a:picLocks noChangeAspect="1" noChangeArrowheads="1"/>
          </p:cNvPicPr>
          <p:nvPr/>
        </p:nvPicPr>
        <p:blipFill>
          <a:blip r:embed="rId2" cstate="print"/>
          <a:srcRect/>
          <a:stretch>
            <a:fillRect/>
          </a:stretch>
        </p:blipFill>
        <p:spPr bwMode="auto">
          <a:xfrm>
            <a:off x="228600" y="2565400"/>
            <a:ext cx="5351463" cy="2424113"/>
          </a:xfrm>
          <a:prstGeom prst="rect">
            <a:avLst/>
          </a:prstGeom>
          <a:noFill/>
          <a:ln w="60325" algn="ctr">
            <a:noFill/>
            <a:miter lim="800000"/>
            <a:headEnd/>
            <a:tailEnd/>
          </a:ln>
          <a:effectLst/>
        </p:spPr>
      </p:pic>
      <p:pic>
        <p:nvPicPr>
          <p:cNvPr id="330757" name="Picture 5"/>
          <p:cNvPicPr>
            <a:picLocks noChangeAspect="1" noChangeArrowheads="1"/>
          </p:cNvPicPr>
          <p:nvPr/>
        </p:nvPicPr>
        <p:blipFill>
          <a:blip r:embed="rId3" cstate="print"/>
          <a:srcRect/>
          <a:stretch>
            <a:fillRect/>
          </a:stretch>
        </p:blipFill>
        <p:spPr bwMode="auto">
          <a:xfrm>
            <a:off x="5721350" y="1166813"/>
            <a:ext cx="3171825" cy="4524375"/>
          </a:xfrm>
          <a:prstGeom prst="rect">
            <a:avLst/>
          </a:prstGeom>
          <a:noFill/>
          <a:ln w="603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0757"/>
                                        </p:tgtEl>
                                        <p:attrNameLst>
                                          <p:attrName>style.visibility</p:attrName>
                                        </p:attrNameLst>
                                      </p:cBhvr>
                                      <p:to>
                                        <p:strVal val="visible"/>
                                      </p:to>
                                    </p:set>
                                    <p:animEffect transition="in" filter="dissolve">
                                      <p:cBhvr>
                                        <p:cTn id="7" dur="500"/>
                                        <p:tgtEl>
                                          <p:spTgt spid="330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numero diapositiva 4"/>
          <p:cNvSpPr>
            <a:spLocks noGrp="1"/>
          </p:cNvSpPr>
          <p:nvPr>
            <p:ph type="sldNum" sz="quarter" idx="11"/>
          </p:nvPr>
        </p:nvSpPr>
        <p:spPr/>
        <p:txBody>
          <a:bodyPr/>
          <a:lstStyle/>
          <a:p>
            <a:fld id="{7E3DA873-AB6E-42CE-B411-655EC20AE7C6}" type="slidenum">
              <a:rPr lang="it-IT"/>
              <a:pPr/>
              <a:t>22</a:t>
            </a:fld>
            <a:endParaRPr lang="it-IT"/>
          </a:p>
        </p:txBody>
      </p:sp>
      <p:sp>
        <p:nvSpPr>
          <p:cNvPr id="324611" name="Rectangle 3"/>
          <p:cNvSpPr>
            <a:spLocks noRot="1" noChangeArrowheads="1"/>
          </p:cNvSpPr>
          <p:nvPr/>
        </p:nvSpPr>
        <p:spPr bwMode="auto">
          <a:xfrm>
            <a:off x="457200" y="188913"/>
            <a:ext cx="8229600" cy="777875"/>
          </a:xfrm>
          <a:prstGeom prst="rect">
            <a:avLst/>
          </a:prstGeom>
          <a:noFill/>
          <a:ln w="9525">
            <a:noFill/>
            <a:miter lim="800000"/>
            <a:headEnd/>
            <a:tailEnd/>
          </a:ln>
          <a:effectLst/>
        </p:spPr>
        <p:txBody>
          <a:bodyPr anchor="ctr"/>
          <a:lstStyle/>
          <a:p>
            <a:pPr algn="ctr">
              <a:spcBef>
                <a:spcPct val="0"/>
              </a:spcBef>
              <a:buClrTx/>
              <a:buSzTx/>
              <a:buFontTx/>
              <a:buNone/>
            </a:pPr>
            <a:r>
              <a:rPr lang="it-IT" sz="4000" b="1">
                <a:solidFill>
                  <a:schemeClr val="tx2"/>
                </a:solidFill>
                <a:effectLst>
                  <a:outerShdw blurRad="38100" dist="38100" dir="2700000" algn="tl">
                    <a:srgbClr val="000000"/>
                  </a:outerShdw>
                </a:effectLst>
              </a:rPr>
              <a:t>RC secondari</a:t>
            </a:r>
            <a:endParaRPr lang="en-US" sz="4000" b="1">
              <a:solidFill>
                <a:schemeClr val="tx2"/>
              </a:solidFill>
              <a:effectLst>
                <a:outerShdw blurRad="38100" dist="38100" dir="2700000" algn="tl">
                  <a:srgbClr val="000000"/>
                </a:outerShdw>
              </a:effectLst>
            </a:endParaRPr>
          </a:p>
        </p:txBody>
      </p:sp>
      <p:sp>
        <p:nvSpPr>
          <p:cNvPr id="324614" name="Text Box 6"/>
          <p:cNvSpPr txBox="1">
            <a:spLocks noChangeArrowheads="1"/>
          </p:cNvSpPr>
          <p:nvPr/>
        </p:nvSpPr>
        <p:spPr bwMode="auto">
          <a:xfrm>
            <a:off x="179388" y="908050"/>
            <a:ext cx="7416800" cy="488950"/>
          </a:xfrm>
          <a:prstGeom prst="rect">
            <a:avLst/>
          </a:prstGeom>
          <a:noFill/>
          <a:ln w="60325" algn="ctr">
            <a:noFill/>
            <a:miter lim="800000"/>
            <a:headEnd/>
            <a:tailEnd/>
          </a:ln>
          <a:effectLst/>
        </p:spPr>
        <p:txBody>
          <a:bodyPr>
            <a:spAutoFit/>
          </a:bodyPr>
          <a:lstStyle/>
          <a:p>
            <a:pPr marL="342900" indent="-342900"/>
            <a:r>
              <a:rPr lang="it-IT">
                <a:effectLst/>
              </a:rPr>
              <a:t>Lo spessore di atmosfera equivale  a 10 m di acqua </a:t>
            </a:r>
          </a:p>
        </p:txBody>
      </p:sp>
      <p:graphicFrame>
        <p:nvGraphicFramePr>
          <p:cNvPr id="324615" name="Object 7"/>
          <p:cNvGraphicFramePr>
            <a:graphicFrameLocks noChangeAspect="1"/>
          </p:cNvGraphicFramePr>
          <p:nvPr/>
        </p:nvGraphicFramePr>
        <p:xfrm>
          <a:off x="-52388" y="1412875"/>
          <a:ext cx="4838701" cy="1457325"/>
        </p:xfrm>
        <a:graphic>
          <a:graphicData uri="http://schemas.openxmlformats.org/presentationml/2006/ole">
            <p:oleObj spid="_x0000_s324615" name="Equation" r:id="rId4" imgW="2361960" imgH="711000" progId="Equation.3">
              <p:embed/>
            </p:oleObj>
          </a:graphicData>
        </a:graphic>
      </p:graphicFrame>
      <p:sp>
        <p:nvSpPr>
          <p:cNvPr id="324617" name="Text Box 9"/>
          <p:cNvSpPr txBox="1">
            <a:spLocks noChangeArrowheads="1"/>
          </p:cNvSpPr>
          <p:nvPr/>
        </p:nvSpPr>
        <p:spPr bwMode="auto">
          <a:xfrm>
            <a:off x="0" y="2970213"/>
            <a:ext cx="4605338" cy="1898650"/>
          </a:xfrm>
          <a:prstGeom prst="rect">
            <a:avLst/>
          </a:prstGeom>
          <a:noFill/>
          <a:ln w="60325" algn="ctr">
            <a:solidFill>
              <a:srgbClr val="FF0000"/>
            </a:solidFill>
            <a:miter lim="800000"/>
            <a:headEnd/>
            <a:tailEnd/>
          </a:ln>
          <a:effectLst/>
        </p:spPr>
        <p:txBody>
          <a:bodyPr>
            <a:spAutoFit/>
          </a:bodyPr>
          <a:lstStyle/>
          <a:p>
            <a:pPr marL="342900" indent="-342900">
              <a:buSzTx/>
              <a:buFont typeface="Wingdings" pitchFamily="2" charset="2"/>
              <a:buNone/>
            </a:pPr>
            <a:r>
              <a:rPr lang="it-IT">
                <a:effectLst>
                  <a:outerShdw blurRad="38100" dist="38100" dir="2700000" algn="tl">
                    <a:srgbClr val="000000"/>
                  </a:outerShdw>
                </a:effectLst>
              </a:rPr>
              <a:t>1. Flusso sulla sommità (H=</a:t>
            </a:r>
            <a:r>
              <a:rPr lang="it-IT">
                <a:effectLst>
                  <a:outerShdw blurRad="38100" dist="38100" dir="2700000" algn="tl">
                    <a:srgbClr val="000000"/>
                  </a:outerShdw>
                </a:effectLst>
                <a:sym typeface="Symbol" pitchFamily="18" charset="2"/>
              </a:rPr>
              <a:t>0 gcm</a:t>
            </a:r>
            <a:r>
              <a:rPr lang="it-IT" baseline="30000">
                <a:effectLst>
                  <a:outerShdw blurRad="38100" dist="38100" dir="2700000" algn="tl">
                    <a:srgbClr val="000000"/>
                  </a:outerShdw>
                </a:effectLst>
              </a:rPr>
              <a:t>-2</a:t>
            </a:r>
            <a:r>
              <a:rPr lang="it-IT">
                <a:effectLst>
                  <a:outerShdw blurRad="38100" dist="38100" dir="2700000" algn="tl">
                    <a:srgbClr val="000000"/>
                  </a:outerShdw>
                </a:effectLst>
                <a:sym typeface="Symbol" pitchFamily="18" charset="2"/>
              </a:rPr>
              <a:t>)</a:t>
            </a:r>
            <a:r>
              <a:rPr lang="it-IT">
                <a:effectLst>
                  <a:outerShdw blurRad="38100" dist="38100" dir="2700000" algn="tl">
                    <a:srgbClr val="000000"/>
                  </a:outerShdw>
                </a:effectLst>
              </a:rPr>
              <a:t>:</a:t>
            </a:r>
          </a:p>
          <a:p>
            <a:pPr marL="800100" lvl="1" indent="-342900"/>
            <a:r>
              <a:rPr lang="it-IT">
                <a:effectLst>
                  <a:outerShdw blurRad="38100" dist="38100" dir="2700000" algn="tl">
                    <a:srgbClr val="000000"/>
                  </a:outerShdw>
                </a:effectLst>
              </a:rPr>
              <a:t>10000 m</a:t>
            </a:r>
            <a:r>
              <a:rPr lang="it-IT" baseline="30000">
                <a:effectLst>
                  <a:outerShdw blurRad="38100" dist="38100" dir="2700000" algn="tl">
                    <a:srgbClr val="000000"/>
                  </a:outerShdw>
                </a:effectLst>
              </a:rPr>
              <a:t>-2</a:t>
            </a:r>
            <a:r>
              <a:rPr lang="it-IT">
                <a:effectLst>
                  <a:outerShdw blurRad="38100" dist="38100" dir="2700000" algn="tl">
                    <a:srgbClr val="000000"/>
                  </a:outerShdw>
                </a:effectLst>
              </a:rPr>
              <a:t> s</a:t>
            </a:r>
            <a:r>
              <a:rPr lang="it-IT" baseline="30000">
                <a:effectLst>
                  <a:outerShdw blurRad="38100" dist="38100" dir="2700000" algn="tl">
                    <a:srgbClr val="000000"/>
                  </a:outerShdw>
                </a:effectLst>
              </a:rPr>
              <a:t>-1</a:t>
            </a:r>
            <a:r>
              <a:rPr lang="it-IT">
                <a:effectLst>
                  <a:outerShdw blurRad="38100" dist="38100" dir="2700000" algn="tl">
                    <a:srgbClr val="000000"/>
                  </a:outerShdw>
                </a:effectLst>
              </a:rPr>
              <a:t>sr</a:t>
            </a:r>
            <a:r>
              <a:rPr lang="it-IT" baseline="30000">
                <a:effectLst>
                  <a:outerShdw blurRad="38100" dist="38100" dir="2700000" algn="tl">
                    <a:srgbClr val="000000"/>
                  </a:outerShdw>
                </a:effectLst>
              </a:rPr>
              <a:t>-1</a:t>
            </a:r>
            <a:r>
              <a:rPr lang="it-IT">
                <a:effectLst>
                  <a:outerShdw blurRad="38100" dist="38100" dir="2700000" algn="tl">
                    <a:srgbClr val="000000"/>
                  </a:outerShdw>
                </a:effectLst>
              </a:rPr>
              <a:t>  </a:t>
            </a:r>
          </a:p>
          <a:p>
            <a:pPr marL="800100" lvl="1" indent="-342900"/>
            <a:r>
              <a:rPr lang="it-IT">
                <a:effectLst>
                  <a:outerShdw blurRad="38100" dist="38100" dir="2700000" algn="tl">
                    <a:srgbClr val="000000"/>
                  </a:outerShdw>
                </a:effectLst>
              </a:rPr>
              <a:t>p (90%), He (9%), A (1%)</a:t>
            </a:r>
          </a:p>
        </p:txBody>
      </p:sp>
      <p:sp>
        <p:nvSpPr>
          <p:cNvPr id="324622" name="Text Box 14"/>
          <p:cNvSpPr txBox="1">
            <a:spLocks noChangeArrowheads="1"/>
          </p:cNvSpPr>
          <p:nvPr/>
        </p:nvSpPr>
        <p:spPr bwMode="auto">
          <a:xfrm>
            <a:off x="1588" y="4914900"/>
            <a:ext cx="4641850" cy="1898650"/>
          </a:xfrm>
          <a:prstGeom prst="rect">
            <a:avLst/>
          </a:prstGeom>
          <a:noFill/>
          <a:ln w="60325" algn="ctr">
            <a:solidFill>
              <a:srgbClr val="99CCFF"/>
            </a:solidFill>
            <a:miter lim="800000"/>
            <a:headEnd/>
            <a:tailEnd/>
          </a:ln>
          <a:effectLst/>
        </p:spPr>
        <p:txBody>
          <a:bodyPr>
            <a:spAutoFit/>
          </a:bodyPr>
          <a:lstStyle/>
          <a:p>
            <a:pPr marL="342900" indent="-342900">
              <a:buSzTx/>
              <a:buFont typeface="Wingdings" pitchFamily="2" charset="2"/>
              <a:buNone/>
            </a:pPr>
            <a:r>
              <a:rPr lang="it-IT">
                <a:effectLst>
                  <a:outerShdw blurRad="38100" dist="38100" dir="2700000" algn="tl">
                    <a:srgbClr val="000000"/>
                  </a:outerShdw>
                </a:effectLst>
              </a:rPr>
              <a:t>2. Flusso a livello del mare (H=100</a:t>
            </a:r>
            <a:r>
              <a:rPr lang="it-IT">
                <a:effectLst>
                  <a:outerShdw blurRad="38100" dist="38100" dir="2700000" algn="tl">
                    <a:srgbClr val="000000"/>
                  </a:outerShdw>
                </a:effectLst>
                <a:sym typeface="Symbol" pitchFamily="18" charset="2"/>
              </a:rPr>
              <a:t>0 gcm</a:t>
            </a:r>
            <a:r>
              <a:rPr lang="it-IT" baseline="30000">
                <a:effectLst>
                  <a:outerShdw blurRad="38100" dist="38100" dir="2700000" algn="tl">
                    <a:srgbClr val="000000"/>
                  </a:outerShdw>
                </a:effectLst>
              </a:rPr>
              <a:t>-2</a:t>
            </a:r>
            <a:r>
              <a:rPr lang="it-IT">
                <a:effectLst>
                  <a:outerShdw blurRad="38100" dist="38100" dir="2700000" algn="tl">
                    <a:srgbClr val="000000"/>
                  </a:outerShdw>
                </a:effectLst>
                <a:sym typeface="Symbol" pitchFamily="18" charset="2"/>
              </a:rPr>
              <a:t>)</a:t>
            </a:r>
            <a:r>
              <a:rPr lang="it-IT">
                <a:effectLst>
                  <a:outerShdw blurRad="38100" dist="38100" dir="2700000" algn="tl">
                    <a:srgbClr val="000000"/>
                  </a:outerShdw>
                </a:effectLst>
              </a:rPr>
              <a:t>:</a:t>
            </a:r>
          </a:p>
          <a:p>
            <a:pPr marL="800100" lvl="1" indent="-342900"/>
            <a:r>
              <a:rPr lang="it-IT">
                <a:effectLst>
                  <a:outerShdw blurRad="38100" dist="38100" dir="2700000" algn="tl">
                    <a:srgbClr val="000000"/>
                  </a:outerShdw>
                </a:effectLst>
              </a:rPr>
              <a:t>200 m</a:t>
            </a:r>
            <a:r>
              <a:rPr lang="it-IT" baseline="30000">
                <a:effectLst>
                  <a:outerShdw blurRad="38100" dist="38100" dir="2700000" algn="tl">
                    <a:srgbClr val="000000"/>
                  </a:outerShdw>
                </a:effectLst>
              </a:rPr>
              <a:t>-2</a:t>
            </a:r>
            <a:r>
              <a:rPr lang="it-IT">
                <a:effectLst>
                  <a:outerShdw blurRad="38100" dist="38100" dir="2700000" algn="tl">
                    <a:srgbClr val="000000"/>
                  </a:outerShdw>
                </a:effectLst>
              </a:rPr>
              <a:t> s</a:t>
            </a:r>
            <a:r>
              <a:rPr lang="it-IT" baseline="30000">
                <a:effectLst>
                  <a:outerShdw blurRad="38100" dist="38100" dir="2700000" algn="tl">
                    <a:srgbClr val="000000"/>
                  </a:outerShdw>
                </a:effectLst>
              </a:rPr>
              <a:t>-1</a:t>
            </a:r>
            <a:r>
              <a:rPr lang="it-IT">
                <a:effectLst>
                  <a:outerShdw blurRad="38100" dist="38100" dir="2700000" algn="tl">
                    <a:srgbClr val="000000"/>
                  </a:outerShdw>
                </a:effectLst>
              </a:rPr>
              <a:t>sr</a:t>
            </a:r>
            <a:r>
              <a:rPr lang="it-IT" baseline="30000">
                <a:effectLst>
                  <a:outerShdw blurRad="38100" dist="38100" dir="2700000" algn="tl">
                    <a:srgbClr val="000000"/>
                  </a:outerShdw>
                </a:effectLst>
              </a:rPr>
              <a:t>-1</a:t>
            </a:r>
            <a:r>
              <a:rPr lang="it-IT">
                <a:effectLst>
                  <a:outerShdw blurRad="38100" dist="38100" dir="2700000" algn="tl">
                    <a:srgbClr val="000000"/>
                  </a:outerShdw>
                </a:effectLst>
              </a:rPr>
              <a:t>  </a:t>
            </a:r>
          </a:p>
          <a:p>
            <a:pPr marL="800100" lvl="1" indent="-342900"/>
            <a:r>
              <a:rPr lang="it-IT">
                <a:effectLst>
                  <a:outerShdw blurRad="38100" dist="38100" dir="2700000" algn="tl">
                    <a:srgbClr val="000000"/>
                  </a:outerShdw>
                </a:effectLst>
              </a:rPr>
              <a:t>Muoni, neutrini, e+e-, </a:t>
            </a:r>
            <a:r>
              <a:rPr lang="it-IT">
                <a:effectLst>
                  <a:outerShdw blurRad="38100" dist="38100" dir="2700000" algn="tl">
                    <a:srgbClr val="000000"/>
                  </a:outerShdw>
                </a:effectLst>
                <a:latin typeface="Symbol" pitchFamily="18" charset="2"/>
              </a:rPr>
              <a:t>g</a:t>
            </a:r>
          </a:p>
        </p:txBody>
      </p:sp>
      <p:pic>
        <p:nvPicPr>
          <p:cNvPr id="324625" name="Picture 17"/>
          <p:cNvPicPr>
            <a:picLocks noChangeAspect="1" noChangeArrowheads="1"/>
          </p:cNvPicPr>
          <p:nvPr/>
        </p:nvPicPr>
        <p:blipFill>
          <a:blip r:embed="rId5" cstate="print"/>
          <a:srcRect l="13597" t="2486" r="12798" b="829"/>
          <a:stretch>
            <a:fillRect/>
          </a:stretch>
        </p:blipFill>
        <p:spPr bwMode="auto">
          <a:xfrm>
            <a:off x="5048250" y="1403350"/>
            <a:ext cx="4095750" cy="5194300"/>
          </a:xfrm>
          <a:prstGeom prst="rect">
            <a:avLst/>
          </a:prstGeom>
          <a:noFill/>
          <a:ln w="60325" algn="ctr">
            <a:noFill/>
            <a:miter lim="800000"/>
            <a:headEnd/>
            <a:tailEnd/>
          </a:ln>
          <a:effectLst/>
        </p:spPr>
      </p:pic>
      <p:sp>
        <p:nvSpPr>
          <p:cNvPr id="324626" name="Line 18"/>
          <p:cNvSpPr>
            <a:spLocks noChangeShapeType="1"/>
          </p:cNvSpPr>
          <p:nvPr/>
        </p:nvSpPr>
        <p:spPr bwMode="auto">
          <a:xfrm flipV="1">
            <a:off x="5651500" y="3357563"/>
            <a:ext cx="0" cy="3816350"/>
          </a:xfrm>
          <a:prstGeom prst="line">
            <a:avLst/>
          </a:prstGeom>
          <a:noFill/>
          <a:ln w="60325">
            <a:solidFill>
              <a:srgbClr val="FF0000"/>
            </a:solidFill>
            <a:round/>
            <a:headEnd/>
            <a:tailEnd type="triangle" w="med" len="med"/>
          </a:ln>
          <a:effectLst/>
        </p:spPr>
        <p:txBody>
          <a:bodyPr/>
          <a:lstStyle/>
          <a:p>
            <a:endParaRPr lang="it-IT"/>
          </a:p>
        </p:txBody>
      </p:sp>
      <p:sp>
        <p:nvSpPr>
          <p:cNvPr id="324627" name="Line 19"/>
          <p:cNvSpPr>
            <a:spLocks noChangeShapeType="1"/>
          </p:cNvSpPr>
          <p:nvPr/>
        </p:nvSpPr>
        <p:spPr bwMode="auto">
          <a:xfrm flipV="1">
            <a:off x="8604250" y="3294063"/>
            <a:ext cx="0" cy="3592512"/>
          </a:xfrm>
          <a:prstGeom prst="line">
            <a:avLst/>
          </a:prstGeom>
          <a:noFill/>
          <a:ln w="60325">
            <a:solidFill>
              <a:srgbClr val="3399FF"/>
            </a:solidFill>
            <a:round/>
            <a:headEnd/>
            <a:tailEnd type="triangle" w="med" len="med"/>
          </a:ln>
          <a:effectLst/>
        </p:spPr>
        <p:txBody>
          <a:bodyPr/>
          <a:lstStyle/>
          <a:p>
            <a:endParaRPr lang="it-IT"/>
          </a:p>
        </p:txBody>
      </p:sp>
      <p:sp>
        <p:nvSpPr>
          <p:cNvPr id="324628" name="AutoShape 20">
            <a:hlinkClick r:id="" action="ppaction://hlinkshowjump?jump=lastslideviewed" highlightClick="1"/>
          </p:cNvPr>
          <p:cNvSpPr>
            <a:spLocks noChangeArrowheads="1"/>
          </p:cNvSpPr>
          <p:nvPr/>
        </p:nvSpPr>
        <p:spPr bwMode="auto">
          <a:xfrm>
            <a:off x="8388350" y="908050"/>
            <a:ext cx="557213" cy="382588"/>
          </a:xfrm>
          <a:prstGeom prst="actionButtonReturn">
            <a:avLst/>
          </a:prstGeom>
          <a:solidFill>
            <a:schemeClr val="accent1"/>
          </a:solidFill>
          <a:ln w="60325">
            <a:noFill/>
            <a:miter lim="800000"/>
            <a:headEnd/>
            <a:tailEnd/>
          </a:ln>
          <a:effectLst/>
        </p:spPr>
        <p:txBody>
          <a:bodyPr wrap="none" anchor="ctr"/>
          <a:lstStyle/>
          <a:p>
            <a:endParaRPr lang="it-IT"/>
          </a:p>
        </p:txBody>
      </p:sp>
      <p:sp>
        <p:nvSpPr>
          <p:cNvPr id="324629" name="Text Box 21"/>
          <p:cNvSpPr txBox="1">
            <a:spLocks noChangeArrowheads="1"/>
          </p:cNvSpPr>
          <p:nvPr/>
        </p:nvSpPr>
        <p:spPr bwMode="auto">
          <a:xfrm>
            <a:off x="5508625" y="6237288"/>
            <a:ext cx="582613" cy="427037"/>
          </a:xfrm>
          <a:prstGeom prst="rect">
            <a:avLst/>
          </a:prstGeom>
          <a:noFill/>
          <a:ln w="60325" algn="ctr">
            <a:noFill/>
            <a:miter lim="800000"/>
            <a:headEnd/>
            <a:tailEnd/>
          </a:ln>
          <a:effectLst/>
        </p:spPr>
        <p:txBody>
          <a:bodyPr wrap="none">
            <a:spAutoFit/>
          </a:bodyPr>
          <a:lstStyle/>
          <a:p>
            <a:pPr marL="342900" indent="-342900">
              <a:buFont typeface="Wingdings" pitchFamily="2" charset="2"/>
              <a:buNone/>
            </a:pPr>
            <a:r>
              <a:rPr lang="it-IT" sz="2200">
                <a:solidFill>
                  <a:schemeClr val="bg2"/>
                </a:solidFill>
                <a:effectLst/>
              </a:rPr>
              <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4617"/>
                                        </p:tgtEl>
                                        <p:attrNameLst>
                                          <p:attrName>style.visibility</p:attrName>
                                        </p:attrNameLst>
                                      </p:cBhvr>
                                      <p:to>
                                        <p:strVal val="visible"/>
                                      </p:to>
                                    </p:set>
                                    <p:animEffect transition="in" filter="dissolve">
                                      <p:cBhvr>
                                        <p:cTn id="7" dur="500"/>
                                        <p:tgtEl>
                                          <p:spTgt spid="3246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4626"/>
                                        </p:tgtEl>
                                        <p:attrNameLst>
                                          <p:attrName>style.visibility</p:attrName>
                                        </p:attrNameLst>
                                      </p:cBhvr>
                                      <p:to>
                                        <p:strVal val="visible"/>
                                      </p:to>
                                    </p:set>
                                    <p:animEffect transition="in" filter="dissolve">
                                      <p:cBhvr>
                                        <p:cTn id="10" dur="500"/>
                                        <p:tgtEl>
                                          <p:spTgt spid="32462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24622"/>
                                        </p:tgtEl>
                                        <p:attrNameLst>
                                          <p:attrName>style.visibility</p:attrName>
                                        </p:attrNameLst>
                                      </p:cBhvr>
                                      <p:to>
                                        <p:strVal val="visible"/>
                                      </p:to>
                                    </p:set>
                                    <p:animEffect transition="in" filter="dissolve">
                                      <p:cBhvr>
                                        <p:cTn id="15" dur="500"/>
                                        <p:tgtEl>
                                          <p:spTgt spid="32462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24627"/>
                                        </p:tgtEl>
                                        <p:attrNameLst>
                                          <p:attrName>style.visibility</p:attrName>
                                        </p:attrNameLst>
                                      </p:cBhvr>
                                      <p:to>
                                        <p:strVal val="visible"/>
                                      </p:to>
                                    </p:set>
                                    <p:animEffect transition="in" filter="dissolve">
                                      <p:cBhvr>
                                        <p:cTn id="18" dur="500"/>
                                        <p:tgtEl>
                                          <p:spTgt spid="324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7" grpId="0" animBg="1"/>
      <p:bldP spid="324622" grpId="0" animBg="1"/>
      <p:bldP spid="324626" grpId="0" animBg="1"/>
      <p:bldP spid="3246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4"/>
          <p:cNvSpPr>
            <a:spLocks noGrp="1"/>
          </p:cNvSpPr>
          <p:nvPr>
            <p:ph type="sldNum" sz="quarter" idx="11"/>
          </p:nvPr>
        </p:nvSpPr>
        <p:spPr/>
        <p:txBody>
          <a:bodyPr/>
          <a:lstStyle/>
          <a:p>
            <a:fld id="{F1A62BF7-294D-4F2A-91FE-6F7F49C15E08}" type="slidenum">
              <a:rPr lang="it-IT"/>
              <a:pPr/>
              <a:t>23</a:t>
            </a:fld>
            <a:endParaRPr lang="it-IT"/>
          </a:p>
        </p:txBody>
      </p:sp>
      <p:sp>
        <p:nvSpPr>
          <p:cNvPr id="331780" name="Text Box 4"/>
          <p:cNvSpPr txBox="1">
            <a:spLocks noChangeArrowheads="1"/>
          </p:cNvSpPr>
          <p:nvPr/>
        </p:nvSpPr>
        <p:spPr bwMode="auto">
          <a:xfrm>
            <a:off x="0" y="0"/>
            <a:ext cx="3152775" cy="946150"/>
          </a:xfrm>
          <a:prstGeom prst="rect">
            <a:avLst/>
          </a:prstGeom>
          <a:noFill/>
          <a:ln w="60325" algn="ctr">
            <a:solidFill>
              <a:srgbClr val="800000"/>
            </a:solidFill>
            <a:miter lim="800000"/>
            <a:headEnd/>
            <a:tailEnd/>
          </a:ln>
          <a:effectLst/>
        </p:spPr>
        <p:txBody>
          <a:bodyPr>
            <a:spAutoFit/>
          </a:bodyPr>
          <a:lstStyle/>
          <a:p>
            <a:pPr marL="342900" indent="-342900">
              <a:buSzTx/>
              <a:buFont typeface="Wingdings" pitchFamily="2" charset="2"/>
              <a:buNone/>
            </a:pPr>
            <a:r>
              <a:rPr lang="it-IT">
                <a:effectLst>
                  <a:outerShdw blurRad="38100" dist="38100" dir="2700000" algn="tl">
                    <a:srgbClr val="000000"/>
                  </a:outerShdw>
                </a:effectLst>
              </a:rPr>
              <a:t>3. Underground: muoni e neutrini</a:t>
            </a:r>
          </a:p>
        </p:txBody>
      </p:sp>
      <p:pic>
        <p:nvPicPr>
          <p:cNvPr id="331781" name="Picture 5"/>
          <p:cNvPicPr>
            <a:picLocks noChangeAspect="1" noChangeArrowheads="1"/>
          </p:cNvPicPr>
          <p:nvPr/>
        </p:nvPicPr>
        <p:blipFill>
          <a:blip r:embed="rId2" cstate="print"/>
          <a:srcRect l="6880" r="4587"/>
          <a:stretch>
            <a:fillRect/>
          </a:stretch>
        </p:blipFill>
        <p:spPr bwMode="auto">
          <a:xfrm>
            <a:off x="3513138" y="0"/>
            <a:ext cx="5559425" cy="6311900"/>
          </a:xfrm>
          <a:prstGeom prst="rect">
            <a:avLst/>
          </a:prstGeom>
          <a:noFill/>
          <a:ln w="60325" algn="ctr">
            <a:noFill/>
            <a:miter lim="800000"/>
            <a:headEnd/>
            <a:tailEnd/>
          </a:ln>
          <a:effectLst/>
        </p:spPr>
      </p:pic>
      <p:sp>
        <p:nvSpPr>
          <p:cNvPr id="331782" name="Rectangle 6"/>
          <p:cNvSpPr>
            <a:spLocks noChangeArrowheads="1"/>
          </p:cNvSpPr>
          <p:nvPr/>
        </p:nvSpPr>
        <p:spPr bwMode="auto">
          <a:xfrm>
            <a:off x="3419475" y="6323013"/>
            <a:ext cx="5751513" cy="396875"/>
          </a:xfrm>
          <a:prstGeom prst="rect">
            <a:avLst/>
          </a:prstGeom>
          <a:noFill/>
          <a:ln w="60325" algn="ctr">
            <a:noFill/>
            <a:miter lim="800000"/>
            <a:headEnd/>
            <a:tailEnd/>
          </a:ln>
          <a:effectLst/>
        </p:spPr>
        <p:txBody>
          <a:bodyPr wrap="none">
            <a:spAutoFit/>
          </a:bodyPr>
          <a:lstStyle/>
          <a:p>
            <a:pPr marL="342900" indent="-342900">
              <a:buFont typeface="Wingdings" pitchFamily="2" charset="2"/>
              <a:buNone/>
            </a:pPr>
            <a:r>
              <a:rPr lang="it-IT" sz="2000" b="1">
                <a:effectLst>
                  <a:outerShdw blurRad="38100" dist="38100" dir="2700000" algn="tl">
                    <a:srgbClr val="000000"/>
                  </a:outerShdw>
                </a:effectLst>
                <a:hlinkClick r:id="rId3"/>
              </a:rPr>
              <a:t>http://pdg.lbl.gov/2007/reviews/cosmicrayrpp.pdf</a:t>
            </a:r>
            <a:endParaRPr lang="it-IT" sz="2000" b="1">
              <a:effectLst>
                <a:outerShdw blurRad="38100" dist="38100" dir="2700000" algn="tl">
                  <a:srgbClr val="000000"/>
                </a:outerShdw>
              </a:effectLst>
            </a:endParaRPr>
          </a:p>
        </p:txBody>
      </p:sp>
      <p:sp>
        <p:nvSpPr>
          <p:cNvPr id="331783" name="Text Box 7"/>
          <p:cNvSpPr txBox="1">
            <a:spLocks noChangeArrowheads="1"/>
          </p:cNvSpPr>
          <p:nvPr/>
        </p:nvSpPr>
        <p:spPr bwMode="auto">
          <a:xfrm>
            <a:off x="-92075" y="1135063"/>
            <a:ext cx="3727450" cy="3976687"/>
          </a:xfrm>
          <a:prstGeom prst="rect">
            <a:avLst/>
          </a:prstGeom>
          <a:noFill/>
          <a:ln w="60325" algn="ctr">
            <a:noFill/>
            <a:miter lim="800000"/>
            <a:headEnd/>
            <a:tailEnd/>
          </a:ln>
          <a:effectLst/>
        </p:spPr>
        <p:txBody>
          <a:bodyPr>
            <a:spAutoFit/>
          </a:bodyPr>
          <a:lstStyle/>
          <a:p>
            <a:pPr marL="342900" indent="-342900"/>
            <a:r>
              <a:rPr lang="it-IT" sz="2200">
                <a:effectLst>
                  <a:outerShdw blurRad="38100" dist="38100" dir="2700000" algn="tl">
                    <a:srgbClr val="000000"/>
                  </a:outerShdw>
                </a:effectLst>
              </a:rPr>
              <a:t>Il flusso decresce in modo esponenziale con la profondità.</a:t>
            </a:r>
          </a:p>
          <a:p>
            <a:pPr marL="342900" indent="-342900"/>
            <a:r>
              <a:rPr lang="it-IT" sz="2200">
                <a:effectLst>
                  <a:outerShdw blurRad="38100" dist="38100" dir="2700000" algn="tl">
                    <a:srgbClr val="000000"/>
                  </a:outerShdw>
                </a:effectLst>
              </a:rPr>
              <a:t>Per h&gt;13 km.w.e. sopravvivono solo le particelle indotte da neutrini.</a:t>
            </a:r>
          </a:p>
          <a:p>
            <a:pPr marL="342900" indent="-342900"/>
            <a:r>
              <a:rPr lang="it-IT" sz="2200">
                <a:effectLst>
                  <a:outerShdw blurRad="38100" dist="38100" dir="2700000" algn="tl">
                    <a:srgbClr val="000000"/>
                  </a:outerShdw>
                </a:effectLst>
              </a:rPr>
              <a:t>Nascita di esperimenti underground a basso fondo</a:t>
            </a:r>
          </a:p>
          <a:p>
            <a:pPr marL="342900" indent="-342900"/>
            <a:r>
              <a:rPr lang="it-IT" sz="2200">
                <a:effectLst>
                  <a:outerShdw blurRad="38100" dist="38100" dir="2700000" algn="tl">
                    <a:srgbClr val="000000"/>
                  </a:outerShdw>
                </a:effectLst>
              </a:rPr>
              <a:t>Ai LNGS il flusso è ridotto di un fattore 10</a:t>
            </a:r>
            <a:r>
              <a:rPr lang="it-IT" sz="2200" baseline="30000">
                <a:effectLst>
                  <a:outerShdw blurRad="38100" dist="38100" dir="2700000" algn="tl">
                    <a:srgbClr val="000000"/>
                  </a:outerShdw>
                </a:effectLst>
              </a:rPr>
              <a:t>6</a:t>
            </a:r>
            <a:r>
              <a:rPr lang="it-IT" sz="2200">
                <a:effectLst>
                  <a:outerShdw blurRad="38100" dist="38100" dir="2700000" algn="tl">
                    <a:srgbClr val="000000"/>
                  </a:outerShdw>
                </a:effectLst>
              </a:rPr>
              <a:t> rispetto a quello al livello del mare.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numero diapositiva 4"/>
          <p:cNvSpPr>
            <a:spLocks noGrp="1"/>
          </p:cNvSpPr>
          <p:nvPr>
            <p:ph type="sldNum" sz="quarter" idx="11"/>
          </p:nvPr>
        </p:nvSpPr>
        <p:spPr/>
        <p:txBody>
          <a:bodyPr/>
          <a:lstStyle/>
          <a:p>
            <a:fld id="{FFEF64FA-929F-43F9-9975-F57F04E28E01}" type="slidenum">
              <a:rPr lang="it-IT"/>
              <a:pPr/>
              <a:t>24</a:t>
            </a:fld>
            <a:endParaRPr lang="it-IT"/>
          </a:p>
        </p:txBody>
      </p:sp>
      <p:sp>
        <p:nvSpPr>
          <p:cNvPr id="332802" name="Rectangle 2"/>
          <p:cNvSpPr>
            <a:spLocks noGrp="1" noRot="1" noChangeArrowheads="1"/>
          </p:cNvSpPr>
          <p:nvPr>
            <p:ph type="title"/>
          </p:nvPr>
        </p:nvSpPr>
        <p:spPr>
          <a:xfrm>
            <a:off x="34925" y="274638"/>
            <a:ext cx="9145588" cy="1143000"/>
          </a:xfrm>
        </p:spPr>
        <p:txBody>
          <a:bodyPr/>
          <a:lstStyle/>
          <a:p>
            <a:pPr algn="l"/>
            <a:r>
              <a:rPr lang="it-IT" sz="4000"/>
              <a:t>1.4 Densità numerica e di energia dei RC</a:t>
            </a:r>
          </a:p>
        </p:txBody>
      </p:sp>
      <p:sp>
        <p:nvSpPr>
          <p:cNvPr id="332803" name="Rectangle 3"/>
          <p:cNvSpPr>
            <a:spLocks noGrp="1" noChangeArrowheads="1"/>
          </p:cNvSpPr>
          <p:nvPr>
            <p:ph type="body" idx="1"/>
          </p:nvPr>
        </p:nvSpPr>
        <p:spPr>
          <a:xfrm>
            <a:off x="179388" y="1341438"/>
            <a:ext cx="8713787" cy="5516562"/>
          </a:xfrm>
        </p:spPr>
        <p:txBody>
          <a:bodyPr/>
          <a:lstStyle/>
          <a:p>
            <a:r>
              <a:rPr lang="it-IT" sz="2600"/>
              <a:t>Il flusso di RC sulla terra:</a:t>
            </a:r>
          </a:p>
          <a:p>
            <a:endParaRPr lang="it-IT" sz="2600"/>
          </a:p>
          <a:p>
            <a:r>
              <a:rPr lang="it-IT" sz="2600"/>
              <a:t>Per energie E&lt; 1 GeV sono dominanti i contributi dal sole;</a:t>
            </a:r>
          </a:p>
          <a:p>
            <a:r>
              <a:rPr lang="it-IT" sz="2600"/>
              <a:t>Per E&gt;3∙10</a:t>
            </a:r>
            <a:r>
              <a:rPr lang="it-IT" sz="2600" baseline="30000"/>
              <a:t>6</a:t>
            </a:r>
            <a:r>
              <a:rPr lang="it-IT" sz="2600"/>
              <a:t> GeV, vi è un cambio di pendenza nello spettro      </a:t>
            </a:r>
          </a:p>
          <a:p>
            <a:r>
              <a:rPr lang="it-IT" sz="2600"/>
              <a:t>Possiamo calcolare il flusso di RC integrando a partire da 1 Gev (per eliminare il contributo solare):</a:t>
            </a:r>
          </a:p>
          <a:p>
            <a:endParaRPr lang="it-IT" sz="2600"/>
          </a:p>
          <a:p>
            <a:endParaRPr lang="it-IT" sz="2600"/>
          </a:p>
          <a:p>
            <a:endParaRPr lang="it-IT" sz="2600"/>
          </a:p>
          <a:p>
            <a:r>
              <a:rPr lang="it-IT" sz="2600"/>
              <a:t>Dal flusso, è possibile ricavare la densità numerica dei RC:</a:t>
            </a:r>
          </a:p>
        </p:txBody>
      </p:sp>
      <p:graphicFrame>
        <p:nvGraphicFramePr>
          <p:cNvPr id="332804" name="Object 4"/>
          <p:cNvGraphicFramePr>
            <a:graphicFrameLocks noChangeAspect="1"/>
          </p:cNvGraphicFramePr>
          <p:nvPr/>
        </p:nvGraphicFramePr>
        <p:xfrm>
          <a:off x="4222750" y="1417638"/>
          <a:ext cx="4464050" cy="431800"/>
        </p:xfrm>
        <a:graphic>
          <a:graphicData uri="http://schemas.openxmlformats.org/presentationml/2006/ole">
            <p:oleObj spid="_x0000_s332804" name="Equation" r:id="rId3" imgW="2361960" imgH="228600" progId="Equation.3">
              <p:embed/>
            </p:oleObj>
          </a:graphicData>
        </a:graphic>
      </p:graphicFrame>
      <p:graphicFrame>
        <p:nvGraphicFramePr>
          <p:cNvPr id="332805" name="Object 5"/>
          <p:cNvGraphicFramePr>
            <a:graphicFrameLocks noChangeAspect="1"/>
          </p:cNvGraphicFramePr>
          <p:nvPr/>
        </p:nvGraphicFramePr>
        <p:xfrm>
          <a:off x="4211638" y="1916113"/>
          <a:ext cx="4178300" cy="434975"/>
        </p:xfrm>
        <a:graphic>
          <a:graphicData uri="http://schemas.openxmlformats.org/presentationml/2006/ole">
            <p:oleObj spid="_x0000_s332805" name="Equation" r:id="rId4" imgW="2197080" imgH="228600" progId="Equation.3">
              <p:embed/>
            </p:oleObj>
          </a:graphicData>
        </a:graphic>
      </p:graphicFrame>
      <p:sp>
        <p:nvSpPr>
          <p:cNvPr id="332806" name="AutoShape 6">
            <a:hlinkClick r:id="rId5" action="ppaction://hlinksldjump" highlightClick="1"/>
          </p:cNvPr>
          <p:cNvSpPr>
            <a:spLocks noChangeArrowheads="1"/>
          </p:cNvSpPr>
          <p:nvPr/>
        </p:nvSpPr>
        <p:spPr bwMode="auto">
          <a:xfrm>
            <a:off x="8361363" y="2852738"/>
            <a:ext cx="649287" cy="431800"/>
          </a:xfrm>
          <a:prstGeom prst="actionButtonForwardNext">
            <a:avLst/>
          </a:prstGeom>
          <a:solidFill>
            <a:schemeClr val="accent1"/>
          </a:solidFill>
          <a:ln w="60325">
            <a:noFill/>
            <a:miter lim="800000"/>
            <a:headEnd/>
            <a:tailEnd/>
          </a:ln>
          <a:effectLst/>
        </p:spPr>
        <p:txBody>
          <a:bodyPr anchor="ctr">
            <a:spAutoFit/>
          </a:bodyPr>
          <a:lstStyle/>
          <a:p>
            <a:endParaRPr lang="it-IT"/>
          </a:p>
        </p:txBody>
      </p:sp>
      <p:graphicFrame>
        <p:nvGraphicFramePr>
          <p:cNvPr id="332807" name="Object 7"/>
          <p:cNvGraphicFramePr>
            <a:graphicFrameLocks noChangeAspect="1"/>
          </p:cNvGraphicFramePr>
          <p:nvPr/>
        </p:nvGraphicFramePr>
        <p:xfrm>
          <a:off x="1504950" y="4149725"/>
          <a:ext cx="6381750" cy="1357313"/>
        </p:xfrm>
        <a:graphic>
          <a:graphicData uri="http://schemas.openxmlformats.org/presentationml/2006/ole">
            <p:oleObj spid="_x0000_s332807" name="Equation" r:id="rId6" imgW="3771720" imgH="761760" progId="Equation.3">
              <p:embed/>
            </p:oleObj>
          </a:graphicData>
        </a:graphic>
      </p:graphicFrame>
      <p:sp>
        <p:nvSpPr>
          <p:cNvPr id="332808" name="AutoShape 8">
            <a:hlinkClick r:id="rId7" action="ppaction://hlinksldjump" highlightClick="1"/>
          </p:cNvPr>
          <p:cNvSpPr>
            <a:spLocks noChangeArrowheads="1"/>
          </p:cNvSpPr>
          <p:nvPr/>
        </p:nvSpPr>
        <p:spPr bwMode="auto">
          <a:xfrm>
            <a:off x="4284663" y="5084763"/>
            <a:ext cx="649287" cy="431800"/>
          </a:xfrm>
          <a:prstGeom prst="actionButtonForwardNext">
            <a:avLst/>
          </a:prstGeom>
          <a:solidFill>
            <a:schemeClr val="accent1"/>
          </a:solidFill>
          <a:ln w="60325">
            <a:noFill/>
            <a:miter lim="800000"/>
            <a:headEnd/>
            <a:tailEnd/>
          </a:ln>
          <a:effectLst/>
        </p:spPr>
        <p:txBody>
          <a:bodyPr anchor="ctr">
            <a:spAutoFit/>
          </a:bodyPr>
          <a:lstStyle/>
          <a:p>
            <a:endParaRPr lang="it-IT"/>
          </a:p>
        </p:txBody>
      </p:sp>
      <p:graphicFrame>
        <p:nvGraphicFramePr>
          <p:cNvPr id="332809" name="Object 9"/>
          <p:cNvGraphicFramePr>
            <a:graphicFrameLocks noChangeAspect="1"/>
          </p:cNvGraphicFramePr>
          <p:nvPr/>
        </p:nvGraphicFramePr>
        <p:xfrm>
          <a:off x="2630488" y="6064250"/>
          <a:ext cx="3525837" cy="749300"/>
        </p:xfrm>
        <a:graphic>
          <a:graphicData uri="http://schemas.openxmlformats.org/presentationml/2006/ole">
            <p:oleObj spid="_x0000_s332809" name="Equation" r:id="rId8" imgW="1854000" imgH="39348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numero diapositiva 4"/>
          <p:cNvSpPr>
            <a:spLocks noGrp="1"/>
          </p:cNvSpPr>
          <p:nvPr>
            <p:ph type="sldNum" sz="quarter" idx="11"/>
          </p:nvPr>
        </p:nvSpPr>
        <p:spPr/>
        <p:txBody>
          <a:bodyPr/>
          <a:lstStyle/>
          <a:p>
            <a:fld id="{389A44D3-6CB3-4F48-A370-9980A420C0C9}" type="slidenum">
              <a:rPr lang="it-IT"/>
              <a:pPr/>
              <a:t>25</a:t>
            </a:fld>
            <a:endParaRPr lang="it-IT"/>
          </a:p>
        </p:txBody>
      </p:sp>
      <p:sp>
        <p:nvSpPr>
          <p:cNvPr id="333826" name="Rectangle 2"/>
          <p:cNvSpPr>
            <a:spLocks noGrp="1" noRot="1" noChangeArrowheads="1"/>
          </p:cNvSpPr>
          <p:nvPr>
            <p:ph type="title"/>
          </p:nvPr>
        </p:nvSpPr>
        <p:spPr/>
        <p:txBody>
          <a:bodyPr/>
          <a:lstStyle/>
          <a:p>
            <a:r>
              <a:rPr lang="it-IT"/>
              <a:t>Esercizio: dal </a:t>
            </a:r>
            <a:r>
              <a:rPr lang="it-IT" i="1"/>
              <a:t>flusso</a:t>
            </a:r>
            <a:r>
              <a:rPr lang="it-IT"/>
              <a:t> alla </a:t>
            </a:r>
            <a:r>
              <a:rPr lang="it-IT" i="1"/>
              <a:t>densità</a:t>
            </a:r>
          </a:p>
        </p:txBody>
      </p:sp>
      <p:sp>
        <p:nvSpPr>
          <p:cNvPr id="333828" name="Text Box 4"/>
          <p:cNvSpPr txBox="1">
            <a:spLocks noChangeArrowheads="1"/>
          </p:cNvSpPr>
          <p:nvPr/>
        </p:nvSpPr>
        <p:spPr bwMode="auto">
          <a:xfrm>
            <a:off x="0" y="1211263"/>
            <a:ext cx="8893175" cy="885825"/>
          </a:xfrm>
          <a:prstGeom prst="rect">
            <a:avLst/>
          </a:prstGeom>
          <a:noFill/>
          <a:ln w="60325" algn="ctr">
            <a:noFill/>
            <a:miter lim="800000"/>
            <a:headEnd/>
            <a:tailEnd/>
          </a:ln>
          <a:effectLst/>
        </p:spPr>
        <p:txBody>
          <a:bodyPr>
            <a:spAutoFit/>
          </a:bodyPr>
          <a:lstStyle/>
          <a:p>
            <a:pPr marL="342900" indent="-342900"/>
            <a:r>
              <a:rPr lang="it-IT">
                <a:effectLst>
                  <a:outerShdw blurRad="38100" dist="38100" dir="2700000" algn="tl">
                    <a:srgbClr val="000000"/>
                  </a:outerShdw>
                </a:effectLst>
              </a:rPr>
              <a:t>E’ situazione assai frequente in fisica dover passare dalla grandezza misurata flusso (cm</a:t>
            </a:r>
            <a:r>
              <a:rPr lang="it-IT" baseline="30000">
                <a:effectLst>
                  <a:outerShdw blurRad="38100" dist="38100" dir="2700000" algn="tl">
                    <a:srgbClr val="000000"/>
                  </a:outerShdw>
                </a:effectLst>
              </a:rPr>
              <a:t>-2</a:t>
            </a:r>
            <a:r>
              <a:rPr lang="it-IT">
                <a:effectLst>
                  <a:outerShdw blurRad="38100" dist="38100" dir="2700000" algn="tl">
                    <a:srgbClr val="000000"/>
                  </a:outerShdw>
                </a:effectLst>
              </a:rPr>
              <a:t>s</a:t>
            </a:r>
            <a:r>
              <a:rPr lang="it-IT" baseline="30000">
                <a:effectLst>
                  <a:outerShdw blurRad="38100" dist="38100" dir="2700000" algn="tl">
                    <a:srgbClr val="000000"/>
                  </a:outerShdw>
                </a:effectLst>
              </a:rPr>
              <a:t>-1</a:t>
            </a:r>
            <a:r>
              <a:rPr lang="it-IT">
                <a:effectLst>
                  <a:outerShdw blurRad="38100" dist="38100" dir="2700000" algn="tl">
                    <a:srgbClr val="000000"/>
                  </a:outerShdw>
                </a:effectLst>
              </a:rPr>
              <a:t>sr</a:t>
            </a:r>
            <a:r>
              <a:rPr lang="it-IT" baseline="30000">
                <a:effectLst>
                  <a:outerShdw blurRad="38100" dist="38100" dir="2700000" algn="tl">
                    <a:srgbClr val="000000"/>
                  </a:outerShdw>
                </a:effectLst>
              </a:rPr>
              <a:t>-1</a:t>
            </a:r>
            <a:r>
              <a:rPr lang="it-IT">
                <a:effectLst>
                  <a:outerShdw blurRad="38100" dist="38100" dir="2700000" algn="tl">
                    <a:srgbClr val="000000"/>
                  </a:outerShdw>
                </a:effectLst>
              </a:rPr>
              <a:t>) a densità di volume (cm</a:t>
            </a:r>
            <a:r>
              <a:rPr lang="it-IT" baseline="30000">
                <a:effectLst>
                  <a:outerShdw blurRad="38100" dist="38100" dir="2700000" algn="tl">
                    <a:srgbClr val="000000"/>
                  </a:outerShdw>
                </a:effectLst>
              </a:rPr>
              <a:t>-3</a:t>
            </a:r>
            <a:r>
              <a:rPr lang="it-IT">
                <a:effectLst>
                  <a:outerShdw blurRad="38100" dist="38100" dir="2700000" algn="tl">
                    <a:srgbClr val="000000"/>
                  </a:outerShdw>
                </a:effectLst>
              </a:rPr>
              <a:t>)</a:t>
            </a:r>
          </a:p>
        </p:txBody>
      </p:sp>
      <p:sp>
        <p:nvSpPr>
          <p:cNvPr id="333830" name="AutoShape 6"/>
          <p:cNvSpPr>
            <a:spLocks noChangeArrowheads="1"/>
          </p:cNvSpPr>
          <p:nvPr/>
        </p:nvSpPr>
        <p:spPr bwMode="auto">
          <a:xfrm rot="16200000">
            <a:off x="1581944" y="1947069"/>
            <a:ext cx="581025" cy="1944687"/>
          </a:xfrm>
          <a:prstGeom prst="can">
            <a:avLst>
              <a:gd name="adj" fmla="val 83675"/>
            </a:avLst>
          </a:prstGeom>
          <a:solidFill>
            <a:schemeClr val="accent1"/>
          </a:solidFill>
          <a:ln w="60325">
            <a:noFill/>
            <a:round/>
            <a:headEnd/>
            <a:tailEnd/>
          </a:ln>
          <a:effectLst/>
        </p:spPr>
        <p:txBody>
          <a:bodyPr vert="eaVert" anchor="ctr">
            <a:spAutoFit/>
          </a:bodyPr>
          <a:lstStyle/>
          <a:p>
            <a:pPr marL="342900" indent="-342900" algn="ctr"/>
            <a:endParaRPr lang="it-IT">
              <a:effectLst>
                <a:outerShdw blurRad="38100" dist="38100" dir="2700000" algn="tl">
                  <a:srgbClr val="000000"/>
                </a:outerShdw>
              </a:effectLst>
            </a:endParaRPr>
          </a:p>
        </p:txBody>
      </p:sp>
      <p:sp>
        <p:nvSpPr>
          <p:cNvPr id="333831" name="Line 7"/>
          <p:cNvSpPr>
            <a:spLocks noChangeShapeType="1"/>
          </p:cNvSpPr>
          <p:nvPr/>
        </p:nvSpPr>
        <p:spPr bwMode="auto">
          <a:xfrm>
            <a:off x="1187450" y="2895600"/>
            <a:ext cx="719138" cy="0"/>
          </a:xfrm>
          <a:prstGeom prst="line">
            <a:avLst/>
          </a:prstGeom>
          <a:noFill/>
          <a:ln w="31750">
            <a:solidFill>
              <a:srgbClr val="800000"/>
            </a:solidFill>
            <a:round/>
            <a:headEnd/>
            <a:tailEnd type="triangle" w="med" len="med"/>
          </a:ln>
          <a:effectLst/>
        </p:spPr>
        <p:txBody>
          <a:bodyPr>
            <a:spAutoFit/>
          </a:bodyPr>
          <a:lstStyle/>
          <a:p>
            <a:endParaRPr lang="it-IT"/>
          </a:p>
        </p:txBody>
      </p:sp>
      <p:sp>
        <p:nvSpPr>
          <p:cNvPr id="333833" name="Text Box 9"/>
          <p:cNvSpPr txBox="1">
            <a:spLocks noChangeArrowheads="1"/>
          </p:cNvSpPr>
          <p:nvPr/>
        </p:nvSpPr>
        <p:spPr bwMode="auto">
          <a:xfrm>
            <a:off x="1265238" y="2463800"/>
            <a:ext cx="1966912" cy="965200"/>
          </a:xfrm>
          <a:prstGeom prst="rect">
            <a:avLst/>
          </a:prstGeom>
          <a:noFill/>
          <a:ln w="60325" algn="ctr">
            <a:noFill/>
            <a:miter lim="800000"/>
            <a:headEnd/>
            <a:tailEnd/>
          </a:ln>
          <a:effectLst/>
        </p:spPr>
        <p:txBody>
          <a:bodyPr wrap="none">
            <a:spAutoFit/>
          </a:bodyPr>
          <a:lstStyle/>
          <a:p>
            <a:pPr marL="342900" indent="-342900">
              <a:buFont typeface="Wingdings" pitchFamily="2" charset="2"/>
              <a:buNone/>
            </a:pPr>
            <a:r>
              <a:rPr lang="it-IT">
                <a:solidFill>
                  <a:srgbClr val="CC0000"/>
                </a:solidFill>
                <a:effectLst>
                  <a:outerShdw blurRad="38100" dist="38100" dir="2700000" algn="tl">
                    <a:srgbClr val="000000"/>
                  </a:outerShdw>
                </a:effectLst>
              </a:rPr>
              <a:t>v                 A</a:t>
            </a:r>
          </a:p>
          <a:p>
            <a:pPr marL="342900" indent="-342900">
              <a:buFont typeface="Wingdings" pitchFamily="2" charset="2"/>
              <a:buNone/>
            </a:pPr>
            <a:r>
              <a:rPr lang="it-IT">
                <a:solidFill>
                  <a:srgbClr val="CC0000"/>
                </a:solidFill>
                <a:effectLst>
                  <a:outerShdw blurRad="38100" dist="38100" dir="2700000" algn="tl">
                    <a:srgbClr val="000000"/>
                  </a:outerShdw>
                </a:effectLst>
              </a:rPr>
              <a:t>       l </a:t>
            </a:r>
          </a:p>
        </p:txBody>
      </p:sp>
      <p:sp>
        <p:nvSpPr>
          <p:cNvPr id="333834" name="Text Box 10"/>
          <p:cNvSpPr txBox="1">
            <a:spLocks noChangeArrowheads="1"/>
          </p:cNvSpPr>
          <p:nvPr/>
        </p:nvSpPr>
        <p:spPr bwMode="auto">
          <a:xfrm>
            <a:off x="3975100" y="2216150"/>
            <a:ext cx="5168900" cy="885825"/>
          </a:xfrm>
          <a:prstGeom prst="rect">
            <a:avLst/>
          </a:prstGeom>
          <a:noFill/>
          <a:ln w="60325" algn="ctr">
            <a:noFill/>
            <a:miter lim="800000"/>
            <a:headEnd/>
            <a:tailEnd/>
          </a:ln>
          <a:effectLst/>
        </p:spPr>
        <p:txBody>
          <a:bodyPr>
            <a:spAutoFit/>
          </a:bodyPr>
          <a:lstStyle/>
          <a:p>
            <a:pPr marL="342900" indent="-342900"/>
            <a:r>
              <a:rPr lang="it-IT">
                <a:effectLst>
                  <a:outerShdw blurRad="38100" dist="38100" dir="2700000" algn="tl">
                    <a:srgbClr val="000000"/>
                  </a:outerShdw>
                </a:effectLst>
              </a:rPr>
              <a:t>Numero di particelle entranti nell’unità di tempo:</a:t>
            </a:r>
          </a:p>
        </p:txBody>
      </p:sp>
      <p:graphicFrame>
        <p:nvGraphicFramePr>
          <p:cNvPr id="333835" name="Object 11"/>
          <p:cNvGraphicFramePr>
            <a:graphicFrameLocks noChangeAspect="1"/>
          </p:cNvGraphicFramePr>
          <p:nvPr/>
        </p:nvGraphicFramePr>
        <p:xfrm>
          <a:off x="4378325" y="3052763"/>
          <a:ext cx="4370388" cy="749300"/>
        </p:xfrm>
        <a:graphic>
          <a:graphicData uri="http://schemas.openxmlformats.org/presentationml/2006/ole">
            <p:oleObj spid="_x0000_s333835" name="Equation" r:id="rId3" imgW="2298600" imgH="393480" progId="Equation.3">
              <p:embed/>
            </p:oleObj>
          </a:graphicData>
        </a:graphic>
      </p:graphicFrame>
      <p:grpSp>
        <p:nvGrpSpPr>
          <p:cNvPr id="333838" name="Group 14"/>
          <p:cNvGrpSpPr>
            <a:grpSpLocks/>
          </p:cNvGrpSpPr>
          <p:nvPr/>
        </p:nvGrpSpPr>
        <p:grpSpPr bwMode="auto">
          <a:xfrm>
            <a:off x="34925" y="3838575"/>
            <a:ext cx="8893175" cy="488950"/>
            <a:chOff x="22" y="2418"/>
            <a:chExt cx="5602" cy="308"/>
          </a:xfrm>
        </p:grpSpPr>
        <p:sp>
          <p:nvSpPr>
            <p:cNvPr id="333836" name="Text Box 12"/>
            <p:cNvSpPr txBox="1">
              <a:spLocks noChangeArrowheads="1"/>
            </p:cNvSpPr>
            <p:nvPr/>
          </p:nvSpPr>
          <p:spPr bwMode="auto">
            <a:xfrm>
              <a:off x="22" y="2418"/>
              <a:ext cx="5602" cy="308"/>
            </a:xfrm>
            <a:prstGeom prst="rect">
              <a:avLst/>
            </a:prstGeom>
            <a:noFill/>
            <a:ln w="60325" algn="ctr">
              <a:noFill/>
              <a:miter lim="800000"/>
              <a:headEnd/>
              <a:tailEnd/>
            </a:ln>
            <a:effectLst/>
          </p:spPr>
          <p:txBody>
            <a:bodyPr>
              <a:spAutoFit/>
            </a:bodyPr>
            <a:lstStyle/>
            <a:p>
              <a:pPr marL="342900" indent="-342900"/>
              <a:r>
                <a:rPr lang="it-IT">
                  <a:effectLst>
                    <a:outerShdw blurRad="38100" dist="38100" dir="2700000" algn="tl">
                      <a:srgbClr val="000000"/>
                    </a:outerShdw>
                  </a:effectLst>
                </a:rPr>
                <a:t>Il tempo di permanenza delle particelle nel volume:</a:t>
              </a:r>
            </a:p>
          </p:txBody>
        </p:sp>
        <p:graphicFrame>
          <p:nvGraphicFramePr>
            <p:cNvPr id="333837" name="Object 13"/>
            <p:cNvGraphicFramePr>
              <a:graphicFrameLocks noChangeAspect="1"/>
            </p:cNvGraphicFramePr>
            <p:nvPr/>
          </p:nvGraphicFramePr>
          <p:xfrm>
            <a:off x="4675" y="2491"/>
            <a:ext cx="654" cy="213"/>
          </p:xfrm>
          <a:graphic>
            <a:graphicData uri="http://schemas.openxmlformats.org/presentationml/2006/ole">
              <p:oleObj spid="_x0000_s333837" name="Equation" r:id="rId4" imgW="545760" imgH="177480" progId="Equation.3">
                <p:embed/>
              </p:oleObj>
            </a:graphicData>
          </a:graphic>
        </p:graphicFrame>
      </p:grpSp>
      <p:sp>
        <p:nvSpPr>
          <p:cNvPr id="333840" name="Text Box 16"/>
          <p:cNvSpPr txBox="1">
            <a:spLocks noChangeArrowheads="1"/>
          </p:cNvSpPr>
          <p:nvPr/>
        </p:nvSpPr>
        <p:spPr bwMode="auto">
          <a:xfrm>
            <a:off x="34925" y="4452938"/>
            <a:ext cx="8893175" cy="488950"/>
          </a:xfrm>
          <a:prstGeom prst="rect">
            <a:avLst/>
          </a:prstGeom>
          <a:noFill/>
          <a:ln w="60325" algn="ctr">
            <a:noFill/>
            <a:miter lim="800000"/>
            <a:headEnd/>
            <a:tailEnd/>
          </a:ln>
          <a:effectLst/>
        </p:spPr>
        <p:txBody>
          <a:bodyPr>
            <a:spAutoFit/>
          </a:bodyPr>
          <a:lstStyle/>
          <a:p>
            <a:pPr marL="342900" indent="-342900"/>
            <a:r>
              <a:rPr lang="it-IT">
                <a:effectLst>
                  <a:outerShdw blurRad="38100" dist="38100" dir="2700000" algn="tl">
                    <a:srgbClr val="000000"/>
                  </a:outerShdw>
                </a:effectLst>
              </a:rPr>
              <a:t>Dunque:</a:t>
            </a:r>
          </a:p>
        </p:txBody>
      </p:sp>
      <p:graphicFrame>
        <p:nvGraphicFramePr>
          <p:cNvPr id="333841" name="Object 17"/>
          <p:cNvGraphicFramePr>
            <a:graphicFrameLocks noChangeAspect="1"/>
          </p:cNvGraphicFramePr>
          <p:nvPr/>
        </p:nvGraphicFramePr>
        <p:xfrm>
          <a:off x="3003550" y="4364038"/>
          <a:ext cx="5745163" cy="747712"/>
        </p:xfrm>
        <a:graphic>
          <a:graphicData uri="http://schemas.openxmlformats.org/presentationml/2006/ole">
            <p:oleObj spid="_x0000_s333841" name="Equation" r:id="rId5" imgW="3022560" imgH="393480" progId="Equation.3">
              <p:embed/>
            </p:oleObj>
          </a:graphicData>
        </a:graphic>
      </p:graphicFrame>
      <p:sp>
        <p:nvSpPr>
          <p:cNvPr id="333842" name="Text Box 18"/>
          <p:cNvSpPr txBox="1">
            <a:spLocks noChangeArrowheads="1"/>
          </p:cNvSpPr>
          <p:nvPr/>
        </p:nvSpPr>
        <p:spPr bwMode="auto">
          <a:xfrm>
            <a:off x="34925" y="5157788"/>
            <a:ext cx="8893175" cy="885825"/>
          </a:xfrm>
          <a:prstGeom prst="rect">
            <a:avLst/>
          </a:prstGeom>
          <a:noFill/>
          <a:ln w="60325" algn="ctr">
            <a:noFill/>
            <a:miter lim="800000"/>
            <a:headEnd/>
            <a:tailEnd/>
          </a:ln>
          <a:effectLst/>
        </p:spPr>
        <p:txBody>
          <a:bodyPr>
            <a:spAutoFit/>
          </a:bodyPr>
          <a:lstStyle/>
          <a:p>
            <a:pPr marL="342900" indent="-342900"/>
            <a:r>
              <a:rPr lang="it-IT">
                <a:effectLst>
                  <a:outerShdw blurRad="38100" dist="38100" dir="2700000" algn="tl">
                    <a:srgbClr val="000000"/>
                  </a:outerShdw>
                </a:effectLst>
              </a:rPr>
              <a:t>Infine, per un flusso isotropo in cui particelle entrano anche dalla faccia opposta:</a:t>
            </a:r>
          </a:p>
        </p:txBody>
      </p:sp>
      <p:graphicFrame>
        <p:nvGraphicFramePr>
          <p:cNvPr id="333843" name="Object 19"/>
          <p:cNvGraphicFramePr>
            <a:graphicFrameLocks noChangeAspect="1"/>
          </p:cNvGraphicFramePr>
          <p:nvPr/>
        </p:nvGraphicFramePr>
        <p:xfrm>
          <a:off x="2043113" y="5994400"/>
          <a:ext cx="4176712" cy="747713"/>
        </p:xfrm>
        <a:graphic>
          <a:graphicData uri="http://schemas.openxmlformats.org/presentationml/2006/ole">
            <p:oleObj spid="_x0000_s333843" name="Equation" r:id="rId6" imgW="2197080" imgH="39348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4"/>
          <p:cNvSpPr>
            <a:spLocks noGrp="1"/>
          </p:cNvSpPr>
          <p:nvPr>
            <p:ph type="sldNum" sz="quarter" idx="11"/>
          </p:nvPr>
        </p:nvSpPr>
        <p:spPr/>
        <p:txBody>
          <a:bodyPr/>
          <a:lstStyle/>
          <a:p>
            <a:fld id="{93BC5166-8E9D-4B6B-855E-C99D7F013D6C}" type="slidenum">
              <a:rPr lang="it-IT"/>
              <a:pPr/>
              <a:t>26</a:t>
            </a:fld>
            <a:endParaRPr lang="it-IT"/>
          </a:p>
        </p:txBody>
      </p:sp>
      <p:graphicFrame>
        <p:nvGraphicFramePr>
          <p:cNvPr id="334852" name="Object 4"/>
          <p:cNvGraphicFramePr>
            <a:graphicFrameLocks noChangeAspect="1"/>
          </p:cNvGraphicFramePr>
          <p:nvPr/>
        </p:nvGraphicFramePr>
        <p:xfrm>
          <a:off x="1733550" y="1355725"/>
          <a:ext cx="5214938" cy="747713"/>
        </p:xfrm>
        <a:graphic>
          <a:graphicData uri="http://schemas.openxmlformats.org/presentationml/2006/ole">
            <p:oleObj spid="_x0000_s334852" name="Equation" r:id="rId3" imgW="2743200" imgH="393480" progId="Equation.3">
              <p:embed/>
            </p:oleObj>
          </a:graphicData>
        </a:graphic>
      </p:graphicFrame>
      <p:sp>
        <p:nvSpPr>
          <p:cNvPr id="334853" name="Text Box 5"/>
          <p:cNvSpPr txBox="1">
            <a:spLocks noChangeArrowheads="1"/>
          </p:cNvSpPr>
          <p:nvPr/>
        </p:nvSpPr>
        <p:spPr bwMode="auto">
          <a:xfrm>
            <a:off x="365125" y="836613"/>
            <a:ext cx="7791450" cy="488950"/>
          </a:xfrm>
          <a:prstGeom prst="rect">
            <a:avLst/>
          </a:prstGeom>
          <a:noFill/>
          <a:ln w="60325" algn="ctr">
            <a:noFill/>
            <a:miter lim="800000"/>
            <a:headEnd/>
            <a:tailEnd/>
          </a:ln>
          <a:effectLst/>
        </p:spPr>
        <p:txBody>
          <a:bodyPr wrap="none">
            <a:spAutoFit/>
          </a:bodyPr>
          <a:lstStyle/>
          <a:p>
            <a:pPr marL="342900" indent="-342900"/>
            <a:r>
              <a:rPr lang="it-IT">
                <a:effectLst>
                  <a:outerShdw blurRad="38100" dist="38100" dir="2700000" algn="tl">
                    <a:srgbClr val="000000"/>
                  </a:outerShdw>
                </a:effectLst>
              </a:rPr>
              <a:t>Densità numerica dei RC, stimata dalla misura del flusso:</a:t>
            </a:r>
          </a:p>
        </p:txBody>
      </p:sp>
      <p:sp>
        <p:nvSpPr>
          <p:cNvPr id="334854" name="Text Box 6"/>
          <p:cNvSpPr txBox="1">
            <a:spLocks noChangeArrowheads="1"/>
          </p:cNvSpPr>
          <p:nvPr/>
        </p:nvSpPr>
        <p:spPr bwMode="auto">
          <a:xfrm>
            <a:off x="323850" y="2190750"/>
            <a:ext cx="5256213" cy="488950"/>
          </a:xfrm>
          <a:prstGeom prst="rect">
            <a:avLst/>
          </a:prstGeom>
          <a:noFill/>
          <a:ln w="60325" algn="ctr">
            <a:noFill/>
            <a:miter lim="800000"/>
            <a:headEnd/>
            <a:tailEnd/>
          </a:ln>
          <a:effectLst/>
        </p:spPr>
        <p:txBody>
          <a:bodyPr wrap="none">
            <a:spAutoFit/>
          </a:bodyPr>
          <a:lstStyle/>
          <a:p>
            <a:pPr marL="342900" indent="-342900"/>
            <a:r>
              <a:rPr lang="it-IT">
                <a:effectLst>
                  <a:outerShdw blurRad="38100" dist="38100" dir="2700000" algn="tl">
                    <a:srgbClr val="000000"/>
                  </a:outerShdw>
                </a:effectLst>
              </a:rPr>
              <a:t>Stima della densità di energia dei RC:</a:t>
            </a:r>
          </a:p>
        </p:txBody>
      </p:sp>
      <p:graphicFrame>
        <p:nvGraphicFramePr>
          <p:cNvPr id="334855" name="Object 7"/>
          <p:cNvGraphicFramePr>
            <a:graphicFrameLocks noChangeAspect="1"/>
          </p:cNvGraphicFramePr>
          <p:nvPr/>
        </p:nvGraphicFramePr>
        <p:xfrm>
          <a:off x="1082675" y="2679700"/>
          <a:ext cx="7073900" cy="1736725"/>
        </p:xfrm>
        <a:graphic>
          <a:graphicData uri="http://schemas.openxmlformats.org/presentationml/2006/ole">
            <p:oleObj spid="_x0000_s334855" name="Equation" r:id="rId4" imgW="3720960" imgH="914400" progId="Equation.3">
              <p:embed/>
            </p:oleObj>
          </a:graphicData>
        </a:graphic>
      </p:graphicFrame>
      <p:graphicFrame>
        <p:nvGraphicFramePr>
          <p:cNvPr id="334856" name="Object 8"/>
          <p:cNvGraphicFramePr>
            <a:graphicFrameLocks noChangeAspect="1"/>
          </p:cNvGraphicFramePr>
          <p:nvPr/>
        </p:nvGraphicFramePr>
        <p:xfrm>
          <a:off x="3132138" y="4479925"/>
          <a:ext cx="2735262" cy="541338"/>
        </p:xfrm>
        <a:graphic>
          <a:graphicData uri="http://schemas.openxmlformats.org/presentationml/2006/ole">
            <p:oleObj spid="_x0000_s334856" name="Equation" r:id="rId5" imgW="1218960" imgH="241200" progId="Equation.3">
              <p:embed/>
            </p:oleObj>
          </a:graphicData>
        </a:graphic>
      </p:graphicFrame>
      <p:sp>
        <p:nvSpPr>
          <p:cNvPr id="334857" name="Text Box 9"/>
          <p:cNvSpPr txBox="1">
            <a:spLocks noChangeArrowheads="1"/>
          </p:cNvSpPr>
          <p:nvPr/>
        </p:nvSpPr>
        <p:spPr bwMode="auto">
          <a:xfrm>
            <a:off x="6170613" y="2782888"/>
            <a:ext cx="2289175" cy="762000"/>
          </a:xfrm>
          <a:prstGeom prst="rect">
            <a:avLst/>
          </a:prstGeom>
          <a:noFill/>
          <a:ln w="60325" algn="ctr">
            <a:noFill/>
            <a:miter lim="800000"/>
            <a:headEnd/>
            <a:tailEnd/>
          </a:ln>
          <a:effectLst/>
        </p:spPr>
        <p:txBody>
          <a:bodyPr>
            <a:spAutoFit/>
          </a:bodyPr>
          <a:lstStyle/>
          <a:p>
            <a:pPr marL="342900" indent="-342900">
              <a:buFont typeface="Wingdings" pitchFamily="2" charset="2"/>
              <a:buNone/>
            </a:pPr>
            <a:r>
              <a:rPr lang="it-IT" sz="2000" b="1">
                <a:solidFill>
                  <a:srgbClr val="CC0000"/>
                </a:solidFill>
                <a:effectLst/>
              </a:rPr>
              <a:t>Esercizio: analisi</a:t>
            </a:r>
          </a:p>
          <a:p>
            <a:pPr marL="342900" indent="-342900">
              <a:buFont typeface="Wingdings" pitchFamily="2" charset="2"/>
              <a:buNone/>
            </a:pPr>
            <a:r>
              <a:rPr lang="it-IT" sz="2000" b="1">
                <a:solidFill>
                  <a:srgbClr val="CC0000"/>
                </a:solidFill>
                <a:effectLst/>
              </a:rPr>
              <a:t>dimensionale</a:t>
            </a:r>
          </a:p>
        </p:txBody>
      </p:sp>
      <p:sp>
        <p:nvSpPr>
          <p:cNvPr id="334858" name="Text Box 10"/>
          <p:cNvSpPr txBox="1">
            <a:spLocks noChangeArrowheads="1"/>
          </p:cNvSpPr>
          <p:nvPr/>
        </p:nvSpPr>
        <p:spPr bwMode="auto">
          <a:xfrm>
            <a:off x="395288" y="5129213"/>
            <a:ext cx="8605837" cy="990600"/>
          </a:xfrm>
          <a:prstGeom prst="rect">
            <a:avLst/>
          </a:prstGeom>
          <a:noFill/>
          <a:ln w="25400" algn="ctr">
            <a:solidFill>
              <a:srgbClr val="FF0000"/>
            </a:solidFill>
            <a:miter lim="800000"/>
            <a:headEnd/>
            <a:tailEnd/>
          </a:ln>
          <a:effectLst/>
        </p:spPr>
        <p:txBody>
          <a:bodyPr wrap="none">
            <a:spAutoFit/>
          </a:bodyPr>
          <a:lstStyle/>
          <a:p>
            <a:pPr marL="342900" indent="-342900"/>
            <a:r>
              <a:rPr lang="it-IT" b="1">
                <a:effectLst>
                  <a:outerShdw blurRad="38100" dist="38100" dir="2700000" algn="tl">
                    <a:srgbClr val="000000"/>
                  </a:outerShdw>
                </a:effectLst>
              </a:rPr>
              <a:t>Domanda: Come possiamo confrontare questo numero?</a:t>
            </a:r>
          </a:p>
          <a:p>
            <a:pPr marL="342900" indent="-342900"/>
            <a:r>
              <a:rPr lang="it-IT" b="1">
                <a:effectLst>
                  <a:outerShdw blurRad="38100" dist="38100" dir="2700000" algn="tl">
                    <a:srgbClr val="000000"/>
                  </a:outerShdw>
                </a:effectLst>
              </a:rPr>
              <a:t>E’ “grande” o “piccolo” su scala dei fenomeni astrofisici?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4857">
                                            <p:txEl>
                                              <p:pRg st="0" end="0"/>
                                            </p:txEl>
                                          </p:spTgt>
                                        </p:tgtEl>
                                        <p:attrNameLst>
                                          <p:attrName>style.visibility</p:attrName>
                                        </p:attrNameLst>
                                      </p:cBhvr>
                                      <p:to>
                                        <p:strVal val="visible"/>
                                      </p:to>
                                    </p:set>
                                    <p:animEffect transition="in" filter="dissolve">
                                      <p:cBhvr>
                                        <p:cTn id="7" dur="500"/>
                                        <p:tgtEl>
                                          <p:spTgt spid="33485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34857">
                                            <p:txEl>
                                              <p:pRg st="1" end="1"/>
                                            </p:txEl>
                                          </p:spTgt>
                                        </p:tgtEl>
                                        <p:attrNameLst>
                                          <p:attrName>style.visibility</p:attrName>
                                        </p:attrNameLst>
                                      </p:cBhvr>
                                      <p:to>
                                        <p:strVal val="visible"/>
                                      </p:to>
                                    </p:set>
                                    <p:animEffect transition="in" filter="dissolve">
                                      <p:cBhvr>
                                        <p:cTn id="10" dur="500"/>
                                        <p:tgtEl>
                                          <p:spTgt spid="33485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34856"/>
                                        </p:tgtEl>
                                        <p:attrNameLst>
                                          <p:attrName>style.visibility</p:attrName>
                                        </p:attrNameLst>
                                      </p:cBhvr>
                                      <p:to>
                                        <p:strVal val="visible"/>
                                      </p:to>
                                    </p:set>
                                    <p:animEffect transition="in" filter="dissolve">
                                      <p:cBhvr>
                                        <p:cTn id="15" dur="500"/>
                                        <p:tgtEl>
                                          <p:spTgt spid="33485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34858"/>
                                        </p:tgtEl>
                                        <p:attrNameLst>
                                          <p:attrName>style.visibility</p:attrName>
                                        </p:attrNameLst>
                                      </p:cBhvr>
                                      <p:to>
                                        <p:strVal val="visible"/>
                                      </p:to>
                                    </p:set>
                                    <p:animEffect transition="in" filter="dissolve">
                                      <p:cBhvr>
                                        <p:cTn id="20" dur="500"/>
                                        <p:tgtEl>
                                          <p:spTgt spid="334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numero diapositiva 4"/>
          <p:cNvSpPr>
            <a:spLocks noGrp="1"/>
          </p:cNvSpPr>
          <p:nvPr>
            <p:ph type="sldNum" sz="quarter" idx="11"/>
          </p:nvPr>
        </p:nvSpPr>
        <p:spPr/>
        <p:txBody>
          <a:bodyPr/>
          <a:lstStyle/>
          <a:p>
            <a:fld id="{CC423CAB-949A-44B9-ACC6-8593754E58A1}" type="slidenum">
              <a:rPr lang="it-IT"/>
              <a:pPr/>
              <a:t>27</a:t>
            </a:fld>
            <a:endParaRPr lang="it-IT"/>
          </a:p>
        </p:txBody>
      </p:sp>
      <p:grpSp>
        <p:nvGrpSpPr>
          <p:cNvPr id="335881" name="Group 9"/>
          <p:cNvGrpSpPr>
            <a:grpSpLocks/>
          </p:cNvGrpSpPr>
          <p:nvPr/>
        </p:nvGrpSpPr>
        <p:grpSpPr bwMode="auto">
          <a:xfrm>
            <a:off x="279400" y="188913"/>
            <a:ext cx="8655050" cy="1601787"/>
            <a:chOff x="176" y="119"/>
            <a:chExt cx="5452" cy="1009"/>
          </a:xfrm>
        </p:grpSpPr>
        <p:graphicFrame>
          <p:nvGraphicFramePr>
            <p:cNvPr id="335876" name="Object 4"/>
            <p:cNvGraphicFramePr>
              <a:graphicFrameLocks noChangeAspect="1"/>
            </p:cNvGraphicFramePr>
            <p:nvPr/>
          </p:nvGraphicFramePr>
          <p:xfrm>
            <a:off x="519" y="572"/>
            <a:ext cx="4631" cy="556"/>
          </p:xfrm>
          <a:graphic>
            <a:graphicData uri="http://schemas.openxmlformats.org/presentationml/2006/ole">
              <p:oleObj spid="_x0000_s335876" name="Equation" r:id="rId3" imgW="3276360" imgH="393480" progId="Equation.3">
                <p:embed/>
              </p:oleObj>
            </a:graphicData>
          </a:graphic>
        </p:graphicFrame>
        <p:sp>
          <p:nvSpPr>
            <p:cNvPr id="335878" name="Rectangle 6"/>
            <p:cNvSpPr>
              <a:spLocks noChangeArrowheads="1"/>
            </p:cNvSpPr>
            <p:nvPr/>
          </p:nvSpPr>
          <p:spPr bwMode="auto">
            <a:xfrm>
              <a:off x="176" y="119"/>
              <a:ext cx="5452" cy="308"/>
            </a:xfrm>
            <a:prstGeom prst="rect">
              <a:avLst/>
            </a:prstGeom>
            <a:noFill/>
            <a:ln w="60325" algn="ctr">
              <a:noFill/>
              <a:miter lim="800000"/>
              <a:headEnd/>
              <a:tailEnd/>
            </a:ln>
            <a:effectLst/>
          </p:spPr>
          <p:txBody>
            <a:bodyPr wrap="none">
              <a:spAutoFit/>
            </a:bodyPr>
            <a:lstStyle/>
            <a:p>
              <a:pPr marL="342900" indent="-342900"/>
              <a:r>
                <a:rPr lang="it-IT">
                  <a:effectLst>
                    <a:outerShdw blurRad="38100" dist="38100" dir="2700000" algn="tl">
                      <a:srgbClr val="000000"/>
                    </a:outerShdw>
                  </a:effectLst>
                </a:rPr>
                <a:t>Densità di energia del campo magnetico galattico (B=3</a:t>
              </a:r>
              <a:r>
                <a:rPr lang="it-IT">
                  <a:effectLst>
                    <a:outerShdw blurRad="38100" dist="38100" dir="2700000" algn="tl">
                      <a:srgbClr val="000000"/>
                    </a:outerShdw>
                  </a:effectLst>
                  <a:sym typeface="Symbol" pitchFamily="18" charset="2"/>
                </a:rPr>
                <a:t>10</a:t>
              </a:r>
              <a:r>
                <a:rPr lang="it-IT" baseline="30000">
                  <a:effectLst>
                    <a:outerShdw blurRad="38100" dist="38100" dir="2700000" algn="tl">
                      <a:srgbClr val="000000"/>
                    </a:outerShdw>
                  </a:effectLst>
                  <a:sym typeface="Symbol" pitchFamily="18" charset="2"/>
                </a:rPr>
                <a:t>-6</a:t>
              </a:r>
              <a:r>
                <a:rPr lang="it-IT">
                  <a:effectLst>
                    <a:outerShdw blurRad="38100" dist="38100" dir="2700000" algn="tl">
                      <a:srgbClr val="000000"/>
                    </a:outerShdw>
                  </a:effectLst>
                </a:rPr>
                <a:t> G)</a:t>
              </a:r>
            </a:p>
          </p:txBody>
        </p:sp>
      </p:grpSp>
      <p:grpSp>
        <p:nvGrpSpPr>
          <p:cNvPr id="335883" name="Group 11"/>
          <p:cNvGrpSpPr>
            <a:grpSpLocks/>
          </p:cNvGrpSpPr>
          <p:nvPr/>
        </p:nvGrpSpPr>
        <p:grpSpPr bwMode="auto">
          <a:xfrm>
            <a:off x="250825" y="2300288"/>
            <a:ext cx="8859838" cy="1633537"/>
            <a:chOff x="158" y="1249"/>
            <a:chExt cx="5581" cy="1029"/>
          </a:xfrm>
        </p:grpSpPr>
        <p:graphicFrame>
          <p:nvGraphicFramePr>
            <p:cNvPr id="335879" name="Object 7"/>
            <p:cNvGraphicFramePr>
              <a:graphicFrameLocks noChangeAspect="1"/>
            </p:cNvGraphicFramePr>
            <p:nvPr/>
          </p:nvGraphicFramePr>
          <p:xfrm>
            <a:off x="158" y="1668"/>
            <a:ext cx="5581" cy="610"/>
          </p:xfrm>
          <a:graphic>
            <a:graphicData uri="http://schemas.openxmlformats.org/presentationml/2006/ole">
              <p:oleObj spid="_x0000_s335879" name="Equation" r:id="rId4" imgW="3949560" imgH="431640" progId="Equation.3">
                <p:embed/>
              </p:oleObj>
            </a:graphicData>
          </a:graphic>
        </p:graphicFrame>
        <p:sp>
          <p:nvSpPr>
            <p:cNvPr id="335880" name="Rectangle 8"/>
            <p:cNvSpPr>
              <a:spLocks noChangeArrowheads="1"/>
            </p:cNvSpPr>
            <p:nvPr/>
          </p:nvSpPr>
          <p:spPr bwMode="auto">
            <a:xfrm>
              <a:off x="158" y="1249"/>
              <a:ext cx="5028" cy="308"/>
            </a:xfrm>
            <a:prstGeom prst="rect">
              <a:avLst/>
            </a:prstGeom>
            <a:noFill/>
            <a:ln w="60325" algn="ctr">
              <a:noFill/>
              <a:miter lim="800000"/>
              <a:headEnd/>
              <a:tailEnd/>
            </a:ln>
            <a:effectLst/>
          </p:spPr>
          <p:txBody>
            <a:bodyPr wrap="none">
              <a:spAutoFit/>
            </a:bodyPr>
            <a:lstStyle/>
            <a:p>
              <a:pPr marL="342900" indent="-342900"/>
              <a:r>
                <a:rPr lang="it-IT">
                  <a:effectLst>
                    <a:outerShdw blurRad="38100" dist="38100" dir="2700000" algn="tl">
                      <a:srgbClr val="000000"/>
                    </a:outerShdw>
                  </a:effectLst>
                </a:rPr>
                <a:t>Densità di energia della radiazione cosmica di fondo a 3 K</a:t>
              </a:r>
            </a:p>
          </p:txBody>
        </p:sp>
      </p:grpSp>
      <p:grpSp>
        <p:nvGrpSpPr>
          <p:cNvPr id="335885" name="Group 13"/>
          <p:cNvGrpSpPr>
            <a:grpSpLocks/>
          </p:cNvGrpSpPr>
          <p:nvPr/>
        </p:nvGrpSpPr>
        <p:grpSpPr bwMode="auto">
          <a:xfrm>
            <a:off x="249238" y="4316413"/>
            <a:ext cx="5819775" cy="1590675"/>
            <a:chOff x="158" y="1249"/>
            <a:chExt cx="3666" cy="1002"/>
          </a:xfrm>
        </p:grpSpPr>
        <p:graphicFrame>
          <p:nvGraphicFramePr>
            <p:cNvPr id="335886" name="Object 14"/>
            <p:cNvGraphicFramePr>
              <a:graphicFrameLocks noChangeAspect="1"/>
            </p:cNvGraphicFramePr>
            <p:nvPr/>
          </p:nvGraphicFramePr>
          <p:xfrm>
            <a:off x="2311" y="1695"/>
            <a:ext cx="1274" cy="556"/>
          </p:xfrm>
          <a:graphic>
            <a:graphicData uri="http://schemas.openxmlformats.org/presentationml/2006/ole">
              <p:oleObj spid="_x0000_s335886" name="Equation" r:id="rId5" imgW="901440" imgH="393480" progId="Equation.3">
                <p:embed/>
              </p:oleObj>
            </a:graphicData>
          </a:graphic>
        </p:graphicFrame>
        <p:sp>
          <p:nvSpPr>
            <p:cNvPr id="335887" name="Rectangle 15"/>
            <p:cNvSpPr>
              <a:spLocks noChangeArrowheads="1"/>
            </p:cNvSpPr>
            <p:nvPr/>
          </p:nvSpPr>
          <p:spPr bwMode="auto">
            <a:xfrm>
              <a:off x="158" y="1249"/>
              <a:ext cx="3666" cy="308"/>
            </a:xfrm>
            <a:prstGeom prst="rect">
              <a:avLst/>
            </a:prstGeom>
            <a:noFill/>
            <a:ln w="60325" algn="ctr">
              <a:noFill/>
              <a:miter lim="800000"/>
              <a:headEnd/>
              <a:tailEnd/>
            </a:ln>
            <a:effectLst/>
          </p:spPr>
          <p:txBody>
            <a:bodyPr wrap="none">
              <a:spAutoFit/>
            </a:bodyPr>
            <a:lstStyle/>
            <a:p>
              <a:pPr marL="342900" indent="-342900"/>
              <a:r>
                <a:rPr lang="it-IT">
                  <a:effectLst>
                    <a:outerShdw blurRad="38100" dist="38100" dir="2700000" algn="tl">
                      <a:srgbClr val="000000"/>
                    </a:outerShdw>
                  </a:effectLst>
                </a:rPr>
                <a:t>Luce delle stelle (da misure fotometriche)</a:t>
              </a:r>
            </a:p>
          </p:txBody>
        </p:sp>
      </p:grpSp>
      <p:sp>
        <p:nvSpPr>
          <p:cNvPr id="335888" name="Text Box 16"/>
          <p:cNvSpPr txBox="1">
            <a:spLocks noChangeArrowheads="1"/>
          </p:cNvSpPr>
          <p:nvPr/>
        </p:nvSpPr>
        <p:spPr bwMode="auto">
          <a:xfrm>
            <a:off x="107950" y="5959475"/>
            <a:ext cx="8734425" cy="885825"/>
          </a:xfrm>
          <a:prstGeom prst="rect">
            <a:avLst/>
          </a:prstGeom>
          <a:noFill/>
          <a:ln w="60325" algn="ctr">
            <a:noFill/>
            <a:miter lim="800000"/>
            <a:headEnd/>
            <a:tailEnd/>
          </a:ln>
          <a:effectLst/>
        </p:spPr>
        <p:txBody>
          <a:bodyPr>
            <a:spAutoFit/>
          </a:bodyPr>
          <a:lstStyle/>
          <a:p>
            <a:pPr marL="342900" indent="-342900"/>
            <a:r>
              <a:rPr lang="it-IT">
                <a:effectLst>
                  <a:outerShdw blurRad="38100" dist="38100" dir="2700000" algn="tl">
                    <a:srgbClr val="000000"/>
                  </a:outerShdw>
                </a:effectLst>
              </a:rPr>
              <a:t>La densità di energia che compete ai RC (1 ev/cm</a:t>
            </a:r>
            <a:r>
              <a:rPr lang="it-IT" baseline="30000">
                <a:effectLst>
                  <a:outerShdw blurRad="38100" dist="38100" dir="2700000" algn="tl">
                    <a:srgbClr val="000000"/>
                  </a:outerShdw>
                </a:effectLst>
              </a:rPr>
              <a:t>3</a:t>
            </a:r>
            <a:r>
              <a:rPr lang="it-IT">
                <a:effectLst>
                  <a:outerShdw blurRad="38100" dist="38100" dir="2700000" algn="tl">
                    <a:srgbClr val="000000"/>
                  </a:outerShdw>
                </a:effectLst>
              </a:rPr>
              <a:t>) è dunque importante su scala galattica.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5881"/>
                                        </p:tgtEl>
                                        <p:attrNameLst>
                                          <p:attrName>style.visibility</p:attrName>
                                        </p:attrNameLst>
                                      </p:cBhvr>
                                      <p:to>
                                        <p:strVal val="visible"/>
                                      </p:to>
                                    </p:set>
                                    <p:animEffect transition="in" filter="dissolve">
                                      <p:cBhvr>
                                        <p:cTn id="7" dur="500"/>
                                        <p:tgtEl>
                                          <p:spTgt spid="33588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35883"/>
                                        </p:tgtEl>
                                        <p:attrNameLst>
                                          <p:attrName>style.visibility</p:attrName>
                                        </p:attrNameLst>
                                      </p:cBhvr>
                                      <p:to>
                                        <p:strVal val="visible"/>
                                      </p:to>
                                    </p:set>
                                    <p:animEffect transition="in" filter="dissolve">
                                      <p:cBhvr>
                                        <p:cTn id="12" dur="500"/>
                                        <p:tgtEl>
                                          <p:spTgt spid="33588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35885"/>
                                        </p:tgtEl>
                                        <p:attrNameLst>
                                          <p:attrName>style.visibility</p:attrName>
                                        </p:attrNameLst>
                                      </p:cBhvr>
                                      <p:to>
                                        <p:strVal val="visible"/>
                                      </p:to>
                                    </p:set>
                                    <p:animEffect transition="in" filter="dissolve">
                                      <p:cBhvr>
                                        <p:cTn id="17" dur="500"/>
                                        <p:tgtEl>
                                          <p:spTgt spid="33588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5888"/>
                                        </p:tgtEl>
                                        <p:attrNameLst>
                                          <p:attrName>style.visibility</p:attrName>
                                        </p:attrNameLst>
                                      </p:cBhvr>
                                      <p:to>
                                        <p:strVal val="visible"/>
                                      </p:to>
                                    </p:set>
                                    <p:animEffect transition="in" filter="dissolve">
                                      <p:cBhvr>
                                        <p:cTn id="22" dur="500"/>
                                        <p:tgtEl>
                                          <p:spTgt spid="335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8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4"/>
          <p:cNvSpPr>
            <a:spLocks noGrp="1"/>
          </p:cNvSpPr>
          <p:nvPr>
            <p:ph type="sldNum" sz="quarter" idx="11"/>
          </p:nvPr>
        </p:nvSpPr>
        <p:spPr/>
        <p:txBody>
          <a:bodyPr/>
          <a:lstStyle/>
          <a:p>
            <a:fld id="{94C73533-8C6D-4069-9DE9-FE0AC0FB7F11}" type="slidenum">
              <a:rPr lang="it-IT"/>
              <a:pPr/>
              <a:t>28</a:t>
            </a:fld>
            <a:endParaRPr lang="it-IT"/>
          </a:p>
        </p:txBody>
      </p:sp>
      <p:sp>
        <p:nvSpPr>
          <p:cNvPr id="336898" name="Rectangle 2"/>
          <p:cNvSpPr>
            <a:spLocks noGrp="1" noRot="1" noChangeArrowheads="1"/>
          </p:cNvSpPr>
          <p:nvPr>
            <p:ph type="title"/>
          </p:nvPr>
        </p:nvSpPr>
        <p:spPr/>
        <p:txBody>
          <a:bodyPr/>
          <a:lstStyle/>
          <a:p>
            <a:pPr algn="l"/>
            <a:r>
              <a:rPr lang="it-IT"/>
              <a:t>1.5 Isotropia dei RC</a:t>
            </a:r>
          </a:p>
        </p:txBody>
      </p:sp>
      <p:sp>
        <p:nvSpPr>
          <p:cNvPr id="336899" name="Rectangle 3"/>
          <p:cNvSpPr>
            <a:spLocks noGrp="1" noChangeArrowheads="1"/>
          </p:cNvSpPr>
          <p:nvPr>
            <p:ph type="body" idx="1"/>
          </p:nvPr>
        </p:nvSpPr>
        <p:spPr>
          <a:xfrm>
            <a:off x="179388" y="1341438"/>
            <a:ext cx="8713787" cy="1323975"/>
          </a:xfrm>
        </p:spPr>
        <p:txBody>
          <a:bodyPr/>
          <a:lstStyle/>
          <a:p>
            <a:pPr>
              <a:lnSpc>
                <a:spcPct val="90000"/>
              </a:lnSpc>
            </a:pPr>
            <a:r>
              <a:rPr lang="it-IT" sz="2800"/>
              <a:t>I RC primari hanno una distribuzione di arrivo comple-tamente isotropa sulla sommità della nostra atmosfera. </a:t>
            </a:r>
            <a:r>
              <a:rPr lang="it-IT" sz="2800" b="1"/>
              <a:t>Qualè il motivo?</a:t>
            </a:r>
          </a:p>
        </p:txBody>
      </p:sp>
      <p:sp>
        <p:nvSpPr>
          <p:cNvPr id="336900" name="Text Box 4"/>
          <p:cNvSpPr txBox="1">
            <a:spLocks noChangeArrowheads="1"/>
          </p:cNvSpPr>
          <p:nvPr/>
        </p:nvSpPr>
        <p:spPr bwMode="auto">
          <a:xfrm>
            <a:off x="365125" y="2792413"/>
            <a:ext cx="8324850" cy="2870200"/>
          </a:xfrm>
          <a:prstGeom prst="rect">
            <a:avLst/>
          </a:prstGeom>
          <a:noFill/>
          <a:ln w="60325" algn="ctr">
            <a:noFill/>
            <a:miter lim="800000"/>
            <a:headEnd/>
            <a:tailEnd/>
          </a:ln>
          <a:effectLst/>
        </p:spPr>
        <p:txBody>
          <a:bodyPr wrap="none">
            <a:spAutoFit/>
          </a:bodyPr>
          <a:lstStyle/>
          <a:p>
            <a:pPr marL="342900" indent="-342900"/>
            <a:r>
              <a:rPr lang="it-IT">
                <a:effectLst>
                  <a:outerShdw blurRad="38100" dist="38100" dir="2700000" algn="tl">
                    <a:srgbClr val="000000"/>
                  </a:outerShdw>
                </a:effectLst>
              </a:rPr>
              <a:t>Campi magnetici </a:t>
            </a:r>
            <a:r>
              <a:rPr lang="it-IT" b="1">
                <a:effectLst>
                  <a:outerShdw blurRad="38100" dist="38100" dir="2700000" algn="tl">
                    <a:srgbClr val="000000"/>
                  </a:outerShdw>
                </a:effectLst>
              </a:rPr>
              <a:t>galattici</a:t>
            </a:r>
            <a:r>
              <a:rPr lang="it-IT">
                <a:effectLst>
                  <a:outerShdw blurRad="38100" dist="38100" dir="2700000" algn="tl">
                    <a:srgbClr val="000000"/>
                  </a:outerShdw>
                </a:effectLst>
              </a:rPr>
              <a:t> (sez. 3):</a:t>
            </a:r>
          </a:p>
          <a:p>
            <a:pPr lvl="1"/>
            <a:r>
              <a:rPr lang="it-IT">
                <a:effectLst>
                  <a:outerShdw blurRad="38100" dist="38100" dir="2700000" algn="tl">
                    <a:srgbClr val="000000"/>
                  </a:outerShdw>
                </a:effectLst>
              </a:rPr>
              <a:t>  B </a:t>
            </a:r>
            <a:r>
              <a:rPr lang="it-IT">
                <a:effectLst>
                  <a:outerShdw blurRad="38100" dist="38100" dir="2700000" algn="tl">
                    <a:srgbClr val="000000"/>
                  </a:outerShdw>
                </a:effectLst>
                <a:sym typeface="Symbol" pitchFamily="18" charset="2"/>
              </a:rPr>
              <a:t> 310</a:t>
            </a:r>
            <a:r>
              <a:rPr lang="it-IT" baseline="30000">
                <a:effectLst>
                  <a:outerShdw blurRad="38100" dist="38100" dir="2700000" algn="tl">
                    <a:srgbClr val="000000"/>
                  </a:outerShdw>
                </a:effectLst>
                <a:sym typeface="Symbol" pitchFamily="18" charset="2"/>
              </a:rPr>
              <a:t>-6</a:t>
            </a:r>
            <a:r>
              <a:rPr lang="it-IT">
                <a:effectLst>
                  <a:outerShdw blurRad="38100" dist="38100" dir="2700000" algn="tl">
                    <a:srgbClr val="000000"/>
                  </a:outerShdw>
                </a:effectLst>
                <a:sym typeface="Symbol" pitchFamily="18" charset="2"/>
              </a:rPr>
              <a:t> G</a:t>
            </a:r>
          </a:p>
          <a:p>
            <a:pPr lvl="1"/>
            <a:r>
              <a:rPr lang="it-IT">
                <a:effectLst>
                  <a:outerShdw blurRad="38100" dist="38100" dir="2700000" algn="tl">
                    <a:srgbClr val="000000"/>
                  </a:outerShdw>
                </a:effectLst>
                <a:sym typeface="Symbol" pitchFamily="18" charset="2"/>
              </a:rPr>
              <a:t> coerenti su scale di distanza 1-10 pc</a:t>
            </a:r>
          </a:p>
          <a:p>
            <a:pPr lvl="1"/>
            <a:r>
              <a:rPr lang="it-IT">
                <a:effectLst>
                  <a:outerShdw blurRad="38100" dist="38100" dir="2700000" algn="tl">
                    <a:srgbClr val="000000"/>
                  </a:outerShdw>
                </a:effectLst>
                <a:sym typeface="Symbol" pitchFamily="18" charset="2"/>
              </a:rPr>
              <a:t> NOTA: 1 pc=310</a:t>
            </a:r>
            <a:r>
              <a:rPr lang="it-IT" baseline="30000">
                <a:effectLst>
                  <a:outerShdw blurRad="38100" dist="38100" dir="2700000" algn="tl">
                    <a:srgbClr val="000000"/>
                  </a:outerShdw>
                </a:effectLst>
                <a:sym typeface="Symbol" pitchFamily="18" charset="2"/>
              </a:rPr>
              <a:t>18</a:t>
            </a:r>
            <a:r>
              <a:rPr lang="it-IT">
                <a:effectLst>
                  <a:outerShdw blurRad="38100" dist="38100" dir="2700000" algn="tl">
                    <a:srgbClr val="000000"/>
                  </a:outerShdw>
                </a:effectLst>
                <a:sym typeface="Symbol" pitchFamily="18" charset="2"/>
              </a:rPr>
              <a:t> cm</a:t>
            </a:r>
          </a:p>
          <a:p>
            <a:pPr marL="342900" indent="-342900"/>
            <a:r>
              <a:rPr lang="it-IT" b="1">
                <a:effectLst>
                  <a:outerShdw blurRad="38100" dist="38100" dir="2700000" algn="tl">
                    <a:srgbClr val="000000"/>
                  </a:outerShdw>
                </a:effectLst>
              </a:rPr>
              <a:t>Galassia</a:t>
            </a:r>
            <a:r>
              <a:rPr lang="it-IT">
                <a:effectLst>
                  <a:outerShdw blurRad="38100" dist="38100" dir="2700000" algn="tl">
                    <a:srgbClr val="000000"/>
                  </a:outerShdw>
                </a:effectLst>
                <a:sym typeface="Symbol" pitchFamily="18" charset="2"/>
              </a:rPr>
              <a:t> disco di raggio R=15 kpc, spessore h=200-300 pc</a:t>
            </a:r>
          </a:p>
          <a:p>
            <a:pPr marL="342900" indent="-342900">
              <a:buFont typeface="Wingdings" pitchFamily="2" charset="2"/>
              <a:buNone/>
            </a:pPr>
            <a:endParaRPr lang="it-IT">
              <a:effectLst>
                <a:outerShdw blurRad="38100" dist="38100" dir="2700000" algn="tl">
                  <a:srgbClr val="000000"/>
                </a:outerShdw>
              </a:effectLst>
              <a:sym typeface="Symbol" pitchFamily="18" charset="2"/>
            </a:endParaRPr>
          </a:p>
        </p:txBody>
      </p:sp>
      <p:pic>
        <p:nvPicPr>
          <p:cNvPr id="336901" name="Picture 5"/>
          <p:cNvPicPr>
            <a:picLocks noChangeAspect="1" noChangeArrowheads="1"/>
          </p:cNvPicPr>
          <p:nvPr/>
        </p:nvPicPr>
        <p:blipFill>
          <a:blip r:embed="rId2" cstate="print"/>
          <a:srcRect/>
          <a:stretch>
            <a:fillRect/>
          </a:stretch>
        </p:blipFill>
        <p:spPr bwMode="auto">
          <a:xfrm>
            <a:off x="2771775" y="5276850"/>
            <a:ext cx="2857500" cy="1581150"/>
          </a:xfrm>
          <a:prstGeom prst="rect">
            <a:avLst/>
          </a:prstGeom>
          <a:noFill/>
          <a:ln w="60325" algn="ctr">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numero diapositiva 4"/>
          <p:cNvSpPr>
            <a:spLocks noGrp="1"/>
          </p:cNvSpPr>
          <p:nvPr>
            <p:ph type="sldNum" sz="quarter" idx="11"/>
          </p:nvPr>
        </p:nvSpPr>
        <p:spPr/>
        <p:txBody>
          <a:bodyPr/>
          <a:lstStyle/>
          <a:p>
            <a:fld id="{714C3110-2070-44BD-A6CD-7E8F94FB0D3D}" type="slidenum">
              <a:rPr lang="it-IT"/>
              <a:pPr/>
              <a:t>29</a:t>
            </a:fld>
            <a:endParaRPr lang="it-IT"/>
          </a:p>
        </p:txBody>
      </p:sp>
      <p:sp>
        <p:nvSpPr>
          <p:cNvPr id="337922" name="Rectangle 2"/>
          <p:cNvSpPr>
            <a:spLocks noGrp="1" noRot="1" noChangeArrowheads="1"/>
          </p:cNvSpPr>
          <p:nvPr>
            <p:ph type="title"/>
          </p:nvPr>
        </p:nvSpPr>
        <p:spPr/>
        <p:txBody>
          <a:bodyPr/>
          <a:lstStyle/>
          <a:p>
            <a:pPr algn="l"/>
            <a:r>
              <a:rPr lang="it-IT" sz="4000"/>
              <a:t>Raggio di curvatura di una particella in moto in un campo magnetico</a:t>
            </a:r>
          </a:p>
        </p:txBody>
      </p:sp>
      <p:pic>
        <p:nvPicPr>
          <p:cNvPr id="337925" name="Picture 5" descr="img381"/>
          <p:cNvPicPr>
            <a:picLocks noChangeAspect="1" noChangeArrowheads="1"/>
          </p:cNvPicPr>
          <p:nvPr/>
        </p:nvPicPr>
        <p:blipFill>
          <a:blip r:embed="rId3" cstate="print">
            <a:lum bright="100000" contrast="100000"/>
          </a:blip>
          <a:stretch>
            <a:fillRect/>
          </a:stretch>
        </p:blipFill>
        <p:spPr bwMode="auto">
          <a:xfrm>
            <a:off x="6300788" y="1600200"/>
            <a:ext cx="4029075" cy="2886075"/>
          </a:xfrm>
          <a:prstGeom prst="rect">
            <a:avLst/>
          </a:prstGeom>
          <a:noFill/>
          <a:ln>
            <a:noFill/>
          </a:ln>
        </p:spPr>
      </p:pic>
      <p:sp>
        <p:nvSpPr>
          <p:cNvPr id="337926" name="Text Box 6"/>
          <p:cNvSpPr txBox="1">
            <a:spLocks noChangeArrowheads="1"/>
          </p:cNvSpPr>
          <p:nvPr/>
        </p:nvSpPr>
        <p:spPr bwMode="auto">
          <a:xfrm>
            <a:off x="179388" y="1700213"/>
            <a:ext cx="6069012" cy="1679575"/>
          </a:xfrm>
          <a:prstGeom prst="rect">
            <a:avLst/>
          </a:prstGeom>
          <a:noFill/>
          <a:ln w="60325" algn="ctr">
            <a:noFill/>
            <a:miter lim="800000"/>
            <a:headEnd/>
            <a:tailEnd/>
          </a:ln>
          <a:effectLst/>
        </p:spPr>
        <p:txBody>
          <a:bodyPr>
            <a:spAutoFit/>
          </a:bodyPr>
          <a:lstStyle/>
          <a:p>
            <a:pPr marL="342900" indent="-342900"/>
            <a:r>
              <a:rPr lang="it-IT">
                <a:effectLst>
                  <a:outerShdw blurRad="38100" dist="38100" dir="2700000" algn="tl">
                    <a:srgbClr val="000000"/>
                  </a:outerShdw>
                </a:effectLst>
              </a:rPr>
              <a:t>Determiniamo il raggio di curvatura (denominato </a:t>
            </a:r>
            <a:r>
              <a:rPr lang="it-IT" b="1" i="1">
                <a:effectLst>
                  <a:outerShdw blurRad="38100" dist="38100" dir="2700000" algn="tl">
                    <a:srgbClr val="000000"/>
                  </a:outerShdw>
                </a:effectLst>
              </a:rPr>
              <a:t>raggio di Larmoor</a:t>
            </a:r>
            <a:r>
              <a:rPr lang="it-IT">
                <a:effectLst>
                  <a:outerShdw blurRad="38100" dist="38100" dir="2700000" algn="tl">
                    <a:srgbClr val="000000"/>
                  </a:outerShdw>
                </a:effectLst>
              </a:rPr>
              <a:t>) di una particella con carica q ed energia E in moto in un campo magnetico </a:t>
            </a:r>
            <a:r>
              <a:rPr lang="it-IT" b="1">
                <a:effectLst>
                  <a:outerShdw blurRad="38100" dist="38100" dir="2700000" algn="tl">
                    <a:srgbClr val="000000"/>
                  </a:outerShdw>
                </a:effectLst>
              </a:rPr>
              <a:t>B</a:t>
            </a:r>
            <a:r>
              <a:rPr lang="it-IT">
                <a:effectLst>
                  <a:outerShdw blurRad="38100" dist="38100" dir="2700000" algn="tl">
                    <a:srgbClr val="000000"/>
                  </a:outerShdw>
                </a:effectLst>
              </a:rPr>
              <a:t>.</a:t>
            </a:r>
          </a:p>
        </p:txBody>
      </p:sp>
      <p:graphicFrame>
        <p:nvGraphicFramePr>
          <p:cNvPr id="337927" name="Object 7"/>
          <p:cNvGraphicFramePr>
            <a:graphicFrameLocks noChangeAspect="1"/>
          </p:cNvGraphicFramePr>
          <p:nvPr/>
        </p:nvGraphicFramePr>
        <p:xfrm>
          <a:off x="1196975" y="3495675"/>
          <a:ext cx="2873375" cy="796925"/>
        </p:xfrm>
        <a:graphic>
          <a:graphicData uri="http://schemas.openxmlformats.org/presentationml/2006/ole">
            <p:oleObj spid="_x0000_s337927" name="Equation" r:id="rId4" imgW="1511280" imgH="419040" progId="Equation.3">
              <p:embed/>
            </p:oleObj>
          </a:graphicData>
        </a:graphic>
      </p:graphicFrame>
      <p:graphicFrame>
        <p:nvGraphicFramePr>
          <p:cNvPr id="337928" name="Object 8"/>
          <p:cNvGraphicFramePr>
            <a:graphicFrameLocks noChangeAspect="1"/>
          </p:cNvGraphicFramePr>
          <p:nvPr/>
        </p:nvGraphicFramePr>
        <p:xfrm>
          <a:off x="901700" y="4532313"/>
          <a:ext cx="1860550" cy="749300"/>
        </p:xfrm>
        <a:graphic>
          <a:graphicData uri="http://schemas.openxmlformats.org/presentationml/2006/ole">
            <p:oleObj spid="_x0000_s337928" name="Equation" r:id="rId5" imgW="977760" imgH="393480" progId="Equation.3">
              <p:embed/>
            </p:oleObj>
          </a:graphicData>
        </a:graphic>
      </p:graphicFrame>
      <p:cxnSp>
        <p:nvCxnSpPr>
          <p:cNvPr id="337929" name="AutoShape 9"/>
          <p:cNvCxnSpPr>
            <a:cxnSpLocks noChangeShapeType="1"/>
            <a:stCxn id="0" idx="1"/>
            <a:endCxn id="0" idx="1"/>
          </p:cNvCxnSpPr>
          <p:nvPr/>
        </p:nvCxnSpPr>
        <p:spPr bwMode="auto">
          <a:xfrm rot="10800000" flipV="1">
            <a:off x="901700" y="3894138"/>
            <a:ext cx="295275" cy="1012825"/>
          </a:xfrm>
          <a:prstGeom prst="bentConnector3">
            <a:avLst>
              <a:gd name="adj1" fmla="val 177421"/>
            </a:avLst>
          </a:prstGeom>
          <a:noFill/>
          <a:ln w="60325">
            <a:solidFill>
              <a:srgbClr val="FF0000"/>
            </a:solidFill>
            <a:miter lim="800000"/>
            <a:headEnd/>
            <a:tailEnd type="triangle" w="med" len="med"/>
          </a:ln>
          <a:effectLst/>
        </p:spPr>
      </p:cxnSp>
      <p:graphicFrame>
        <p:nvGraphicFramePr>
          <p:cNvPr id="337930" name="Object 10"/>
          <p:cNvGraphicFramePr>
            <a:graphicFrameLocks noChangeAspect="1"/>
          </p:cNvGraphicFramePr>
          <p:nvPr/>
        </p:nvGraphicFramePr>
        <p:xfrm>
          <a:off x="874713" y="5751513"/>
          <a:ext cx="7226300" cy="846137"/>
        </p:xfrm>
        <a:graphic>
          <a:graphicData uri="http://schemas.openxmlformats.org/presentationml/2006/ole">
            <p:oleObj spid="_x0000_s337930" name="Equation" r:id="rId6" imgW="3797280" imgH="444240" progId="Equation.3">
              <p:embed/>
            </p:oleObj>
          </a:graphicData>
        </a:graphic>
      </p:graphicFrame>
      <p:cxnSp>
        <p:nvCxnSpPr>
          <p:cNvPr id="337931" name="AutoShape 11"/>
          <p:cNvCxnSpPr>
            <a:cxnSpLocks noChangeShapeType="1"/>
          </p:cNvCxnSpPr>
          <p:nvPr/>
        </p:nvCxnSpPr>
        <p:spPr bwMode="auto">
          <a:xfrm rot="10800000" flipH="1" flipV="1">
            <a:off x="827088" y="5113338"/>
            <a:ext cx="11112" cy="1268412"/>
          </a:xfrm>
          <a:prstGeom prst="bentConnector3">
            <a:avLst>
              <a:gd name="adj1" fmla="val -2057144"/>
            </a:avLst>
          </a:prstGeom>
          <a:noFill/>
          <a:ln w="60325">
            <a:solidFill>
              <a:srgbClr val="FF6600"/>
            </a:solidFill>
            <a:miter lim="800000"/>
            <a:headEnd/>
            <a:tailEnd type="triangle" w="med" len="med"/>
          </a:ln>
          <a:effectLst/>
        </p:spPr>
      </p:cxnSp>
      <p:sp>
        <p:nvSpPr>
          <p:cNvPr id="12" name="CasellaDiTesto 11"/>
          <p:cNvSpPr txBox="1"/>
          <p:nvPr/>
        </p:nvSpPr>
        <p:spPr>
          <a:xfrm>
            <a:off x="4499992" y="3645024"/>
            <a:ext cx="1591718" cy="492443"/>
          </a:xfrm>
          <a:prstGeom prst="rect">
            <a:avLst/>
          </a:prstGeom>
          <a:noFill/>
        </p:spPr>
        <p:txBody>
          <a:bodyPr wrap="none" rtlCol="0">
            <a:spAutoFit/>
          </a:bodyPr>
          <a:lstStyle/>
          <a:p>
            <a:pPr>
              <a:buNone/>
            </a:pPr>
            <a:r>
              <a:rPr lang="it-IT" dirty="0" smtClean="0"/>
              <a:t>u</a:t>
            </a:r>
            <a:r>
              <a:rPr lang="it-IT" dirty="0" smtClean="0"/>
              <a:t>nità </a:t>
            </a:r>
            <a:r>
              <a:rPr lang="it-IT" dirty="0" err="1" smtClean="0"/>
              <a:t>c.g.s.</a:t>
            </a:r>
            <a:r>
              <a:rPr lang="it-IT" dirty="0" smtClean="0"/>
              <a:t> </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1"/>
          </p:nvPr>
        </p:nvSpPr>
        <p:spPr/>
        <p:txBody>
          <a:bodyPr/>
          <a:lstStyle/>
          <a:p>
            <a:fld id="{415213B5-518A-4A0A-90F6-4BED165FA5D5}" type="slidenum">
              <a:rPr lang="it-IT"/>
              <a:pPr/>
              <a:t>3</a:t>
            </a:fld>
            <a:endParaRPr lang="it-IT"/>
          </a:p>
        </p:txBody>
      </p:sp>
      <p:sp>
        <p:nvSpPr>
          <p:cNvPr id="235522" name="Rectangle 2"/>
          <p:cNvSpPr>
            <a:spLocks noGrp="1" noRot="1" noChangeArrowheads="1"/>
          </p:cNvSpPr>
          <p:nvPr>
            <p:ph type="title"/>
          </p:nvPr>
        </p:nvSpPr>
        <p:spPr>
          <a:xfrm>
            <a:off x="457200" y="115888"/>
            <a:ext cx="8229600" cy="850900"/>
          </a:xfrm>
        </p:spPr>
        <p:txBody>
          <a:bodyPr/>
          <a:lstStyle/>
          <a:p>
            <a:r>
              <a:rPr lang="it-IT"/>
              <a:t>1.1 Breve storia dei RC</a:t>
            </a:r>
          </a:p>
        </p:txBody>
      </p:sp>
      <p:sp>
        <p:nvSpPr>
          <p:cNvPr id="235527" name="Text Box 7"/>
          <p:cNvSpPr txBox="1">
            <a:spLocks noChangeArrowheads="1"/>
          </p:cNvSpPr>
          <p:nvPr/>
        </p:nvSpPr>
        <p:spPr bwMode="auto">
          <a:xfrm>
            <a:off x="107950" y="908050"/>
            <a:ext cx="5040313" cy="5644622"/>
          </a:xfrm>
          <a:prstGeom prst="rect">
            <a:avLst/>
          </a:prstGeom>
          <a:noFill/>
          <a:ln w="60325" algn="ctr">
            <a:noFill/>
            <a:miter lim="800000"/>
            <a:headEnd/>
            <a:tailEnd/>
          </a:ln>
          <a:effectLst/>
        </p:spPr>
        <p:txBody>
          <a:bodyPr>
            <a:spAutoFit/>
          </a:bodyPr>
          <a:lstStyle/>
          <a:p>
            <a:pPr marL="342900" indent="-342900"/>
            <a:r>
              <a:rPr lang="it-IT" sz="2200" dirty="0">
                <a:effectLst>
                  <a:outerShdw blurRad="38100" dist="38100" dir="2700000" algn="tl">
                    <a:srgbClr val="000000"/>
                  </a:outerShdw>
                </a:effectLst>
              </a:rPr>
              <a:t>Scoperta della radioattività (</a:t>
            </a:r>
            <a:r>
              <a:rPr lang="it-IT" sz="2200" dirty="0" smtClean="0">
                <a:effectLst>
                  <a:outerShdw blurRad="38100" dist="38100" dir="2700000" algn="tl">
                    <a:srgbClr val="000000"/>
                  </a:outerShdw>
                </a:effectLst>
              </a:rPr>
              <a:t>1896</a:t>
            </a:r>
            <a:r>
              <a:rPr lang="it-IT" sz="2200" dirty="0">
                <a:effectLst>
                  <a:outerShdw blurRad="38100" dist="38100" dir="2700000" algn="tl">
                    <a:srgbClr val="000000"/>
                  </a:outerShdw>
                </a:effectLst>
              </a:rPr>
              <a:t>) ad Antoine Henri Becquerel</a:t>
            </a:r>
          </a:p>
          <a:p>
            <a:pPr marL="342900" indent="-342900"/>
            <a:r>
              <a:rPr lang="it-IT" sz="2200" dirty="0" smtClean="0">
                <a:effectLst>
                  <a:outerShdw blurRad="38100" dist="38100" dir="2700000" algn="tl">
                    <a:srgbClr val="000000"/>
                  </a:outerShdw>
                </a:effectLst>
              </a:rPr>
              <a:t>J. </a:t>
            </a:r>
            <a:r>
              <a:rPr lang="it-IT" sz="2200" dirty="0" err="1" smtClean="0">
                <a:effectLst>
                  <a:outerShdw blurRad="38100" dist="38100" dir="2700000" algn="tl">
                    <a:srgbClr val="000000"/>
                  </a:outerShdw>
                </a:effectLst>
              </a:rPr>
              <a:t>McLennan</a:t>
            </a:r>
            <a:r>
              <a:rPr lang="it-IT" sz="2200" dirty="0" smtClean="0">
                <a:effectLst>
                  <a:outerShdw blurRad="38100" dist="38100" dir="2700000" algn="tl">
                    <a:srgbClr val="000000"/>
                  </a:outerShdw>
                </a:effectLst>
              </a:rPr>
              <a:t> e E</a:t>
            </a:r>
            <a:r>
              <a:rPr lang="it-IT" sz="2200" dirty="0">
                <a:effectLst>
                  <a:outerShdw blurRad="38100" dist="38100" dir="2700000" algn="tl">
                    <a:srgbClr val="000000"/>
                  </a:outerShdw>
                </a:effectLst>
              </a:rPr>
              <a:t>. Rutherford notarono (1903) che un rivelatore completamente schermato non mostrava un segnale nullo, deducendone l'esistenza di una radiazione altamente penetrante.</a:t>
            </a:r>
          </a:p>
          <a:p>
            <a:pPr marL="342900" indent="-342900"/>
            <a:r>
              <a:rPr lang="it-IT" sz="2200" dirty="0">
                <a:effectLst>
                  <a:outerShdw blurRad="38100" dist="38100" dir="2700000" algn="tl">
                    <a:srgbClr val="000000"/>
                  </a:outerShdw>
                </a:effectLst>
              </a:rPr>
              <a:t>Per controllare l'ipotesi che tale radiazione provenisse dalla </a:t>
            </a:r>
            <a:r>
              <a:rPr lang="it-IT" sz="2200" dirty="0" smtClean="0">
                <a:effectLst>
                  <a:outerShdw blurRad="38100" dist="38100" dir="2700000" algn="tl">
                    <a:srgbClr val="000000"/>
                  </a:outerShdw>
                </a:effectLst>
              </a:rPr>
              <a:t>terra A. </a:t>
            </a:r>
            <a:r>
              <a:rPr lang="it-IT" sz="2200" dirty="0" err="1" smtClean="0">
                <a:effectLst>
                  <a:outerShdw blurRad="38100" dist="38100" dir="2700000" algn="tl">
                    <a:srgbClr val="000000"/>
                  </a:outerShdw>
                </a:effectLst>
              </a:rPr>
              <a:t>Gockel</a:t>
            </a:r>
            <a:r>
              <a:rPr lang="it-IT" sz="2200" dirty="0" smtClean="0">
                <a:effectLst>
                  <a:outerShdw blurRad="38100" dist="38100" dir="2700000" algn="tl">
                    <a:srgbClr val="000000"/>
                  </a:outerShdw>
                </a:effectLst>
              </a:rPr>
              <a:t> effettuò nel 1910 misure </a:t>
            </a:r>
            <a:r>
              <a:rPr lang="it-IT" sz="2200" dirty="0">
                <a:effectLst>
                  <a:outerShdw blurRad="38100" dist="38100" dir="2700000" algn="tl">
                    <a:srgbClr val="000000"/>
                  </a:outerShdw>
                </a:effectLst>
              </a:rPr>
              <a:t>fino all'altezza di 5 km. Il fisico austriaco </a:t>
            </a:r>
            <a:r>
              <a:rPr lang="it-IT" sz="2200" b="1" dirty="0">
                <a:effectLst>
                  <a:outerShdw blurRad="38100" dist="38100" dir="2700000" algn="tl">
                    <a:srgbClr val="000000"/>
                  </a:outerShdw>
                </a:effectLst>
              </a:rPr>
              <a:t>Victor Franz Hess</a:t>
            </a:r>
            <a:r>
              <a:rPr lang="it-IT" sz="2200" dirty="0">
                <a:effectLst>
                  <a:outerShdw blurRad="38100" dist="38100" dir="2700000" algn="tl">
                    <a:srgbClr val="000000"/>
                  </a:outerShdw>
                </a:effectLst>
              </a:rPr>
              <a:t> (Nobel nel 1936 per le sue </a:t>
            </a:r>
            <a:r>
              <a:rPr lang="it-IT" sz="2200" dirty="0" smtClean="0">
                <a:effectLst>
                  <a:outerShdw blurRad="38100" dist="38100" dir="2700000" algn="tl">
                    <a:srgbClr val="000000"/>
                  </a:outerShdw>
                </a:effectLst>
              </a:rPr>
              <a:t>pionieristiche ricerche), ed il fisico W. </a:t>
            </a:r>
            <a:r>
              <a:rPr lang="it-IT" sz="2200" dirty="0" err="1" smtClean="0">
                <a:effectLst>
                  <a:outerShdw blurRad="38100" dist="38100" dir="2700000" algn="tl">
                    <a:srgbClr val="000000"/>
                  </a:outerShdw>
                </a:effectLst>
              </a:rPr>
              <a:t>Kolhorster</a:t>
            </a:r>
            <a:r>
              <a:rPr lang="it-IT" sz="2200" dirty="0" smtClean="0">
                <a:effectLst>
                  <a:outerShdw blurRad="38100" dist="38100" dir="2700000" algn="tl">
                    <a:srgbClr val="000000"/>
                  </a:outerShdw>
                </a:effectLst>
              </a:rPr>
              <a:t> effettuarono </a:t>
            </a:r>
            <a:r>
              <a:rPr lang="it-IT" sz="2200" dirty="0">
                <a:effectLst>
                  <a:outerShdw blurRad="38100" dist="38100" dir="2700000" algn="tl">
                    <a:srgbClr val="000000"/>
                  </a:outerShdw>
                </a:effectLst>
              </a:rPr>
              <a:t>ulteriori misure (1911 - 1914) fino all'altezza di 9 km utilizzando palloni aerostatici.</a:t>
            </a:r>
          </a:p>
        </p:txBody>
      </p:sp>
      <p:pic>
        <p:nvPicPr>
          <p:cNvPr id="235528" name="Picture 8"/>
          <p:cNvPicPr>
            <a:picLocks noChangeAspect="1" noChangeArrowheads="1"/>
          </p:cNvPicPr>
          <p:nvPr/>
        </p:nvPicPr>
        <p:blipFill>
          <a:blip r:embed="rId2" cstate="print"/>
          <a:srcRect/>
          <a:stretch>
            <a:fillRect/>
          </a:stretch>
        </p:blipFill>
        <p:spPr bwMode="auto">
          <a:xfrm>
            <a:off x="5076825" y="1125538"/>
            <a:ext cx="4084638" cy="5445125"/>
          </a:xfrm>
          <a:prstGeom prst="rect">
            <a:avLst/>
          </a:prstGeom>
          <a:noFill/>
          <a:ln w="12700">
            <a:solidFill>
              <a:schemeClr val="bg1"/>
            </a:solid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4"/>
          <p:cNvSpPr>
            <a:spLocks noGrp="1"/>
          </p:cNvSpPr>
          <p:nvPr>
            <p:ph type="sldNum" sz="quarter" idx="11"/>
          </p:nvPr>
        </p:nvSpPr>
        <p:spPr/>
        <p:txBody>
          <a:bodyPr/>
          <a:lstStyle/>
          <a:p>
            <a:fld id="{67B78B3E-534E-4CC1-8B6F-D07447F0660F}" type="slidenum">
              <a:rPr lang="it-IT"/>
              <a:pPr/>
              <a:t>30</a:t>
            </a:fld>
            <a:endParaRPr lang="it-IT"/>
          </a:p>
        </p:txBody>
      </p:sp>
      <p:sp>
        <p:nvSpPr>
          <p:cNvPr id="338946" name="Rectangle 2"/>
          <p:cNvSpPr>
            <a:spLocks noGrp="1" noRot="1" noChangeArrowheads="1"/>
          </p:cNvSpPr>
          <p:nvPr>
            <p:ph type="title"/>
          </p:nvPr>
        </p:nvSpPr>
        <p:spPr/>
        <p:txBody>
          <a:bodyPr/>
          <a:lstStyle/>
          <a:p>
            <a:pPr algn="l"/>
            <a:r>
              <a:rPr lang="it-IT"/>
              <a:t>Confinamento:</a:t>
            </a:r>
          </a:p>
        </p:txBody>
      </p:sp>
      <p:graphicFrame>
        <p:nvGraphicFramePr>
          <p:cNvPr id="338948" name="Object 4"/>
          <p:cNvGraphicFramePr>
            <a:graphicFrameLocks noChangeAspect="1"/>
          </p:cNvGraphicFramePr>
          <p:nvPr/>
        </p:nvGraphicFramePr>
        <p:xfrm>
          <a:off x="4679950" y="404813"/>
          <a:ext cx="4284663" cy="915987"/>
        </p:xfrm>
        <a:graphic>
          <a:graphicData uri="http://schemas.openxmlformats.org/presentationml/2006/ole">
            <p:oleObj spid="_x0000_s338948" name="Equation" r:id="rId3" imgW="1841400" imgH="393480" progId="Equation.3">
              <p:embed/>
            </p:oleObj>
          </a:graphicData>
        </a:graphic>
      </p:graphicFrame>
      <p:sp>
        <p:nvSpPr>
          <p:cNvPr id="338950" name="Text Box 6"/>
          <p:cNvSpPr txBox="1">
            <a:spLocks noChangeArrowheads="1"/>
          </p:cNvSpPr>
          <p:nvPr/>
        </p:nvSpPr>
        <p:spPr bwMode="auto">
          <a:xfrm>
            <a:off x="365125" y="1773238"/>
            <a:ext cx="8778875" cy="885825"/>
          </a:xfrm>
          <a:prstGeom prst="rect">
            <a:avLst/>
          </a:prstGeom>
          <a:noFill/>
          <a:ln w="60325" algn="ctr">
            <a:noFill/>
            <a:miter lim="800000"/>
            <a:headEnd/>
            <a:tailEnd/>
          </a:ln>
          <a:effectLst/>
        </p:spPr>
        <p:txBody>
          <a:bodyPr>
            <a:spAutoFit/>
          </a:bodyPr>
          <a:lstStyle/>
          <a:p>
            <a:pPr marL="342900" indent="-342900"/>
            <a:r>
              <a:rPr lang="it-IT">
                <a:effectLst>
                  <a:outerShdw blurRad="38100" dist="38100" dir="2700000" algn="tl">
                    <a:srgbClr val="000000"/>
                  </a:outerShdw>
                </a:effectLst>
              </a:rPr>
              <a:t>Utilizziamo i valori tipici del campo B (3</a:t>
            </a:r>
            <a:r>
              <a:rPr lang="it-IT">
                <a:effectLst>
                  <a:outerShdw blurRad="38100" dist="38100" dir="2700000" algn="tl">
                    <a:srgbClr val="000000"/>
                  </a:outerShdw>
                </a:effectLst>
                <a:sym typeface="Symbol" pitchFamily="18" charset="2"/>
              </a:rPr>
              <a:t>10</a:t>
            </a:r>
            <a:r>
              <a:rPr lang="it-IT" baseline="30000">
                <a:effectLst>
                  <a:outerShdw blurRad="38100" dist="38100" dir="2700000" algn="tl">
                    <a:srgbClr val="000000"/>
                  </a:outerShdw>
                </a:effectLst>
                <a:sym typeface="Symbol" pitchFamily="18" charset="2"/>
              </a:rPr>
              <a:t>-6</a:t>
            </a:r>
            <a:r>
              <a:rPr lang="it-IT">
                <a:effectLst>
                  <a:outerShdw blurRad="38100" dist="38100" dir="2700000" algn="tl">
                    <a:srgbClr val="000000"/>
                  </a:outerShdw>
                </a:effectLst>
                <a:sym typeface="Symbol" pitchFamily="18" charset="2"/>
              </a:rPr>
              <a:t> G)</a:t>
            </a:r>
            <a:r>
              <a:rPr lang="it-IT">
                <a:effectLst>
                  <a:outerShdw blurRad="38100" dist="38100" dir="2700000" algn="tl">
                    <a:srgbClr val="000000"/>
                  </a:outerShdw>
                </a:effectLst>
              </a:rPr>
              <a:t> galattico per protoni:</a:t>
            </a:r>
          </a:p>
        </p:txBody>
      </p:sp>
      <p:graphicFrame>
        <p:nvGraphicFramePr>
          <p:cNvPr id="338951" name="Object 7"/>
          <p:cNvGraphicFramePr>
            <a:graphicFrameLocks noChangeAspect="1"/>
          </p:cNvGraphicFramePr>
          <p:nvPr/>
        </p:nvGraphicFramePr>
        <p:xfrm>
          <a:off x="1139825" y="2708275"/>
          <a:ext cx="5880100" cy="1712913"/>
        </p:xfrm>
        <a:graphic>
          <a:graphicData uri="http://schemas.openxmlformats.org/presentationml/2006/ole">
            <p:oleObj spid="_x0000_s338951" name="Equation" r:id="rId4" imgW="2527200" imgH="736560" progId="Equation.3">
              <p:embed/>
            </p:oleObj>
          </a:graphicData>
        </a:graphic>
      </p:graphicFrame>
      <p:sp>
        <p:nvSpPr>
          <p:cNvPr id="338952" name="Text Box 8"/>
          <p:cNvSpPr txBox="1">
            <a:spLocks noChangeArrowheads="1"/>
          </p:cNvSpPr>
          <p:nvPr/>
        </p:nvSpPr>
        <p:spPr bwMode="auto">
          <a:xfrm>
            <a:off x="0" y="4592638"/>
            <a:ext cx="9144000" cy="1679575"/>
          </a:xfrm>
          <a:prstGeom prst="rect">
            <a:avLst/>
          </a:prstGeom>
          <a:noFill/>
          <a:ln w="60325" algn="ctr">
            <a:noFill/>
            <a:miter lim="800000"/>
            <a:headEnd/>
            <a:tailEnd/>
          </a:ln>
          <a:effectLst/>
        </p:spPr>
        <p:txBody>
          <a:bodyPr>
            <a:spAutoFit/>
          </a:bodyPr>
          <a:lstStyle/>
          <a:p>
            <a:pPr marL="342900" indent="-342900"/>
            <a:r>
              <a:rPr lang="it-IT">
                <a:effectLst>
                  <a:outerShdw blurRad="38100" dist="38100" dir="2700000" algn="tl">
                    <a:srgbClr val="000000"/>
                  </a:outerShdw>
                </a:effectLst>
              </a:rPr>
              <a:t>I p hanno un raggio di Larmoor sempre minore dello spessore del disco galattico (300 pc) se E&lt;10</a:t>
            </a:r>
            <a:r>
              <a:rPr lang="it-IT" baseline="30000">
                <a:effectLst>
                  <a:outerShdw blurRad="38100" dist="38100" dir="2700000" algn="tl">
                    <a:srgbClr val="000000"/>
                  </a:outerShdw>
                </a:effectLst>
              </a:rPr>
              <a:t>18</a:t>
            </a:r>
            <a:r>
              <a:rPr lang="it-IT">
                <a:effectLst>
                  <a:outerShdw blurRad="38100" dist="38100" dir="2700000" algn="tl">
                    <a:srgbClr val="000000"/>
                  </a:outerShdw>
                </a:effectLst>
              </a:rPr>
              <a:t> eV. Per questo motivo tutti i RC (meno quelli di energia estrema) sono </a:t>
            </a:r>
            <a:r>
              <a:rPr lang="it-IT" b="1" i="1">
                <a:effectLst>
                  <a:outerShdw blurRad="38100" dist="38100" dir="2700000" algn="tl">
                    <a:srgbClr val="000000"/>
                  </a:outerShdw>
                </a:effectLst>
              </a:rPr>
              <a:t>confinati</a:t>
            </a:r>
            <a:r>
              <a:rPr lang="it-IT">
                <a:effectLst>
                  <a:outerShdw blurRad="38100" dist="38100" dir="2700000" algn="tl">
                    <a:srgbClr val="000000"/>
                  </a:outerShdw>
                </a:effectLst>
              </a:rPr>
              <a:t> nel piano Galattico dal campo magnetico.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4"/>
          <p:cNvSpPr>
            <a:spLocks noGrp="1"/>
          </p:cNvSpPr>
          <p:nvPr>
            <p:ph type="sldNum" sz="quarter" idx="11"/>
          </p:nvPr>
        </p:nvSpPr>
        <p:spPr/>
        <p:txBody>
          <a:bodyPr/>
          <a:lstStyle/>
          <a:p>
            <a:fld id="{3606B25D-AE15-4FE2-8F4F-7DA6EEC0FB1B}" type="slidenum">
              <a:rPr lang="it-IT"/>
              <a:pPr/>
              <a:t>31</a:t>
            </a:fld>
            <a:endParaRPr lang="it-IT"/>
          </a:p>
        </p:txBody>
      </p:sp>
      <p:sp>
        <p:nvSpPr>
          <p:cNvPr id="339970" name="Rectangle 2"/>
          <p:cNvSpPr>
            <a:spLocks noGrp="1" noRot="1" noChangeArrowheads="1"/>
          </p:cNvSpPr>
          <p:nvPr>
            <p:ph type="title"/>
          </p:nvPr>
        </p:nvSpPr>
        <p:spPr/>
        <p:txBody>
          <a:bodyPr/>
          <a:lstStyle/>
          <a:p>
            <a:r>
              <a:rPr lang="it-IT"/>
              <a:t>1.6 Potenza delle sorgenti dei RC</a:t>
            </a:r>
          </a:p>
        </p:txBody>
      </p:sp>
      <p:sp>
        <p:nvSpPr>
          <p:cNvPr id="339972" name="Text Box 4"/>
          <p:cNvSpPr txBox="1">
            <a:spLocks noChangeArrowheads="1"/>
          </p:cNvSpPr>
          <p:nvPr/>
        </p:nvSpPr>
        <p:spPr bwMode="auto">
          <a:xfrm>
            <a:off x="0" y="1495425"/>
            <a:ext cx="9144000" cy="2314575"/>
          </a:xfrm>
          <a:prstGeom prst="rect">
            <a:avLst/>
          </a:prstGeom>
          <a:noFill/>
          <a:ln w="60325" algn="ctr">
            <a:noFill/>
            <a:miter lim="800000"/>
            <a:headEnd/>
            <a:tailEnd/>
          </a:ln>
          <a:effectLst/>
        </p:spPr>
        <p:txBody>
          <a:bodyPr>
            <a:spAutoFit/>
          </a:bodyPr>
          <a:lstStyle/>
          <a:p>
            <a:pPr marL="342900" indent="-342900"/>
            <a:r>
              <a:rPr lang="it-IT" dirty="0">
                <a:effectLst>
                  <a:outerShdw blurRad="38100" dist="38100" dir="2700000" algn="tl">
                    <a:srgbClr val="000000"/>
                  </a:outerShdw>
                </a:effectLst>
              </a:rPr>
              <a:t>Il </a:t>
            </a:r>
            <a:r>
              <a:rPr lang="it-IT" b="1" i="1" dirty="0">
                <a:effectLst>
                  <a:outerShdw blurRad="38100" dist="38100" dir="2700000" algn="tl">
                    <a:srgbClr val="000000"/>
                  </a:outerShdw>
                </a:effectLst>
              </a:rPr>
              <a:t>confinamento</a:t>
            </a:r>
            <a:r>
              <a:rPr lang="it-IT" dirty="0">
                <a:effectLst>
                  <a:outerShdw blurRad="38100" dist="38100" dir="2700000" algn="tl">
                    <a:srgbClr val="000000"/>
                  </a:outerShdw>
                </a:effectLst>
              </a:rPr>
              <a:t> dei RC ci induce a sospettare che le sorgenti siano di origine Galattica (tranne che per i RC di energia estrema).</a:t>
            </a:r>
          </a:p>
          <a:p>
            <a:pPr marL="342900" indent="-342900"/>
            <a:r>
              <a:rPr lang="it-IT" dirty="0">
                <a:effectLst>
                  <a:outerShdw blurRad="38100" dist="38100" dir="2700000" algn="tl">
                    <a:srgbClr val="000000"/>
                  </a:outerShdw>
                </a:effectLst>
              </a:rPr>
              <a:t>Qual è </a:t>
            </a:r>
            <a:r>
              <a:rPr lang="it-IT" b="1" i="1" dirty="0">
                <a:effectLst>
                  <a:outerShdw blurRad="38100" dist="38100" dir="2700000" algn="tl">
                    <a:srgbClr val="000000"/>
                  </a:outerShdw>
                </a:effectLst>
              </a:rPr>
              <a:t>l’energetica</a:t>
            </a:r>
            <a:r>
              <a:rPr lang="it-IT" dirty="0">
                <a:effectLst>
                  <a:outerShdw blurRad="38100" dist="38100" dir="2700000" algn="tl">
                    <a:srgbClr val="000000"/>
                  </a:outerShdw>
                </a:effectLst>
              </a:rPr>
              <a:t> delle sorgenti? (necessaria per individuarle).</a:t>
            </a:r>
          </a:p>
          <a:p>
            <a:pPr lvl="1"/>
            <a:r>
              <a:rPr lang="it-IT" dirty="0">
                <a:effectLst>
                  <a:outerShdw blurRad="38100" dist="38100" dir="2700000" algn="tl">
                    <a:srgbClr val="000000"/>
                  </a:outerShdw>
                </a:effectLst>
              </a:rPr>
              <a:t> Il tempo di confinamento dei RC (§3.10) :</a:t>
            </a:r>
            <a:r>
              <a:rPr lang="it-IT" dirty="0">
                <a:effectLst>
                  <a:outerShdw blurRad="38100" dist="38100" dir="2700000" algn="tl">
                    <a:srgbClr val="000000"/>
                  </a:outerShdw>
                </a:effectLst>
                <a:latin typeface="Symbol" pitchFamily="18" charset="2"/>
              </a:rPr>
              <a:t> </a:t>
            </a:r>
            <a:r>
              <a:rPr lang="it-IT" dirty="0" err="1">
                <a:effectLst>
                  <a:outerShdw blurRad="38100" dist="38100" dir="2700000" algn="tl">
                    <a:srgbClr val="000000"/>
                  </a:outerShdw>
                </a:effectLst>
                <a:latin typeface="Symbol" pitchFamily="18" charset="2"/>
              </a:rPr>
              <a:t>t</a:t>
            </a:r>
            <a:r>
              <a:rPr lang="it-IT" dirty="0" err="1">
                <a:effectLst>
                  <a:outerShdw blurRad="38100" dist="38100" dir="2700000" algn="tl">
                    <a:srgbClr val="000000"/>
                  </a:outerShdw>
                </a:effectLst>
              </a:rPr>
              <a:t>=</a:t>
            </a:r>
            <a:r>
              <a:rPr lang="it-IT" dirty="0">
                <a:effectLst>
                  <a:outerShdw blurRad="38100" dist="38100" dir="2700000" algn="tl">
                    <a:srgbClr val="000000"/>
                  </a:outerShdw>
                </a:effectLst>
              </a:rPr>
              <a:t> 3</a:t>
            </a:r>
            <a:r>
              <a:rPr lang="it-IT" dirty="0">
                <a:effectLst>
                  <a:outerShdw blurRad="38100" dist="38100" dir="2700000" algn="tl">
                    <a:srgbClr val="000000"/>
                  </a:outerShdw>
                </a:effectLst>
                <a:sym typeface="Symbol" pitchFamily="18" charset="2"/>
              </a:rPr>
              <a:t>10</a:t>
            </a:r>
            <a:r>
              <a:rPr lang="it-IT" baseline="30000" dirty="0">
                <a:effectLst>
                  <a:outerShdw blurRad="38100" dist="38100" dir="2700000" algn="tl">
                    <a:srgbClr val="000000"/>
                  </a:outerShdw>
                </a:effectLst>
                <a:sym typeface="Symbol" pitchFamily="18" charset="2"/>
              </a:rPr>
              <a:t>7</a:t>
            </a:r>
            <a:r>
              <a:rPr lang="it-IT" dirty="0">
                <a:effectLst>
                  <a:outerShdw blurRad="38100" dist="38100" dir="2700000" algn="tl">
                    <a:srgbClr val="000000"/>
                  </a:outerShdw>
                </a:effectLst>
                <a:sym typeface="Symbol" pitchFamily="18" charset="2"/>
              </a:rPr>
              <a:t> y</a:t>
            </a:r>
          </a:p>
          <a:p>
            <a:pPr lvl="1"/>
            <a:r>
              <a:rPr lang="it-IT" dirty="0">
                <a:effectLst>
                  <a:outerShdw blurRad="38100" dist="38100" dir="2700000" algn="tl">
                    <a:srgbClr val="000000"/>
                  </a:outerShdw>
                </a:effectLst>
                <a:sym typeface="Symbol" pitchFamily="18" charset="2"/>
              </a:rPr>
              <a:t> Volume della galassia (con o senza alone,§3.1) :</a:t>
            </a:r>
          </a:p>
        </p:txBody>
      </p:sp>
      <p:graphicFrame>
        <p:nvGraphicFramePr>
          <p:cNvPr id="339973" name="Object 5"/>
          <p:cNvGraphicFramePr>
            <a:graphicFrameLocks noChangeAspect="1"/>
          </p:cNvGraphicFramePr>
          <p:nvPr/>
        </p:nvGraphicFramePr>
        <p:xfrm>
          <a:off x="6228184" y="2891537"/>
          <a:ext cx="1423987" cy="434975"/>
        </p:xfrm>
        <a:graphic>
          <a:graphicData uri="http://schemas.openxmlformats.org/presentationml/2006/ole">
            <p:oleObj spid="_x0000_s339973" name="Equation" r:id="rId3" imgW="749160" imgH="228600" progId="Equation.3">
              <p:embed/>
            </p:oleObj>
          </a:graphicData>
        </a:graphic>
      </p:graphicFrame>
      <p:graphicFrame>
        <p:nvGraphicFramePr>
          <p:cNvPr id="339974" name="Object 6"/>
          <p:cNvGraphicFramePr>
            <a:graphicFrameLocks noChangeAspect="1"/>
          </p:cNvGraphicFramePr>
          <p:nvPr/>
        </p:nvGraphicFramePr>
        <p:xfrm>
          <a:off x="1787525" y="4005263"/>
          <a:ext cx="4440238" cy="917575"/>
        </p:xfrm>
        <a:graphic>
          <a:graphicData uri="http://schemas.openxmlformats.org/presentationml/2006/ole">
            <p:oleObj spid="_x0000_s339974" name="Equation" r:id="rId4" imgW="2336760" imgH="482400" progId="Equation.3">
              <p:embed/>
            </p:oleObj>
          </a:graphicData>
        </a:graphic>
      </p:graphicFrame>
      <p:sp>
        <p:nvSpPr>
          <p:cNvPr id="339975" name="Text Box 7"/>
          <p:cNvSpPr txBox="1">
            <a:spLocks noChangeArrowheads="1"/>
          </p:cNvSpPr>
          <p:nvPr/>
        </p:nvSpPr>
        <p:spPr bwMode="auto">
          <a:xfrm>
            <a:off x="34925" y="5095875"/>
            <a:ext cx="8707438" cy="488950"/>
          </a:xfrm>
          <a:prstGeom prst="rect">
            <a:avLst/>
          </a:prstGeom>
          <a:noFill/>
          <a:ln w="60325" algn="ctr">
            <a:noFill/>
            <a:miter lim="800000"/>
            <a:headEnd/>
            <a:tailEnd/>
          </a:ln>
          <a:effectLst/>
        </p:spPr>
        <p:txBody>
          <a:bodyPr wrap="none">
            <a:spAutoFit/>
          </a:bodyPr>
          <a:lstStyle/>
          <a:p>
            <a:pPr marL="342900" indent="-342900"/>
            <a:r>
              <a:rPr lang="it-IT">
                <a:effectLst>
                  <a:outerShdw blurRad="38100" dist="38100" dir="2700000" algn="tl">
                    <a:srgbClr val="000000"/>
                  </a:outerShdw>
                </a:effectLst>
              </a:rPr>
              <a:t>Potenza necessaria per mantenere uno </a:t>
            </a:r>
            <a:r>
              <a:rPr lang="it-IT" b="1" i="1">
                <a:effectLst>
                  <a:outerShdw blurRad="38100" dist="38100" dir="2700000" algn="tl">
                    <a:srgbClr val="000000"/>
                  </a:outerShdw>
                </a:effectLst>
              </a:rPr>
              <a:t>stato stazionario</a:t>
            </a:r>
            <a:r>
              <a:rPr lang="it-IT">
                <a:effectLst>
                  <a:outerShdw blurRad="38100" dist="38100" dir="2700000" algn="tl">
                    <a:srgbClr val="000000"/>
                  </a:outerShdw>
                </a:effectLst>
              </a:rPr>
              <a:t> di RC:</a:t>
            </a:r>
          </a:p>
        </p:txBody>
      </p:sp>
      <p:graphicFrame>
        <p:nvGraphicFramePr>
          <p:cNvPr id="339976" name="Object 8"/>
          <p:cNvGraphicFramePr>
            <a:graphicFrameLocks noChangeAspect="1"/>
          </p:cNvGraphicFramePr>
          <p:nvPr/>
        </p:nvGraphicFramePr>
        <p:xfrm>
          <a:off x="750888" y="5529263"/>
          <a:ext cx="7745412" cy="846137"/>
        </p:xfrm>
        <a:graphic>
          <a:graphicData uri="http://schemas.openxmlformats.org/presentationml/2006/ole">
            <p:oleObj spid="_x0000_s339976" name="Equation" r:id="rId5" imgW="4076640" imgH="444240" progId="Equation.3">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4"/>
          <p:cNvSpPr>
            <a:spLocks noGrp="1"/>
          </p:cNvSpPr>
          <p:nvPr>
            <p:ph type="sldNum" sz="quarter" idx="11"/>
          </p:nvPr>
        </p:nvSpPr>
        <p:spPr/>
        <p:txBody>
          <a:bodyPr/>
          <a:lstStyle/>
          <a:p>
            <a:fld id="{2DFD9DC9-351E-4626-8F8A-AD91BC3D5F66}" type="slidenum">
              <a:rPr lang="it-IT"/>
              <a:pPr/>
              <a:t>32</a:t>
            </a:fld>
            <a:endParaRPr lang="it-IT"/>
          </a:p>
        </p:txBody>
      </p:sp>
      <p:sp>
        <p:nvSpPr>
          <p:cNvPr id="340994" name="Rectangle 2"/>
          <p:cNvSpPr>
            <a:spLocks noGrp="1" noRot="1" noChangeArrowheads="1"/>
          </p:cNvSpPr>
          <p:nvPr>
            <p:ph type="title"/>
          </p:nvPr>
        </p:nvSpPr>
        <p:spPr>
          <a:xfrm>
            <a:off x="457200" y="44450"/>
            <a:ext cx="8229600" cy="1425575"/>
          </a:xfrm>
        </p:spPr>
        <p:txBody>
          <a:bodyPr/>
          <a:lstStyle/>
          <a:p>
            <a:pPr algn="l"/>
            <a:r>
              <a:rPr lang="it-IT" sz="3200"/>
              <a:t>Esiste un meccanismo con una potenza tale da sostenere il flusso dei RC nella Galassia?</a:t>
            </a:r>
          </a:p>
        </p:txBody>
      </p:sp>
      <p:sp>
        <p:nvSpPr>
          <p:cNvPr id="340996" name="Text Box 4"/>
          <p:cNvSpPr txBox="1">
            <a:spLocks noChangeArrowheads="1"/>
          </p:cNvSpPr>
          <p:nvPr/>
        </p:nvSpPr>
        <p:spPr bwMode="auto">
          <a:xfrm>
            <a:off x="365125" y="1484313"/>
            <a:ext cx="8778875" cy="3267075"/>
          </a:xfrm>
          <a:prstGeom prst="rect">
            <a:avLst/>
          </a:prstGeom>
          <a:noFill/>
          <a:ln w="60325" algn="ctr">
            <a:noFill/>
            <a:miter lim="800000"/>
            <a:headEnd/>
            <a:tailEnd/>
          </a:ln>
          <a:effectLst/>
        </p:spPr>
        <p:txBody>
          <a:bodyPr>
            <a:spAutoFit/>
          </a:bodyPr>
          <a:lstStyle/>
          <a:p>
            <a:pPr marL="342900" indent="-342900"/>
            <a:r>
              <a:rPr lang="it-IT">
                <a:effectLst>
                  <a:outerShdw blurRad="38100" dist="38100" dir="2700000" algn="tl">
                    <a:srgbClr val="000000"/>
                  </a:outerShdw>
                </a:effectLst>
              </a:rPr>
              <a:t>Una esplosione di Supernova libera: </a:t>
            </a:r>
          </a:p>
          <a:p>
            <a:pPr lvl="2"/>
            <a:r>
              <a:rPr lang="it-IT">
                <a:effectLst>
                  <a:outerShdw blurRad="38100" dist="38100" dir="2700000" algn="tl">
                    <a:srgbClr val="000000"/>
                  </a:outerShdw>
                </a:effectLst>
              </a:rPr>
              <a:t>  10</a:t>
            </a:r>
            <a:r>
              <a:rPr lang="it-IT" baseline="30000">
                <a:effectLst>
                  <a:outerShdw blurRad="38100" dist="38100" dir="2700000" algn="tl">
                    <a:srgbClr val="000000"/>
                  </a:outerShdw>
                </a:effectLst>
              </a:rPr>
              <a:t>51</a:t>
            </a:r>
            <a:r>
              <a:rPr lang="it-IT">
                <a:effectLst>
                  <a:outerShdw blurRad="38100" dist="38100" dir="2700000" algn="tl">
                    <a:srgbClr val="000000"/>
                  </a:outerShdw>
                </a:effectLst>
              </a:rPr>
              <a:t> erg/esplosione (§8)</a:t>
            </a:r>
          </a:p>
          <a:p>
            <a:pPr marL="342900" indent="-342900"/>
            <a:r>
              <a:rPr lang="it-IT">
                <a:effectLst>
                  <a:outerShdw blurRad="38100" dist="38100" dir="2700000" algn="tl">
                    <a:srgbClr val="000000"/>
                  </a:outerShdw>
                </a:effectLst>
              </a:rPr>
              <a:t>La stima della frequenza di SN nella nostra Galassia è</a:t>
            </a:r>
          </a:p>
          <a:p>
            <a:pPr lvl="2"/>
            <a:r>
              <a:rPr lang="it-IT">
                <a:effectLst>
                  <a:outerShdw blurRad="38100" dist="38100" dir="2700000" algn="tl">
                    <a:srgbClr val="000000"/>
                  </a:outerShdw>
                </a:effectLst>
              </a:rPr>
              <a:t> f</a:t>
            </a:r>
            <a:r>
              <a:rPr lang="it-IT" baseline="-25000">
                <a:effectLst>
                  <a:outerShdw blurRad="38100" dist="38100" dir="2700000" algn="tl">
                    <a:srgbClr val="000000"/>
                  </a:outerShdw>
                </a:effectLst>
              </a:rPr>
              <a:t>SN</a:t>
            </a:r>
            <a:r>
              <a:rPr lang="it-IT">
                <a:effectLst>
                  <a:outerShdw blurRad="38100" dist="38100" dir="2700000" algn="tl">
                    <a:srgbClr val="000000"/>
                  </a:outerShdw>
                </a:effectLst>
              </a:rPr>
              <a:t> = 1/</a:t>
            </a:r>
            <a:r>
              <a:rPr lang="it-IT">
                <a:effectLst>
                  <a:outerShdw blurRad="38100" dist="38100" dir="2700000" algn="tl">
                    <a:srgbClr val="000000"/>
                  </a:outerShdw>
                </a:effectLst>
                <a:latin typeface="Symbol" pitchFamily="18" charset="2"/>
              </a:rPr>
              <a:t>t</a:t>
            </a:r>
            <a:r>
              <a:rPr lang="it-IT" baseline="-25000">
                <a:effectLst>
                  <a:outerShdw blurRad="38100" dist="38100" dir="2700000" algn="tl">
                    <a:srgbClr val="000000"/>
                  </a:outerShdw>
                </a:effectLst>
              </a:rPr>
              <a:t>SN</a:t>
            </a:r>
            <a:r>
              <a:rPr lang="it-IT">
                <a:effectLst>
                  <a:outerShdw blurRad="38100" dist="38100" dir="2700000" algn="tl">
                    <a:srgbClr val="000000"/>
                  </a:outerShdw>
                </a:effectLst>
              </a:rPr>
              <a:t> = 1/30 y</a:t>
            </a:r>
            <a:r>
              <a:rPr lang="it-IT" baseline="30000">
                <a:effectLst>
                  <a:outerShdw blurRad="38100" dist="38100" dir="2700000" algn="tl">
                    <a:srgbClr val="000000"/>
                  </a:outerShdw>
                </a:effectLst>
              </a:rPr>
              <a:t>-1  </a:t>
            </a:r>
          </a:p>
          <a:p>
            <a:pPr marL="342900" indent="-342900"/>
            <a:r>
              <a:rPr lang="it-IT">
                <a:effectLst>
                  <a:outerShdw blurRad="38100" dist="38100" dir="2700000" algn="tl">
                    <a:srgbClr val="000000"/>
                  </a:outerShdw>
                </a:effectLst>
              </a:rPr>
              <a:t>Si noti che </a:t>
            </a:r>
            <a:r>
              <a:rPr lang="it-IT">
                <a:effectLst>
                  <a:outerShdw blurRad="38100" dist="38100" dir="2700000" algn="tl">
                    <a:srgbClr val="000000"/>
                  </a:outerShdw>
                </a:effectLst>
                <a:latin typeface="Symbol" pitchFamily="18" charset="2"/>
              </a:rPr>
              <a:t>t</a:t>
            </a:r>
            <a:r>
              <a:rPr lang="it-IT" baseline="-25000">
                <a:effectLst>
                  <a:outerShdw blurRad="38100" dist="38100" dir="2700000" algn="tl">
                    <a:srgbClr val="000000"/>
                  </a:outerShdw>
                </a:effectLst>
              </a:rPr>
              <a:t>SN</a:t>
            </a:r>
            <a:r>
              <a:rPr lang="it-IT">
                <a:effectLst>
                  <a:outerShdw blurRad="38100" dist="38100" dir="2700000" algn="tl">
                    <a:srgbClr val="000000"/>
                  </a:outerShdw>
                </a:effectLst>
              </a:rPr>
              <a:t>&lt; </a:t>
            </a:r>
            <a:r>
              <a:rPr lang="it-IT">
                <a:effectLst>
                  <a:outerShdw blurRad="38100" dist="38100" dir="2700000" algn="tl">
                    <a:srgbClr val="000000"/>
                  </a:outerShdw>
                </a:effectLst>
                <a:latin typeface="Symbol" pitchFamily="18" charset="2"/>
              </a:rPr>
              <a:t>t</a:t>
            </a:r>
            <a:r>
              <a:rPr lang="it-IT" baseline="-25000">
                <a:effectLst>
                  <a:outerShdw blurRad="38100" dist="38100" dir="2700000" algn="tl">
                    <a:srgbClr val="000000"/>
                  </a:outerShdw>
                </a:effectLst>
              </a:rPr>
              <a:t> </a:t>
            </a:r>
            <a:r>
              <a:rPr lang="it-IT">
                <a:effectLst>
                  <a:outerShdw blurRad="38100" dist="38100" dir="2700000" algn="tl">
                    <a:srgbClr val="000000"/>
                  </a:outerShdw>
                </a:effectLst>
              </a:rPr>
              <a:t> </a:t>
            </a:r>
            <a:r>
              <a:rPr lang="it-IT">
                <a:effectLst>
                  <a:outerShdw blurRad="38100" dist="38100" dir="2700000" algn="tl">
                    <a:srgbClr val="000000"/>
                  </a:outerShdw>
                </a:effectLst>
                <a:sym typeface="Symbol" pitchFamily="18" charset="2"/>
              </a:rPr>
              <a:t>10</a:t>
            </a:r>
            <a:r>
              <a:rPr lang="it-IT" baseline="30000">
                <a:effectLst>
                  <a:outerShdw blurRad="38100" dist="38100" dir="2700000" algn="tl">
                    <a:srgbClr val="000000"/>
                  </a:outerShdw>
                </a:effectLst>
                <a:sym typeface="Symbol" pitchFamily="18" charset="2"/>
              </a:rPr>
              <a:t>7</a:t>
            </a:r>
            <a:r>
              <a:rPr lang="it-IT">
                <a:effectLst>
                  <a:outerShdw blurRad="38100" dist="38100" dir="2700000" algn="tl">
                    <a:srgbClr val="000000"/>
                  </a:outerShdw>
                </a:effectLst>
                <a:sym typeface="Symbol" pitchFamily="18" charset="2"/>
              </a:rPr>
              <a:t>y</a:t>
            </a:r>
            <a:r>
              <a:rPr lang="it-IT">
                <a:effectLst>
                  <a:outerShdw blurRad="38100" dist="38100" dir="2700000" algn="tl">
                    <a:srgbClr val="000000"/>
                  </a:outerShdw>
                </a:effectLst>
              </a:rPr>
              <a:t>. Le SN sono un fenomeno quasi continuo su scala dei tempi del confinamento dei RC.</a:t>
            </a:r>
          </a:p>
          <a:p>
            <a:pPr marL="342900" indent="-342900"/>
            <a:r>
              <a:rPr lang="it-IT">
                <a:effectLst>
                  <a:outerShdw blurRad="38100" dist="38100" dir="2700000" algn="tl">
                    <a:srgbClr val="000000"/>
                  </a:outerShdw>
                </a:effectLst>
              </a:rPr>
              <a:t>Potenza energetica liberata dalle SN:</a:t>
            </a:r>
          </a:p>
        </p:txBody>
      </p:sp>
      <p:graphicFrame>
        <p:nvGraphicFramePr>
          <p:cNvPr id="340997" name="Object 5"/>
          <p:cNvGraphicFramePr>
            <a:graphicFrameLocks noChangeAspect="1"/>
          </p:cNvGraphicFramePr>
          <p:nvPr/>
        </p:nvGraphicFramePr>
        <p:xfrm>
          <a:off x="2332038" y="4751388"/>
          <a:ext cx="4006850" cy="796925"/>
        </p:xfrm>
        <a:graphic>
          <a:graphicData uri="http://schemas.openxmlformats.org/presentationml/2006/ole">
            <p:oleObj spid="_x0000_s340997" name="Equation" r:id="rId3" imgW="2108160" imgH="419040" progId="Equation.3">
              <p:embed/>
            </p:oleObj>
          </a:graphicData>
        </a:graphic>
      </p:graphicFrame>
      <p:sp>
        <p:nvSpPr>
          <p:cNvPr id="340998" name="Text Box 6"/>
          <p:cNvSpPr txBox="1">
            <a:spLocks noChangeArrowheads="1"/>
          </p:cNvSpPr>
          <p:nvPr/>
        </p:nvSpPr>
        <p:spPr bwMode="auto">
          <a:xfrm>
            <a:off x="250825" y="5456238"/>
            <a:ext cx="8893175" cy="1282700"/>
          </a:xfrm>
          <a:prstGeom prst="rect">
            <a:avLst/>
          </a:prstGeom>
          <a:noFill/>
          <a:ln w="60325" algn="ctr">
            <a:noFill/>
            <a:miter lim="800000"/>
            <a:headEnd/>
            <a:tailEnd/>
          </a:ln>
          <a:effectLst/>
        </p:spPr>
        <p:txBody>
          <a:bodyPr>
            <a:spAutoFit/>
          </a:bodyPr>
          <a:lstStyle/>
          <a:p>
            <a:pPr marL="342900" indent="-342900"/>
            <a:r>
              <a:rPr lang="it-IT">
                <a:effectLst>
                  <a:outerShdw blurRad="38100" dist="38100" dir="2700000" algn="tl">
                    <a:srgbClr val="000000"/>
                  </a:outerShdw>
                </a:effectLst>
              </a:rPr>
              <a:t>Perché il quadro sia coerente, occorre trovare un meccanismo che trasferisca al più il 10% di energia dalle supernovae in energia cinetica di particelle (i RC)</a:t>
            </a:r>
            <a:r>
              <a:rPr lang="it-IT">
                <a:effectLst>
                  <a:outerShdw blurRad="38100" dist="38100" dir="2700000" algn="tl">
                    <a:srgbClr val="000000"/>
                  </a:outerShdw>
                </a:effectLst>
                <a:sym typeface="Wingdings" pitchFamily="2" charset="2"/>
              </a:rPr>
              <a:t> </a:t>
            </a:r>
            <a:r>
              <a:rPr lang="it-IT" b="1">
                <a:effectLst>
                  <a:outerShdw blurRad="38100" dist="38100" dir="2700000" algn="tl">
                    <a:srgbClr val="000000"/>
                  </a:outerShdw>
                </a:effectLst>
                <a:sym typeface="Wingdings" pitchFamily="2" charset="2"/>
              </a:rPr>
              <a:t>Meccanismo di Fermi</a:t>
            </a:r>
            <a:r>
              <a:rPr lang="it-IT">
                <a:effectLst>
                  <a:outerShdw blurRad="38100" dist="38100" dir="2700000" algn="tl">
                    <a:srgbClr val="000000"/>
                  </a:outerShdw>
                </a:effectLst>
                <a:sym typeface="Wingdings" pitchFamily="2" charset="2"/>
              </a:rPr>
              <a:t> (§4)</a:t>
            </a:r>
            <a:endParaRPr lang="it-IT">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0996"/>
                                        </p:tgtEl>
                                        <p:attrNameLst>
                                          <p:attrName>style.visibility</p:attrName>
                                        </p:attrNameLst>
                                      </p:cBhvr>
                                      <p:to>
                                        <p:strVal val="visible"/>
                                      </p:to>
                                    </p:set>
                                    <p:animEffect transition="in" filter="dissolve">
                                      <p:cBhvr>
                                        <p:cTn id="7" dur="500"/>
                                        <p:tgtEl>
                                          <p:spTgt spid="34099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40997"/>
                                        </p:tgtEl>
                                        <p:attrNameLst>
                                          <p:attrName>style.visibility</p:attrName>
                                        </p:attrNameLst>
                                      </p:cBhvr>
                                      <p:to>
                                        <p:strVal val="visible"/>
                                      </p:to>
                                    </p:set>
                                    <p:animEffect transition="in" filter="dissolve">
                                      <p:cBhvr>
                                        <p:cTn id="12" dur="500"/>
                                        <p:tgtEl>
                                          <p:spTgt spid="34099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0998"/>
                                        </p:tgtEl>
                                        <p:attrNameLst>
                                          <p:attrName>style.visibility</p:attrName>
                                        </p:attrNameLst>
                                      </p:cBhvr>
                                      <p:to>
                                        <p:strVal val="visible"/>
                                      </p:to>
                                    </p:set>
                                    <p:animEffect transition="in" filter="dissolve">
                                      <p:cBhvr>
                                        <p:cTn id="17" dur="500"/>
                                        <p:tgtEl>
                                          <p:spTgt spid="340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6" grpId="0"/>
      <p:bldP spid="34099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1"/>
          </p:nvPr>
        </p:nvSpPr>
        <p:spPr/>
        <p:txBody>
          <a:bodyPr/>
          <a:lstStyle/>
          <a:p>
            <a:fld id="{7F73F11E-9241-422A-B5F8-CB4593C21D59}" type="slidenum">
              <a:rPr lang="it-IT"/>
              <a:pPr/>
              <a:t>33</a:t>
            </a:fld>
            <a:endParaRPr lang="it-IT"/>
          </a:p>
        </p:txBody>
      </p:sp>
      <p:sp>
        <p:nvSpPr>
          <p:cNvPr id="342018" name="Rectangle 2"/>
          <p:cNvSpPr>
            <a:spLocks noGrp="1" noRot="1" noChangeArrowheads="1"/>
          </p:cNvSpPr>
          <p:nvPr>
            <p:ph type="title"/>
          </p:nvPr>
        </p:nvSpPr>
        <p:spPr/>
        <p:txBody>
          <a:bodyPr/>
          <a:lstStyle/>
          <a:p>
            <a:r>
              <a:rPr lang="it-IT"/>
              <a:t>Problemi sui RC trattati nel corso</a:t>
            </a:r>
          </a:p>
        </p:txBody>
      </p:sp>
      <p:sp>
        <p:nvSpPr>
          <p:cNvPr id="342019" name="Rectangle 3"/>
          <p:cNvSpPr>
            <a:spLocks noGrp="1" noChangeArrowheads="1"/>
          </p:cNvSpPr>
          <p:nvPr>
            <p:ph type="body" idx="1"/>
          </p:nvPr>
        </p:nvSpPr>
        <p:spPr>
          <a:xfrm>
            <a:off x="0" y="1600200"/>
            <a:ext cx="9144000" cy="5068888"/>
          </a:xfrm>
        </p:spPr>
        <p:txBody>
          <a:bodyPr/>
          <a:lstStyle/>
          <a:p>
            <a:r>
              <a:rPr lang="it-IT" sz="2800"/>
              <a:t>Rivelazione di RC primari e secondari vs. E</a:t>
            </a:r>
          </a:p>
          <a:p>
            <a:r>
              <a:rPr lang="it-IT" sz="2800"/>
              <a:t>Natura dei processi di accelerazione ed origine ad una legge spettrale di tipo E</a:t>
            </a:r>
            <a:r>
              <a:rPr lang="it-IT" sz="2800" baseline="30000">
                <a:latin typeface="Symbol" pitchFamily="18" charset="2"/>
              </a:rPr>
              <a:t>-g</a:t>
            </a:r>
          </a:p>
          <a:p>
            <a:r>
              <a:rPr lang="it-IT" sz="2800"/>
              <a:t>Effetto della propagazione dei RC nel mezzo interstellare galattico</a:t>
            </a:r>
          </a:p>
          <a:p>
            <a:r>
              <a:rPr lang="it-IT" sz="2800"/>
              <a:t>Origine di specie chimiche peculiari nei RC (Li,Be,B)</a:t>
            </a:r>
          </a:p>
          <a:p>
            <a:r>
              <a:rPr lang="it-IT" sz="2800"/>
              <a:t>Origine e misura dei RC di energia estrema</a:t>
            </a:r>
          </a:p>
          <a:p>
            <a:r>
              <a:rPr lang="it-IT" sz="2800"/>
              <a:t>Sorgenti astrofisiche che originano i RC di energia estrema</a:t>
            </a:r>
          </a:p>
          <a:p>
            <a:r>
              <a:rPr lang="it-IT" sz="2800"/>
              <a:t>Misura di RC di energia &gt; 10</a:t>
            </a:r>
            <a:r>
              <a:rPr lang="it-IT" sz="2800" baseline="30000"/>
              <a:t>20</a:t>
            </a:r>
            <a:r>
              <a:rPr lang="it-IT" sz="2800"/>
              <a:t> eV. Implicazioni.</a:t>
            </a:r>
          </a:p>
          <a:p>
            <a:r>
              <a:rPr lang="it-IT" sz="2800"/>
              <a:t>Individuazione delle sorgenti di RC (</a:t>
            </a:r>
            <a:r>
              <a:rPr lang="it-IT" sz="2800" b="1" i="1"/>
              <a:t>astronomia</a:t>
            </a:r>
            <a:r>
              <a:rPr lang="it-IT" sz="2800"/>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Bibliografia</a:t>
            </a:r>
            <a:endParaRPr lang="it-IT" dirty="0"/>
          </a:p>
        </p:txBody>
      </p:sp>
      <p:sp>
        <p:nvSpPr>
          <p:cNvPr id="3" name="Segnaposto contenuto 2"/>
          <p:cNvSpPr>
            <a:spLocks noGrp="1"/>
          </p:cNvSpPr>
          <p:nvPr>
            <p:ph idx="1"/>
          </p:nvPr>
        </p:nvSpPr>
        <p:spPr/>
        <p:txBody>
          <a:bodyPr/>
          <a:lstStyle/>
          <a:p>
            <a:r>
              <a:rPr lang="it-IT" dirty="0" smtClean="0"/>
              <a:t>Cap. 1  “Particelle ed Interazioni”</a:t>
            </a:r>
          </a:p>
          <a:p>
            <a:r>
              <a:rPr lang="it-IT" smtClean="0"/>
              <a:t>Longair</a:t>
            </a:r>
            <a:endParaRPr lang="it-IT" dirty="0"/>
          </a:p>
        </p:txBody>
      </p:sp>
      <p:sp>
        <p:nvSpPr>
          <p:cNvPr id="4" name="Segnaposto numero diapositiva 3"/>
          <p:cNvSpPr>
            <a:spLocks noGrp="1"/>
          </p:cNvSpPr>
          <p:nvPr>
            <p:ph type="sldNum" sz="quarter" idx="11"/>
          </p:nvPr>
        </p:nvSpPr>
        <p:spPr/>
        <p:txBody>
          <a:bodyPr/>
          <a:lstStyle/>
          <a:p>
            <a:fld id="{C62197AB-8398-4E07-8022-7925E46EB77C}" type="slidenum">
              <a:rPr lang="it-IT" smtClean="0"/>
              <a:pPr/>
              <a:t>34</a:t>
            </a:fld>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2"/>
          <p:cNvSpPr>
            <a:spLocks noGrp="1"/>
          </p:cNvSpPr>
          <p:nvPr>
            <p:ph type="sldNum" sz="quarter" idx="11"/>
          </p:nvPr>
        </p:nvSpPr>
        <p:spPr/>
        <p:txBody>
          <a:bodyPr/>
          <a:lstStyle/>
          <a:p>
            <a:fld id="{150BC4FD-B78F-4B78-9BF5-334D05A9B915}" type="slidenum">
              <a:rPr lang="it-IT"/>
              <a:pPr/>
              <a:t>4</a:t>
            </a:fld>
            <a:endParaRPr lang="it-IT"/>
          </a:p>
        </p:txBody>
      </p:sp>
      <p:pic>
        <p:nvPicPr>
          <p:cNvPr id="308226" name="Picture 2"/>
          <p:cNvPicPr>
            <a:picLocks noChangeAspect="1" noChangeArrowheads="1"/>
          </p:cNvPicPr>
          <p:nvPr/>
        </p:nvPicPr>
        <p:blipFill>
          <a:blip r:embed="rId2" cstate="print"/>
          <a:srcRect/>
          <a:stretch>
            <a:fillRect/>
          </a:stretch>
        </p:blipFill>
        <p:spPr bwMode="auto">
          <a:xfrm>
            <a:off x="0" y="908050"/>
            <a:ext cx="4856163" cy="5949950"/>
          </a:xfrm>
          <a:prstGeom prst="rect">
            <a:avLst/>
          </a:prstGeom>
          <a:noFill/>
          <a:ln w="9525">
            <a:solidFill>
              <a:schemeClr val="bg1"/>
            </a:solidFill>
            <a:miter lim="800000"/>
            <a:headEnd/>
            <a:tailEnd/>
          </a:ln>
          <a:effectLst/>
        </p:spPr>
      </p:pic>
      <p:sp>
        <p:nvSpPr>
          <p:cNvPr id="308227" name="Rectangle 3"/>
          <p:cNvSpPr>
            <a:spLocks noChangeArrowheads="1"/>
          </p:cNvSpPr>
          <p:nvPr/>
        </p:nvSpPr>
        <p:spPr bwMode="auto">
          <a:xfrm>
            <a:off x="457200" y="-100013"/>
            <a:ext cx="8229600" cy="1139826"/>
          </a:xfrm>
          <a:prstGeom prst="rect">
            <a:avLst/>
          </a:prstGeom>
          <a:noFill/>
          <a:ln w="9525">
            <a:noFill/>
            <a:miter lim="800000"/>
            <a:headEnd/>
            <a:tailEnd/>
          </a:ln>
          <a:effectLst/>
        </p:spPr>
        <p:txBody>
          <a:bodyPr anchor="ctr" anchorCtr="1"/>
          <a:lstStyle/>
          <a:p>
            <a:pPr algn="ctr">
              <a:spcBef>
                <a:spcPct val="0"/>
              </a:spcBef>
              <a:buClrTx/>
              <a:buSzTx/>
              <a:buFontTx/>
              <a:buNone/>
            </a:pPr>
            <a:r>
              <a:rPr lang="it-IT" sz="4400" b="1">
                <a:solidFill>
                  <a:schemeClr val="tx2"/>
                </a:solidFill>
                <a:effectLst>
                  <a:outerShdw blurRad="38100" dist="38100" dir="2700000" algn="tl">
                    <a:srgbClr val="000000"/>
                  </a:outerShdw>
                </a:effectLst>
              </a:rPr>
              <a:t>L’ esperimento di Hess</a:t>
            </a:r>
          </a:p>
        </p:txBody>
      </p:sp>
      <p:sp>
        <p:nvSpPr>
          <p:cNvPr id="308228" name="Rectangle 4"/>
          <p:cNvSpPr>
            <a:spLocks noChangeArrowheads="1"/>
          </p:cNvSpPr>
          <p:nvPr/>
        </p:nvSpPr>
        <p:spPr bwMode="auto">
          <a:xfrm>
            <a:off x="4932363" y="981075"/>
            <a:ext cx="3887787" cy="5422900"/>
          </a:xfrm>
          <a:prstGeom prst="rect">
            <a:avLst/>
          </a:prstGeom>
          <a:noFill/>
          <a:ln w="9525" algn="ctr">
            <a:noFill/>
            <a:miter lim="800000"/>
            <a:headEnd/>
            <a:tailEnd/>
          </a:ln>
          <a:effectLst/>
        </p:spPr>
        <p:txBody>
          <a:bodyPr>
            <a:spAutoFit/>
          </a:bodyPr>
          <a:lstStyle/>
          <a:p>
            <a:pPr>
              <a:spcBef>
                <a:spcPct val="0"/>
              </a:spcBef>
              <a:spcAft>
                <a:spcPct val="30000"/>
              </a:spcAft>
              <a:buClrTx/>
              <a:buSzTx/>
              <a:buFontTx/>
              <a:buChar char="•"/>
            </a:pPr>
            <a:r>
              <a:rPr lang="it-IT" sz="2400">
                <a:effectLst/>
                <a:cs typeface="Arial" charset="0"/>
              </a:rPr>
              <a:t> Nel 1912, Hess caricò su un pallone aerostatico un dispositivo per misurare le particelle cariche. </a:t>
            </a:r>
          </a:p>
          <a:p>
            <a:pPr>
              <a:spcBef>
                <a:spcPct val="0"/>
              </a:spcBef>
              <a:spcAft>
                <a:spcPct val="30000"/>
              </a:spcAft>
              <a:buClrTx/>
              <a:buSzTx/>
              <a:buFontTx/>
              <a:buChar char="•"/>
            </a:pPr>
            <a:r>
              <a:rPr lang="it-IT" sz="2400">
                <a:effectLst/>
                <a:cs typeface="Arial" charset="0"/>
              </a:rPr>
              <a:t> Nel volo, si dimostrò come la radiazione aumentava con l’altitudine.</a:t>
            </a:r>
          </a:p>
          <a:p>
            <a:pPr>
              <a:spcBef>
                <a:spcPct val="0"/>
              </a:spcBef>
              <a:spcAft>
                <a:spcPct val="30000"/>
              </a:spcAft>
              <a:buClrTx/>
              <a:buSzTx/>
              <a:buFontTx/>
              <a:buChar char="•"/>
            </a:pPr>
            <a:r>
              <a:rPr lang="it-IT" sz="2400">
                <a:effectLst/>
                <a:cs typeface="Arial" charset="0"/>
              </a:rPr>
              <a:t> Questo significava che la radiazione sconosciuta </a:t>
            </a:r>
            <a:r>
              <a:rPr lang="it-IT" sz="2400" u="sng">
                <a:effectLst/>
                <a:cs typeface="Arial" charset="0"/>
              </a:rPr>
              <a:t>non aveva origine terrestre</a:t>
            </a:r>
            <a:r>
              <a:rPr lang="it-IT" sz="2400">
                <a:effectLst/>
                <a:cs typeface="Arial" charset="0"/>
              </a:rPr>
              <a:t> (come la radioattività naturale) ma proveniva dallo spazio esterno, da cui il nome di </a:t>
            </a:r>
            <a:r>
              <a:rPr lang="it-IT" sz="2400" b="1">
                <a:effectLst/>
                <a:cs typeface="Arial" charset="0"/>
              </a:rPr>
              <a:t>Raggi Cosmici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4"/>
          <p:cNvSpPr>
            <a:spLocks noGrp="1"/>
          </p:cNvSpPr>
          <p:nvPr>
            <p:ph type="sldNum" sz="quarter" idx="11"/>
          </p:nvPr>
        </p:nvSpPr>
        <p:spPr/>
        <p:txBody>
          <a:bodyPr/>
          <a:lstStyle/>
          <a:p>
            <a:fld id="{51F06C6B-C11A-42F1-B11D-7F066B5157C0}" type="slidenum">
              <a:rPr lang="it-IT"/>
              <a:pPr/>
              <a:t>5</a:t>
            </a:fld>
            <a:endParaRPr lang="it-IT"/>
          </a:p>
        </p:txBody>
      </p:sp>
      <p:sp>
        <p:nvSpPr>
          <p:cNvPr id="309251" name="Rectangle 3"/>
          <p:cNvSpPr>
            <a:spLocks noGrp="1" noChangeArrowheads="1"/>
          </p:cNvSpPr>
          <p:nvPr>
            <p:ph type="body" idx="1"/>
          </p:nvPr>
        </p:nvSpPr>
        <p:spPr>
          <a:xfrm>
            <a:off x="457200" y="476250"/>
            <a:ext cx="8229600" cy="5832475"/>
          </a:xfrm>
        </p:spPr>
        <p:txBody>
          <a:bodyPr/>
          <a:lstStyle/>
          <a:p>
            <a:pPr>
              <a:lnSpc>
                <a:spcPct val="80000"/>
              </a:lnSpc>
            </a:pPr>
            <a:r>
              <a:rPr lang="it-IT" sz="2400" dirty="0" smtClean="0"/>
              <a:t>Dopo Hess, fu </a:t>
            </a:r>
            <a:r>
              <a:rPr lang="it-IT" sz="2400" dirty="0" err="1" smtClean="0"/>
              <a:t>Millikan</a:t>
            </a:r>
            <a:r>
              <a:rPr lang="it-IT" sz="2400" dirty="0" smtClean="0"/>
              <a:t>, nel 1925, ad interessarsi a questa radiazione, e a lui si deve il nome di raggi cosmici: egli riteneva che fossero composti principalmente da raggi gamma.</a:t>
            </a:r>
          </a:p>
          <a:p>
            <a:pPr>
              <a:lnSpc>
                <a:spcPct val="80000"/>
              </a:lnSpc>
            </a:pPr>
            <a:r>
              <a:rPr lang="it-IT" sz="2400" dirty="0" smtClean="0"/>
              <a:t>Compton ipotizzò, al contrario, che fossero composti da particelle cariche: successive misurazioni dimostrarono la validità di questa seconda ipotesi. La distribuzione dei RC, infatti, variava con la latitudine magnetica, come ci si attende per le particelle cariche sotto l'influenza del campo geomagnetico terrestre.</a:t>
            </a:r>
          </a:p>
          <a:p>
            <a:pPr>
              <a:lnSpc>
                <a:spcPct val="80000"/>
              </a:lnSpc>
            </a:pPr>
            <a:r>
              <a:rPr lang="it-IT" sz="2400" dirty="0" smtClean="0"/>
              <a:t>Nel 1930 il fisico italiano Bruno Rossi notò che, se la carica delle particelle era positiva, esse dovevano provenire in maniera preferenziale da est. </a:t>
            </a:r>
            <a:r>
              <a:rPr lang="it-IT" sz="2400" dirty="0" err="1" smtClean="0"/>
              <a:t>Thomson</a:t>
            </a:r>
            <a:r>
              <a:rPr lang="it-IT" sz="2400" dirty="0" smtClean="0"/>
              <a:t> </a:t>
            </a:r>
            <a:r>
              <a:rPr lang="it-IT" sz="2400" dirty="0" err="1" smtClean="0"/>
              <a:t>dimostò</a:t>
            </a:r>
            <a:r>
              <a:rPr lang="it-IT" sz="2400" dirty="0" smtClean="0"/>
              <a:t> sperimentalmente la giustezza dell'intuizione dell'italiano.</a:t>
            </a:r>
          </a:p>
          <a:p>
            <a:pPr>
              <a:lnSpc>
                <a:spcPct val="80000"/>
              </a:lnSpc>
            </a:pPr>
            <a:r>
              <a:rPr lang="it-IT" sz="2400" dirty="0" smtClean="0"/>
              <a:t>A partire dagli anni ’30 sino alla nascita dei primi acceleratori di particelle, la storia della fisica delle particelle coincide con quella dei Raggi Cosmici</a:t>
            </a:r>
          </a:p>
          <a:p>
            <a:pPr>
              <a:lnSpc>
                <a:spcPct val="80000"/>
              </a:lnSpc>
            </a:pPr>
            <a:r>
              <a:rPr lang="it-IT" sz="2400" dirty="0" smtClean="0"/>
              <a:t>Si pose la questione sull'origine e la provenienza dei raggi primari. Nascita dell’astrofisica dei RC (scuola russa, anni ’60) “The </a:t>
            </a:r>
            <a:r>
              <a:rPr lang="it-IT" sz="2400" dirty="0" err="1" smtClean="0"/>
              <a:t>Origin</a:t>
            </a:r>
            <a:r>
              <a:rPr lang="it-IT" sz="2400" dirty="0" smtClean="0"/>
              <a:t> </a:t>
            </a:r>
            <a:r>
              <a:rPr lang="it-IT" sz="2400" dirty="0" err="1" smtClean="0"/>
              <a:t>of</a:t>
            </a:r>
            <a:r>
              <a:rPr lang="it-IT" sz="2400" dirty="0" smtClean="0"/>
              <a:t> </a:t>
            </a:r>
            <a:r>
              <a:rPr lang="it-IT" sz="2400" dirty="0" err="1" smtClean="0"/>
              <a:t>Cosmic</a:t>
            </a:r>
            <a:r>
              <a:rPr lang="it-IT" sz="2400" dirty="0" smtClean="0"/>
              <a:t> </a:t>
            </a:r>
            <a:r>
              <a:rPr lang="it-IT" sz="2400" dirty="0" err="1" smtClean="0"/>
              <a:t>Rays</a:t>
            </a:r>
            <a:r>
              <a:rPr lang="it-IT" sz="2400" dirty="0" smtClean="0"/>
              <a:t>”,  Ginzburg and  </a:t>
            </a:r>
            <a:r>
              <a:rPr lang="it-IT" sz="2400" dirty="0" err="1" smtClean="0"/>
              <a:t>Syrovatskii</a:t>
            </a:r>
            <a:r>
              <a:rPr lang="it-IT" sz="2400" dirty="0" smtClean="0"/>
              <a:t>. (1964)</a:t>
            </a:r>
          </a:p>
          <a:p>
            <a:pPr>
              <a:lnSpc>
                <a:spcPct val="80000"/>
              </a:lnSpc>
              <a:buNone/>
            </a:pPr>
            <a:endParaRPr lang="it-IT"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4"/>
          <p:cNvSpPr>
            <a:spLocks noGrp="1"/>
          </p:cNvSpPr>
          <p:nvPr>
            <p:ph type="sldNum" sz="quarter" idx="11"/>
          </p:nvPr>
        </p:nvSpPr>
        <p:spPr/>
        <p:txBody>
          <a:bodyPr/>
          <a:lstStyle/>
          <a:p>
            <a:fld id="{08D73ACF-225F-4E79-BFF7-5CF00F0E4BD9}" type="slidenum">
              <a:rPr lang="it-IT"/>
              <a:pPr/>
              <a:t>6</a:t>
            </a:fld>
            <a:endParaRPr lang="it-IT"/>
          </a:p>
        </p:txBody>
      </p:sp>
      <p:sp>
        <p:nvSpPr>
          <p:cNvPr id="310274" name="Rectangle 2"/>
          <p:cNvSpPr>
            <a:spLocks noGrp="1" noRot="1" noChangeArrowheads="1"/>
          </p:cNvSpPr>
          <p:nvPr>
            <p:ph type="title"/>
          </p:nvPr>
        </p:nvSpPr>
        <p:spPr>
          <a:xfrm>
            <a:off x="457200" y="115888"/>
            <a:ext cx="8229600" cy="1143000"/>
          </a:xfrm>
        </p:spPr>
        <p:txBody>
          <a:bodyPr/>
          <a:lstStyle/>
          <a:p>
            <a:r>
              <a:rPr lang="it-IT"/>
              <a:t>Particelle scoperte nei RC</a:t>
            </a:r>
          </a:p>
        </p:txBody>
      </p:sp>
      <p:sp>
        <p:nvSpPr>
          <p:cNvPr id="310275" name="Rectangle 3"/>
          <p:cNvSpPr>
            <a:spLocks noGrp="1" noChangeArrowheads="1"/>
          </p:cNvSpPr>
          <p:nvPr>
            <p:ph type="body" idx="1"/>
          </p:nvPr>
        </p:nvSpPr>
        <p:spPr>
          <a:xfrm>
            <a:off x="457200" y="1052513"/>
            <a:ext cx="8528050" cy="4525962"/>
          </a:xfrm>
        </p:spPr>
        <p:txBody>
          <a:bodyPr/>
          <a:lstStyle/>
          <a:p>
            <a:r>
              <a:rPr lang="it-IT"/>
              <a:t> </a:t>
            </a:r>
            <a:r>
              <a:rPr lang="it-IT" b="1"/>
              <a:t>Il positrone</a:t>
            </a:r>
            <a:r>
              <a:rPr lang="it-IT"/>
              <a:t> (1932).</a:t>
            </a:r>
          </a:p>
          <a:p>
            <a:r>
              <a:rPr lang="it-IT" sz="2000"/>
              <a:t>Carl Anderson osservò delle particelle cariche positivamente, che lasciavano nella camera a nebbia la stessa traccia degli elettroni. I suoi risultati furono convalidati nel 1933 da P. Blackett e G. Occhialini che riconobbero in esse l’antielettrone o positrone proposto teoricamente da Dirac, osservando la conversione di fotoni di alta energia in coppie e+e-.</a:t>
            </a:r>
          </a:p>
          <a:p>
            <a:r>
              <a:rPr lang="it-IT" sz="2000"/>
              <a:t>Vedi:</a:t>
            </a:r>
          </a:p>
          <a:p>
            <a:pPr>
              <a:buFont typeface="Wingdings" pitchFamily="2" charset="2"/>
              <a:buNone/>
            </a:pPr>
            <a:r>
              <a:rPr lang="it-IT" sz="2400"/>
              <a:t>	 </a:t>
            </a:r>
            <a:r>
              <a:rPr lang="it-IT" sz="2400" b="1" u="sng"/>
              <a:t>http://www.infn.it/notiziario/not12/Art1.pdf </a:t>
            </a:r>
          </a:p>
        </p:txBody>
      </p:sp>
      <p:pic>
        <p:nvPicPr>
          <p:cNvPr id="310276" name="Picture 4"/>
          <p:cNvPicPr>
            <a:picLocks noChangeAspect="1" noChangeArrowheads="1"/>
          </p:cNvPicPr>
          <p:nvPr/>
        </p:nvPicPr>
        <p:blipFill>
          <a:blip r:embed="rId2" cstate="print"/>
          <a:srcRect/>
          <a:stretch>
            <a:fillRect/>
          </a:stretch>
        </p:blipFill>
        <p:spPr bwMode="auto">
          <a:xfrm>
            <a:off x="3924300" y="3965575"/>
            <a:ext cx="5060950" cy="2847975"/>
          </a:xfrm>
          <a:prstGeom prst="rect">
            <a:avLst/>
          </a:prstGeom>
          <a:noFill/>
          <a:ln w="60325" algn="ctr">
            <a:noFill/>
            <a:miter lim="800000"/>
            <a:headEnd/>
            <a:tailEnd/>
          </a:ln>
          <a:effectLst/>
        </p:spPr>
      </p:pic>
      <p:pic>
        <p:nvPicPr>
          <p:cNvPr id="310277" name="Picture 5"/>
          <p:cNvPicPr>
            <a:picLocks noChangeAspect="1" noChangeArrowheads="1"/>
          </p:cNvPicPr>
          <p:nvPr/>
        </p:nvPicPr>
        <p:blipFill>
          <a:blip r:embed="rId3" cstate="print"/>
          <a:srcRect/>
          <a:stretch>
            <a:fillRect/>
          </a:stretch>
        </p:blipFill>
        <p:spPr bwMode="auto">
          <a:xfrm>
            <a:off x="457200" y="4203700"/>
            <a:ext cx="2460625" cy="2393950"/>
          </a:xfrm>
          <a:prstGeom prst="rect">
            <a:avLst/>
          </a:prstGeom>
          <a:noFill/>
          <a:ln w="60325" algn="ctr">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4"/>
          <p:cNvSpPr>
            <a:spLocks noGrp="1"/>
          </p:cNvSpPr>
          <p:nvPr>
            <p:ph type="sldNum" sz="quarter" idx="11"/>
          </p:nvPr>
        </p:nvSpPr>
        <p:spPr/>
        <p:txBody>
          <a:bodyPr/>
          <a:lstStyle/>
          <a:p>
            <a:fld id="{2C088328-B511-4B36-9718-61DABE441F48}" type="slidenum">
              <a:rPr lang="it-IT"/>
              <a:pPr/>
              <a:t>7</a:t>
            </a:fld>
            <a:endParaRPr lang="it-IT"/>
          </a:p>
        </p:txBody>
      </p:sp>
      <p:sp>
        <p:nvSpPr>
          <p:cNvPr id="312323" name="Rectangle 3"/>
          <p:cNvSpPr>
            <a:spLocks noGrp="1" noChangeArrowheads="1"/>
          </p:cNvSpPr>
          <p:nvPr>
            <p:ph type="body" idx="1"/>
          </p:nvPr>
        </p:nvSpPr>
        <p:spPr>
          <a:xfrm>
            <a:off x="323850" y="404813"/>
            <a:ext cx="8545513" cy="2879725"/>
          </a:xfrm>
        </p:spPr>
        <p:txBody>
          <a:bodyPr/>
          <a:lstStyle/>
          <a:p>
            <a:r>
              <a:rPr lang="it-IT" dirty="0"/>
              <a:t>Il muone (1937). </a:t>
            </a:r>
          </a:p>
          <a:p>
            <a:r>
              <a:rPr lang="it-IT" sz="2000" dirty="0" smtClean="0"/>
              <a:t>Ancora Anderson, notò delle particelle che deviavano in maniera diversa dagli elettroni e da altre particelle note quando queste passavano attraverso un campo magnetico. In </a:t>
            </a:r>
            <a:r>
              <a:rPr lang="it-IT" sz="2000" dirty="0"/>
              <a:t>particolare, queste nuove particelle venivano deflesse ad un angolo minore rispetto agli elettroni, ma più acuto di quello dei protoni. Si assunse che la loro carica fosse identica a quella dell'elettrone e, per rispondere alla differenza di deflessione, si ritenne che avesse una massa intermedia (un valore compreso tra la massa del protone e dell'elettrone). </a:t>
            </a:r>
          </a:p>
          <a:p>
            <a:endParaRPr lang="it-IT" sz="2000" dirty="0"/>
          </a:p>
        </p:txBody>
      </p:sp>
      <p:sp>
        <p:nvSpPr>
          <p:cNvPr id="312324" name="Rectangle 4"/>
          <p:cNvSpPr>
            <a:spLocks noChangeArrowheads="1"/>
          </p:cNvSpPr>
          <p:nvPr/>
        </p:nvSpPr>
        <p:spPr bwMode="auto">
          <a:xfrm>
            <a:off x="323850" y="6092825"/>
            <a:ext cx="8545513" cy="396875"/>
          </a:xfrm>
          <a:prstGeom prst="rect">
            <a:avLst/>
          </a:prstGeom>
          <a:noFill/>
          <a:ln w="60325" algn="ctr">
            <a:noFill/>
            <a:miter lim="800000"/>
            <a:headEnd/>
            <a:tailEnd/>
          </a:ln>
          <a:effectLst/>
        </p:spPr>
        <p:txBody>
          <a:bodyPr wrap="none">
            <a:spAutoFit/>
          </a:bodyPr>
          <a:lstStyle/>
          <a:p>
            <a:pPr marL="342900" indent="-342900" algn="ctr">
              <a:buFont typeface="Wingdings" pitchFamily="2" charset="2"/>
              <a:buNone/>
            </a:pPr>
            <a:r>
              <a:rPr lang="it-IT" sz="2000" b="1" u="sng">
                <a:effectLst/>
              </a:rPr>
              <a:t>http://www.lincei.it/pubblicazioni/rendicontiFMN/rol/pdf/S2004-04-21.pdf</a:t>
            </a:r>
          </a:p>
        </p:txBody>
      </p:sp>
      <p:pic>
        <p:nvPicPr>
          <p:cNvPr id="312325" name="Picture 5"/>
          <p:cNvPicPr>
            <a:picLocks noChangeAspect="1" noChangeArrowheads="1"/>
          </p:cNvPicPr>
          <p:nvPr/>
        </p:nvPicPr>
        <p:blipFill>
          <a:blip r:embed="rId2" cstate="print"/>
          <a:srcRect l="1740" r="1740"/>
          <a:stretch>
            <a:fillRect/>
          </a:stretch>
        </p:blipFill>
        <p:spPr bwMode="auto">
          <a:xfrm>
            <a:off x="5076825" y="3146425"/>
            <a:ext cx="3994150" cy="2946400"/>
          </a:xfrm>
          <a:prstGeom prst="rect">
            <a:avLst/>
          </a:prstGeom>
          <a:noFill/>
          <a:ln w="60325" algn="ctr">
            <a:noFill/>
            <a:miter lim="800000"/>
            <a:headEnd/>
            <a:tailEnd/>
          </a:ln>
          <a:effectLst/>
        </p:spPr>
      </p:pic>
      <p:sp>
        <p:nvSpPr>
          <p:cNvPr id="312326" name="Text Box 6"/>
          <p:cNvSpPr txBox="1">
            <a:spLocks noChangeArrowheads="1"/>
          </p:cNvSpPr>
          <p:nvPr/>
        </p:nvSpPr>
        <p:spPr bwMode="auto">
          <a:xfrm>
            <a:off x="323850" y="3214688"/>
            <a:ext cx="4752975" cy="2590800"/>
          </a:xfrm>
          <a:prstGeom prst="rect">
            <a:avLst/>
          </a:prstGeom>
          <a:noFill/>
          <a:ln w="60325" algn="ctr">
            <a:noFill/>
            <a:miter lim="800000"/>
            <a:headEnd/>
            <a:tailEnd/>
          </a:ln>
          <a:effectLst/>
        </p:spPr>
        <p:txBody>
          <a:bodyPr>
            <a:spAutoFit/>
          </a:bodyPr>
          <a:lstStyle/>
          <a:p>
            <a:pPr marL="342900" indent="-342900"/>
            <a:r>
              <a:rPr lang="it-IT" sz="2000">
                <a:effectLst>
                  <a:outerShdw blurRad="38100" dist="38100" dir="2700000" algn="tl">
                    <a:srgbClr val="000000"/>
                  </a:outerShdw>
                </a:effectLst>
              </a:rPr>
              <a:t>Si pensava che fosse la particella ipotizzata da Yukawa per spiegare le interazioni tra nucleoni per formare i nuclei</a:t>
            </a:r>
          </a:p>
          <a:p>
            <a:pPr marL="342900" indent="-342900"/>
            <a:r>
              <a:rPr lang="it-IT" sz="2000">
                <a:effectLst>
                  <a:outerShdw blurRad="38100" dist="38100" dir="2700000" algn="tl">
                    <a:srgbClr val="000000"/>
                  </a:outerShdw>
                </a:effectLst>
              </a:rPr>
              <a:t>Si scoprì che questa particella aveva delle caratteristiche pecuniari da renderla il cugino pesante dell’elettrone (esperimento Pancini-Piccioni-Conversi). Leggere l’articolo di Salvini:</a:t>
            </a:r>
            <a:endParaRPr lang="it-IT">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1"/>
          </p:nvPr>
        </p:nvSpPr>
        <p:spPr/>
        <p:txBody>
          <a:bodyPr/>
          <a:lstStyle/>
          <a:p>
            <a:fld id="{BF8F14D5-7132-48A2-B66A-C6F7A90ADDCC}" type="slidenum">
              <a:rPr lang="it-IT"/>
              <a:pPr/>
              <a:t>8</a:t>
            </a:fld>
            <a:endParaRPr lang="it-IT"/>
          </a:p>
        </p:txBody>
      </p:sp>
      <p:sp>
        <p:nvSpPr>
          <p:cNvPr id="311299" name="Rectangle 3"/>
          <p:cNvSpPr>
            <a:spLocks noGrp="1" noChangeArrowheads="1"/>
          </p:cNvSpPr>
          <p:nvPr>
            <p:ph type="body" idx="1"/>
          </p:nvPr>
        </p:nvSpPr>
        <p:spPr>
          <a:xfrm>
            <a:off x="250825" y="620713"/>
            <a:ext cx="4421188" cy="4525962"/>
          </a:xfrm>
        </p:spPr>
        <p:txBody>
          <a:bodyPr/>
          <a:lstStyle/>
          <a:p>
            <a:r>
              <a:rPr lang="it-IT" sz="2800" b="1" dirty="0"/>
              <a:t>Il pione (1947).</a:t>
            </a:r>
            <a:r>
              <a:rPr lang="it-IT" sz="2800" dirty="0"/>
              <a:t> </a:t>
            </a:r>
          </a:p>
          <a:p>
            <a:r>
              <a:rPr lang="it-IT" sz="2000" dirty="0"/>
              <a:t>Particella predetta nel 1936 da </a:t>
            </a:r>
            <a:r>
              <a:rPr lang="it-IT" sz="2000" dirty="0" err="1"/>
              <a:t>Hideki</a:t>
            </a:r>
            <a:r>
              <a:rPr lang="it-IT" sz="2000" dirty="0"/>
              <a:t> </a:t>
            </a:r>
            <a:r>
              <a:rPr lang="it-IT" sz="2000" dirty="0" err="1"/>
              <a:t>Yukawa</a:t>
            </a:r>
            <a:r>
              <a:rPr lang="it-IT" sz="2000" dirty="0"/>
              <a:t>, il pione si osservò sperimentalmente solo nel 1947 da parte di C.F. </a:t>
            </a:r>
            <a:r>
              <a:rPr lang="it-IT" sz="2000" dirty="0" err="1"/>
              <a:t>Pawel</a:t>
            </a:r>
            <a:r>
              <a:rPr lang="it-IT" sz="2000" dirty="0"/>
              <a:t>,G. Occhialini e C. </a:t>
            </a:r>
            <a:r>
              <a:rPr lang="it-IT" sz="2000" dirty="0" err="1"/>
              <a:t>Lattes</a:t>
            </a:r>
            <a:r>
              <a:rPr lang="it-IT" sz="2000" dirty="0"/>
              <a:t>, utilizzando speciali emulsioni fotografiche per registrare la produzione di pioni da parte dei raggi cosmici e il loro successivo decadimento in muoni, che a loro volta decadono in elettroni (o positroni) e in neutrini (invisibili</a:t>
            </a:r>
            <a:r>
              <a:rPr lang="it-IT" sz="2000" dirty="0" smtClean="0"/>
              <a:t>).</a:t>
            </a:r>
          </a:p>
          <a:p>
            <a:pPr>
              <a:buNone/>
            </a:pPr>
            <a:r>
              <a:rPr lang="it-IT" sz="2000" dirty="0" smtClean="0"/>
              <a:t> </a:t>
            </a:r>
            <a:endParaRPr lang="it-IT" sz="2000" dirty="0"/>
          </a:p>
          <a:p>
            <a:r>
              <a:rPr lang="it-IT" sz="2000" dirty="0"/>
              <a:t>Vedi i filmati</a:t>
            </a:r>
            <a:r>
              <a:rPr lang="it-IT" sz="2000" dirty="0" smtClean="0"/>
              <a:t>:</a:t>
            </a:r>
            <a:endParaRPr lang="it-IT" sz="2000" dirty="0"/>
          </a:p>
        </p:txBody>
      </p:sp>
      <p:pic>
        <p:nvPicPr>
          <p:cNvPr id="311300" name="Picture 4"/>
          <p:cNvPicPr>
            <a:picLocks noChangeAspect="1" noChangeArrowheads="1"/>
          </p:cNvPicPr>
          <p:nvPr/>
        </p:nvPicPr>
        <p:blipFill>
          <a:blip r:embed="rId2" cstate="print"/>
          <a:srcRect/>
          <a:stretch>
            <a:fillRect/>
          </a:stretch>
        </p:blipFill>
        <p:spPr bwMode="auto">
          <a:xfrm>
            <a:off x="4672013" y="327025"/>
            <a:ext cx="4148137" cy="4819650"/>
          </a:xfrm>
          <a:prstGeom prst="rect">
            <a:avLst/>
          </a:prstGeom>
          <a:noFill/>
          <a:ln w="60325" algn="ctr">
            <a:noFill/>
            <a:miter lim="800000"/>
            <a:headEnd/>
            <a:tailEnd/>
          </a:ln>
          <a:effectLst/>
        </p:spPr>
      </p:pic>
      <p:sp>
        <p:nvSpPr>
          <p:cNvPr id="7" name="Rettangolo 6"/>
          <p:cNvSpPr/>
          <p:nvPr/>
        </p:nvSpPr>
        <p:spPr>
          <a:xfrm>
            <a:off x="214282" y="5253351"/>
            <a:ext cx="7858180" cy="461665"/>
          </a:xfrm>
          <a:prstGeom prst="rect">
            <a:avLst/>
          </a:prstGeom>
        </p:spPr>
        <p:txBody>
          <a:bodyPr wrap="square">
            <a:spAutoFit/>
          </a:bodyPr>
          <a:lstStyle/>
          <a:p>
            <a:r>
              <a:rPr lang="it-IT" sz="2400" b="1" u="sng" dirty="0" smtClean="0"/>
              <a:t> http://www.explora.rai.it/online/</a:t>
            </a:r>
            <a:r>
              <a:rPr lang="it-IT" sz="2400" b="1" u="sng" dirty="0" err="1" smtClean="0"/>
              <a:t>doc.asp</a:t>
            </a:r>
            <a:r>
              <a:rPr lang="it-IT" sz="2400" b="1" u="sng" dirty="0" smtClean="0"/>
              <a:t>?pun_id=1140</a:t>
            </a:r>
            <a:endParaRPr lang="it-IT" sz="2400" b="1" u="sn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numero diapositiva 3"/>
          <p:cNvSpPr>
            <a:spLocks noGrp="1"/>
          </p:cNvSpPr>
          <p:nvPr>
            <p:ph type="sldNum" sz="quarter" idx="11"/>
          </p:nvPr>
        </p:nvSpPr>
        <p:spPr/>
        <p:txBody>
          <a:bodyPr/>
          <a:lstStyle/>
          <a:p>
            <a:fld id="{AF71F6A2-F0DE-42A3-ACF6-F3B569EF5E8C}" type="slidenum">
              <a:rPr lang="it-IT"/>
              <a:pPr/>
              <a:t>9</a:t>
            </a:fld>
            <a:endParaRPr lang="it-IT"/>
          </a:p>
        </p:txBody>
      </p:sp>
      <p:sp>
        <p:nvSpPr>
          <p:cNvPr id="313346" name="Rectangle 2"/>
          <p:cNvSpPr>
            <a:spLocks noGrp="1" noRot="1" noChangeArrowheads="1"/>
          </p:cNvSpPr>
          <p:nvPr>
            <p:ph type="title"/>
          </p:nvPr>
        </p:nvSpPr>
        <p:spPr>
          <a:xfrm>
            <a:off x="0" y="857240"/>
            <a:ext cx="8866188" cy="1143000"/>
          </a:xfrm>
        </p:spPr>
        <p:txBody>
          <a:bodyPr/>
          <a:lstStyle/>
          <a:p>
            <a:r>
              <a:rPr lang="it-IT" sz="2800" dirty="0"/>
              <a:t>Esempio di iperone: un decadimento a cascata nell’ osservatorio del </a:t>
            </a:r>
            <a:r>
              <a:rPr lang="it-IT" sz="2800" dirty="0" err="1"/>
              <a:t>Pic</a:t>
            </a:r>
            <a:r>
              <a:rPr lang="it-IT" sz="2800" dirty="0"/>
              <a:t> </a:t>
            </a:r>
            <a:r>
              <a:rPr lang="it-IT" sz="2800" dirty="0" err="1"/>
              <a:t>du</a:t>
            </a:r>
            <a:r>
              <a:rPr lang="it-IT" sz="2800" dirty="0"/>
              <a:t> Midi (2877m, Pirenei)</a:t>
            </a:r>
          </a:p>
        </p:txBody>
      </p:sp>
      <p:sp>
        <p:nvSpPr>
          <p:cNvPr id="313347" name="Rectangle 3"/>
          <p:cNvSpPr>
            <a:spLocks noChangeArrowheads="1"/>
          </p:cNvSpPr>
          <p:nvPr/>
        </p:nvSpPr>
        <p:spPr bwMode="auto">
          <a:xfrm>
            <a:off x="2190750" y="1790700"/>
            <a:ext cx="9144000" cy="0"/>
          </a:xfrm>
          <a:prstGeom prst="rect">
            <a:avLst/>
          </a:prstGeom>
          <a:noFill/>
          <a:ln w="9525">
            <a:noFill/>
            <a:miter lim="800000"/>
            <a:headEnd/>
            <a:tailEnd/>
          </a:ln>
          <a:effectLst/>
        </p:spPr>
        <p:txBody>
          <a:bodyPr>
            <a:spAutoFit/>
          </a:bodyPr>
          <a:lstStyle/>
          <a:p>
            <a:endParaRPr lang="it-IT"/>
          </a:p>
        </p:txBody>
      </p:sp>
      <p:pic>
        <p:nvPicPr>
          <p:cNvPr id="313348" name="Picture 4" descr="http://www.imcce.fr/fr/ephemerides/astronomie/Promenade/images/gif7/799.gif"/>
          <p:cNvPicPr>
            <a:picLocks noChangeAspect="1" noChangeArrowheads="1"/>
          </p:cNvPicPr>
          <p:nvPr/>
        </p:nvPicPr>
        <p:blipFill>
          <a:blip r:embed="rId2" r:link="rId3" cstate="print"/>
          <a:srcRect/>
          <a:stretch>
            <a:fillRect/>
          </a:stretch>
        </p:blipFill>
        <p:spPr bwMode="auto">
          <a:xfrm>
            <a:off x="214282" y="2066727"/>
            <a:ext cx="4367212" cy="3005347"/>
          </a:xfrm>
          <a:prstGeom prst="rect">
            <a:avLst/>
          </a:prstGeom>
          <a:noFill/>
        </p:spPr>
      </p:pic>
      <p:pic>
        <p:nvPicPr>
          <p:cNvPr id="313350" name="Picture 6"/>
          <p:cNvPicPr>
            <a:picLocks noChangeAspect="1" noChangeArrowheads="1"/>
          </p:cNvPicPr>
          <p:nvPr/>
        </p:nvPicPr>
        <p:blipFill>
          <a:blip r:embed="rId4" cstate="print"/>
          <a:srcRect/>
          <a:stretch>
            <a:fillRect/>
          </a:stretch>
        </p:blipFill>
        <p:spPr bwMode="auto">
          <a:xfrm>
            <a:off x="6480175" y="1790700"/>
            <a:ext cx="2268538" cy="2286000"/>
          </a:xfrm>
          <a:prstGeom prst="rect">
            <a:avLst/>
          </a:prstGeom>
          <a:noFill/>
          <a:ln w="9525">
            <a:noFill/>
            <a:miter lim="800000"/>
            <a:headEnd/>
            <a:tailEnd/>
          </a:ln>
          <a:effectLst/>
        </p:spPr>
      </p:pic>
      <p:pic>
        <p:nvPicPr>
          <p:cNvPr id="313351" name="Picture 7"/>
          <p:cNvPicPr>
            <a:picLocks noChangeAspect="1" noChangeArrowheads="1"/>
          </p:cNvPicPr>
          <p:nvPr/>
        </p:nvPicPr>
        <p:blipFill>
          <a:blip r:embed="rId5" cstate="print"/>
          <a:srcRect/>
          <a:stretch>
            <a:fillRect/>
          </a:stretch>
        </p:blipFill>
        <p:spPr bwMode="auto">
          <a:xfrm>
            <a:off x="6877050" y="4191000"/>
            <a:ext cx="1989138" cy="2286000"/>
          </a:xfrm>
          <a:prstGeom prst="rect">
            <a:avLst/>
          </a:prstGeom>
          <a:noFill/>
          <a:ln w="9525">
            <a:noFill/>
            <a:miter lim="800000"/>
            <a:headEnd/>
            <a:tailEnd/>
          </a:ln>
          <a:effectLst/>
        </p:spPr>
      </p:pic>
      <p:sp>
        <p:nvSpPr>
          <p:cNvPr id="313352" name="Text Box 8"/>
          <p:cNvSpPr txBox="1">
            <a:spLocks noChangeArrowheads="1"/>
          </p:cNvSpPr>
          <p:nvPr/>
        </p:nvSpPr>
        <p:spPr bwMode="auto">
          <a:xfrm>
            <a:off x="250825" y="5229225"/>
            <a:ext cx="2819400" cy="519113"/>
          </a:xfrm>
          <a:prstGeom prst="rect">
            <a:avLst/>
          </a:prstGeom>
          <a:noFill/>
          <a:ln w="9525">
            <a:noFill/>
            <a:miter lim="800000"/>
            <a:headEnd/>
            <a:tailEnd/>
          </a:ln>
          <a:effectLst/>
        </p:spPr>
        <p:txBody>
          <a:bodyPr>
            <a:spAutoFit/>
          </a:bodyPr>
          <a:lstStyle/>
          <a:p>
            <a:pPr>
              <a:spcBef>
                <a:spcPct val="50000"/>
              </a:spcBef>
              <a:buClrTx/>
              <a:buSzTx/>
              <a:buFontTx/>
              <a:buNone/>
            </a:pPr>
            <a:r>
              <a:rPr lang="it-IT" sz="2800" dirty="0">
                <a:solidFill>
                  <a:schemeClr val="folHlink"/>
                </a:solidFill>
                <a:effectLst/>
                <a:latin typeface="Tahoma" pitchFamily="34" charset="0"/>
                <a:cs typeface="Times New Roman" pitchFamily="18" charset="0"/>
                <a:sym typeface="Symbol" pitchFamily="18" charset="2"/>
              </a:rPr>
              <a:t>Y</a:t>
            </a:r>
            <a:r>
              <a:rPr lang="it-IT" sz="2800" baseline="40000" dirty="0">
                <a:solidFill>
                  <a:schemeClr val="folHlink"/>
                </a:solidFill>
                <a:effectLst/>
                <a:latin typeface="Symbol" pitchFamily="18" charset="2"/>
              </a:rPr>
              <a:t>-</a:t>
            </a:r>
            <a:r>
              <a:rPr lang="it-IT" sz="2800" dirty="0">
                <a:solidFill>
                  <a:schemeClr val="folHlink"/>
                </a:solidFill>
                <a:effectLst/>
                <a:latin typeface="Tahoma" pitchFamily="34" charset="0"/>
              </a:rPr>
              <a:t>  </a:t>
            </a:r>
            <a:r>
              <a:rPr lang="it-IT" sz="2800" dirty="0">
                <a:solidFill>
                  <a:schemeClr val="folHlink"/>
                </a:solidFill>
                <a:effectLst/>
                <a:latin typeface="Tahoma" pitchFamily="34" charset="0"/>
                <a:sym typeface="Wingdings" pitchFamily="2" charset="2"/>
              </a:rPr>
              <a:t>  V</a:t>
            </a:r>
            <a:r>
              <a:rPr lang="it-IT" sz="2800" baseline="30000" dirty="0">
                <a:solidFill>
                  <a:schemeClr val="folHlink"/>
                </a:solidFill>
                <a:effectLst/>
                <a:latin typeface="Tahoma" pitchFamily="34" charset="0"/>
                <a:sym typeface="Wingdings" pitchFamily="2" charset="2"/>
              </a:rPr>
              <a:t>0</a:t>
            </a:r>
            <a:r>
              <a:rPr lang="it-IT" sz="2800" baseline="-25000" dirty="0">
                <a:solidFill>
                  <a:schemeClr val="folHlink"/>
                </a:solidFill>
                <a:effectLst/>
                <a:latin typeface="Tahoma" pitchFamily="34" charset="0"/>
                <a:sym typeface="Wingdings" pitchFamily="2" charset="2"/>
              </a:rPr>
              <a:t>1</a:t>
            </a:r>
            <a:r>
              <a:rPr lang="it-IT" sz="2800" dirty="0">
                <a:solidFill>
                  <a:schemeClr val="folHlink"/>
                </a:solidFill>
                <a:effectLst/>
                <a:latin typeface="Times New Roman" pitchFamily="18" charset="0"/>
                <a:sym typeface="Wingdings" pitchFamily="2" charset="2"/>
              </a:rPr>
              <a:t> </a:t>
            </a:r>
            <a:r>
              <a:rPr lang="it-IT" sz="2800" dirty="0">
                <a:solidFill>
                  <a:schemeClr val="folHlink"/>
                </a:solidFill>
                <a:effectLst/>
                <a:latin typeface="Symbol" pitchFamily="18" charset="2"/>
                <a:sym typeface="Wingdings" pitchFamily="2" charset="2"/>
              </a:rPr>
              <a:t>+  p</a:t>
            </a:r>
            <a:r>
              <a:rPr lang="it-IT" sz="2800" baseline="30000" dirty="0">
                <a:solidFill>
                  <a:schemeClr val="folHlink"/>
                </a:solidFill>
                <a:effectLst/>
                <a:latin typeface="Symbol" pitchFamily="18" charset="2"/>
                <a:sym typeface="Wingdings" pitchFamily="2" charset="2"/>
              </a:rPr>
              <a:t>-</a:t>
            </a:r>
            <a:endParaRPr lang="it-IT" sz="2800" baseline="30000" dirty="0">
              <a:solidFill>
                <a:schemeClr val="folHlink"/>
              </a:solidFill>
              <a:effectLst/>
              <a:latin typeface="Symbol" pitchFamily="18" charset="2"/>
            </a:endParaRPr>
          </a:p>
        </p:txBody>
      </p:sp>
      <p:sp>
        <p:nvSpPr>
          <p:cNvPr id="313353" name="Line 9"/>
          <p:cNvSpPr>
            <a:spLocks noChangeShapeType="1"/>
          </p:cNvSpPr>
          <p:nvPr/>
        </p:nvSpPr>
        <p:spPr bwMode="auto">
          <a:xfrm>
            <a:off x="1622425" y="5838825"/>
            <a:ext cx="0" cy="381000"/>
          </a:xfrm>
          <a:prstGeom prst="line">
            <a:avLst/>
          </a:prstGeom>
          <a:noFill/>
          <a:ln w="9525">
            <a:solidFill>
              <a:schemeClr val="tx1"/>
            </a:solidFill>
            <a:round/>
            <a:headEnd/>
            <a:tailEnd/>
          </a:ln>
          <a:effectLst/>
        </p:spPr>
        <p:txBody>
          <a:bodyPr wrap="none"/>
          <a:lstStyle/>
          <a:p>
            <a:endParaRPr lang="it-IT"/>
          </a:p>
        </p:txBody>
      </p:sp>
      <p:sp>
        <p:nvSpPr>
          <p:cNvPr id="313354" name="Line 10"/>
          <p:cNvSpPr>
            <a:spLocks noChangeShapeType="1"/>
          </p:cNvSpPr>
          <p:nvPr/>
        </p:nvSpPr>
        <p:spPr bwMode="auto">
          <a:xfrm>
            <a:off x="1622425" y="6296025"/>
            <a:ext cx="457200" cy="0"/>
          </a:xfrm>
          <a:prstGeom prst="line">
            <a:avLst/>
          </a:prstGeom>
          <a:noFill/>
          <a:ln w="9525">
            <a:solidFill>
              <a:schemeClr val="tx1"/>
            </a:solidFill>
            <a:round/>
            <a:headEnd/>
            <a:tailEnd type="triangle" w="med" len="med"/>
          </a:ln>
          <a:effectLst/>
        </p:spPr>
        <p:txBody>
          <a:bodyPr wrap="none"/>
          <a:lstStyle/>
          <a:p>
            <a:endParaRPr lang="it-IT"/>
          </a:p>
        </p:txBody>
      </p:sp>
      <p:sp>
        <p:nvSpPr>
          <p:cNvPr id="313355" name="Text Box 11"/>
          <p:cNvSpPr txBox="1">
            <a:spLocks noChangeArrowheads="1"/>
          </p:cNvSpPr>
          <p:nvPr/>
        </p:nvSpPr>
        <p:spPr bwMode="auto">
          <a:xfrm>
            <a:off x="2079625" y="6067425"/>
            <a:ext cx="2971800" cy="519113"/>
          </a:xfrm>
          <a:prstGeom prst="rect">
            <a:avLst/>
          </a:prstGeom>
          <a:noFill/>
          <a:ln w="9525">
            <a:noFill/>
            <a:miter lim="800000"/>
            <a:headEnd/>
            <a:tailEnd/>
          </a:ln>
          <a:effectLst/>
        </p:spPr>
        <p:txBody>
          <a:bodyPr>
            <a:spAutoFit/>
          </a:bodyPr>
          <a:lstStyle/>
          <a:p>
            <a:pPr>
              <a:spcBef>
                <a:spcPct val="50000"/>
              </a:spcBef>
              <a:buClrTx/>
              <a:buSzTx/>
              <a:buFontTx/>
              <a:buNone/>
            </a:pPr>
            <a:r>
              <a:rPr lang="it-IT" sz="2800">
                <a:solidFill>
                  <a:schemeClr val="folHlink"/>
                </a:solidFill>
                <a:effectLst/>
                <a:latin typeface="Tahoma" pitchFamily="34" charset="0"/>
                <a:sym typeface="Wingdings" pitchFamily="2" charset="2"/>
              </a:rPr>
              <a:t>V</a:t>
            </a:r>
            <a:r>
              <a:rPr lang="it-IT" sz="2800" baseline="30000">
                <a:solidFill>
                  <a:schemeClr val="folHlink"/>
                </a:solidFill>
                <a:effectLst/>
                <a:latin typeface="Tahoma" pitchFamily="34" charset="0"/>
                <a:sym typeface="Wingdings" pitchFamily="2" charset="2"/>
              </a:rPr>
              <a:t>0</a:t>
            </a:r>
            <a:r>
              <a:rPr lang="it-IT" sz="2800" baseline="-25000">
                <a:solidFill>
                  <a:schemeClr val="folHlink"/>
                </a:solidFill>
                <a:effectLst/>
                <a:latin typeface="Tahoma" pitchFamily="34" charset="0"/>
                <a:sym typeface="Wingdings" pitchFamily="2" charset="2"/>
              </a:rPr>
              <a:t>1</a:t>
            </a:r>
            <a:r>
              <a:rPr lang="it-IT" sz="2800">
                <a:solidFill>
                  <a:schemeClr val="folHlink"/>
                </a:solidFill>
                <a:effectLst/>
                <a:latin typeface="Tahoma" pitchFamily="34" charset="0"/>
                <a:sym typeface="Wingdings" pitchFamily="2" charset="2"/>
              </a:rPr>
              <a:t>   p</a:t>
            </a:r>
            <a:r>
              <a:rPr lang="it-IT" sz="2800" baseline="30000">
                <a:solidFill>
                  <a:schemeClr val="folHlink"/>
                </a:solidFill>
                <a:effectLst/>
                <a:latin typeface="Symbol" pitchFamily="18" charset="2"/>
                <a:sym typeface="Wingdings" pitchFamily="2" charset="2"/>
              </a:rPr>
              <a:t>+</a:t>
            </a:r>
            <a:r>
              <a:rPr lang="it-IT" sz="2800">
                <a:solidFill>
                  <a:schemeClr val="folHlink"/>
                </a:solidFill>
                <a:effectLst/>
                <a:latin typeface="Symbol" pitchFamily="18" charset="2"/>
                <a:sym typeface="Wingdings" pitchFamily="2" charset="2"/>
              </a:rPr>
              <a:t>  +  p</a:t>
            </a:r>
            <a:r>
              <a:rPr lang="it-IT" sz="2800" baseline="30000">
                <a:solidFill>
                  <a:schemeClr val="folHlink"/>
                </a:solidFill>
                <a:effectLst/>
                <a:latin typeface="Symbol" pitchFamily="18" charset="2"/>
                <a:sym typeface="Wingdings" pitchFamily="2" charset="2"/>
              </a:rPr>
              <a:t>-</a:t>
            </a:r>
          </a:p>
        </p:txBody>
      </p:sp>
      <p:sp>
        <p:nvSpPr>
          <p:cNvPr id="313356" name="Text Box 12"/>
          <p:cNvSpPr txBox="1">
            <a:spLocks noChangeArrowheads="1"/>
          </p:cNvSpPr>
          <p:nvPr/>
        </p:nvSpPr>
        <p:spPr bwMode="auto">
          <a:xfrm>
            <a:off x="3098800" y="5157788"/>
            <a:ext cx="3903663" cy="523220"/>
          </a:xfrm>
          <a:prstGeom prst="rect">
            <a:avLst/>
          </a:prstGeom>
          <a:noFill/>
          <a:ln w="9525">
            <a:noFill/>
            <a:miter lim="800000"/>
            <a:headEnd/>
            <a:tailEnd/>
          </a:ln>
          <a:effectLst/>
        </p:spPr>
        <p:txBody>
          <a:bodyPr>
            <a:spAutoFit/>
          </a:bodyPr>
          <a:lstStyle/>
          <a:p>
            <a:pPr algn="ctr">
              <a:spcBef>
                <a:spcPct val="50000"/>
              </a:spcBef>
              <a:buClrTx/>
              <a:buSzTx/>
              <a:buFontTx/>
              <a:buNone/>
            </a:pPr>
            <a:r>
              <a:rPr lang="it-IT" sz="2800" dirty="0">
                <a:solidFill>
                  <a:schemeClr val="folHlink"/>
                </a:solidFill>
                <a:effectLst/>
                <a:latin typeface="Tahoma" pitchFamily="34" charset="0"/>
                <a:sym typeface="Wingdings" pitchFamily="2" charset="2"/>
              </a:rPr>
              <a:t>(Massa  </a:t>
            </a:r>
            <a:r>
              <a:rPr lang="it-IT" sz="2800" dirty="0">
                <a:solidFill>
                  <a:schemeClr val="folHlink"/>
                </a:solidFill>
                <a:effectLst/>
                <a:latin typeface="Times New Roman" pitchFamily="18" charset="0"/>
                <a:cs typeface="Times New Roman" pitchFamily="18" charset="0"/>
                <a:sym typeface="Symbol" pitchFamily="18" charset="2"/>
              </a:rPr>
              <a:t></a:t>
            </a:r>
            <a:r>
              <a:rPr lang="it-IT" sz="2800" dirty="0">
                <a:solidFill>
                  <a:schemeClr val="folHlink"/>
                </a:solidFill>
                <a:effectLst/>
                <a:latin typeface="Tahoma" pitchFamily="34" charset="0"/>
                <a:sym typeface="Wingdings" pitchFamily="2" charset="2"/>
              </a:rPr>
              <a:t>  2600 m</a:t>
            </a:r>
            <a:r>
              <a:rPr lang="it-IT" sz="2800" baseline="-25000" dirty="0">
                <a:solidFill>
                  <a:schemeClr val="folHlink"/>
                </a:solidFill>
                <a:effectLst/>
                <a:latin typeface="Tahoma" pitchFamily="34" charset="0"/>
                <a:sym typeface="Wingdings" pitchFamily="2" charset="2"/>
              </a:rPr>
              <a:t>e</a:t>
            </a:r>
            <a:r>
              <a:rPr lang="it-IT" sz="2800" dirty="0">
                <a:solidFill>
                  <a:schemeClr val="folHlink"/>
                </a:solidFill>
                <a:effectLst/>
                <a:latin typeface="Tahoma" pitchFamily="34" charset="0"/>
                <a:sym typeface="Wingdings" pitchFamily="2" charset="2"/>
              </a:rPr>
              <a:t>)</a:t>
            </a:r>
            <a:endParaRPr lang="it-IT" sz="2800" dirty="0">
              <a:solidFill>
                <a:schemeClr val="folHlink"/>
              </a:solidFill>
              <a:effectLst/>
              <a:latin typeface="Times New Roman" pitchFamily="18" charset="0"/>
            </a:endParaRPr>
          </a:p>
        </p:txBody>
      </p:sp>
      <p:sp>
        <p:nvSpPr>
          <p:cNvPr id="14" name="Rectangle 6"/>
          <p:cNvSpPr>
            <a:spLocks noChangeArrowheads="1"/>
          </p:cNvSpPr>
          <p:nvPr/>
        </p:nvSpPr>
        <p:spPr bwMode="auto">
          <a:xfrm>
            <a:off x="250825" y="71414"/>
            <a:ext cx="8569325" cy="946150"/>
          </a:xfrm>
          <a:prstGeom prst="rect">
            <a:avLst/>
          </a:prstGeom>
          <a:noFill/>
          <a:ln w="60325" algn="ctr">
            <a:noFill/>
            <a:miter lim="800000"/>
            <a:headEnd/>
            <a:tailEnd/>
          </a:ln>
          <a:effectLst/>
        </p:spPr>
        <p:txBody>
          <a:bodyPr>
            <a:spAutoFit/>
          </a:bodyPr>
          <a:lstStyle/>
          <a:p>
            <a:pPr marL="342900" indent="-342900"/>
            <a:r>
              <a:rPr lang="it-IT" sz="2800" b="1" dirty="0">
                <a:effectLst>
                  <a:outerShdw blurRad="38100" dist="38100" dir="2700000" algn="tl">
                    <a:srgbClr val="000000"/>
                  </a:outerShdw>
                </a:effectLst>
              </a:rPr>
              <a:t>Gli “Iperoni” (anni ’50), ossia particelle composte da </a:t>
            </a:r>
            <a:r>
              <a:rPr lang="it-IT" sz="2800" b="1" dirty="0" err="1">
                <a:effectLst>
                  <a:outerShdw blurRad="38100" dist="38100" dir="2700000" algn="tl">
                    <a:srgbClr val="000000"/>
                  </a:outerShdw>
                </a:effectLst>
              </a:rPr>
              <a:t>quarks</a:t>
            </a:r>
            <a:r>
              <a:rPr lang="it-IT" sz="2800" b="1" dirty="0">
                <a:effectLst>
                  <a:outerShdw blurRad="38100" dist="38100" dir="2700000" algn="tl">
                    <a:srgbClr val="000000"/>
                  </a:outerShdw>
                </a:effectLst>
              </a:rPr>
              <a:t>.</a:t>
            </a:r>
            <a:r>
              <a:rPr lang="it-IT" sz="2800" dirty="0">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03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defRPr kumimoji="0" lang="it-IT" sz="26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itchFamily="18" charset="0"/>
          </a:defRPr>
        </a:defPPr>
      </a:lstStyle>
    </a:spDef>
    <a:lnDef>
      <a:spPr bwMode="auto">
        <a:xfrm>
          <a:off x="0" y="0"/>
          <a:ext cx="1" cy="1"/>
        </a:xfrm>
        <a:custGeom>
          <a:avLst/>
          <a:gdLst/>
          <a:ahLst/>
          <a:cxnLst/>
          <a:rect l="0" t="0" r="0" b="0"/>
          <a:pathLst/>
        </a:custGeom>
        <a:noFill/>
        <a:ln w="603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defRPr kumimoji="0" lang="it-IT" sz="26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10191</TotalTime>
  <Words>2169</Words>
  <Application>Microsoft Office PowerPoint</Application>
  <PresentationFormat>Presentazione su schermo (4:3)</PresentationFormat>
  <Paragraphs>233</Paragraphs>
  <Slides>34</Slides>
  <Notes>3</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34</vt:i4>
      </vt:variant>
    </vt:vector>
  </HeadingPairs>
  <TitlesOfParts>
    <vt:vector size="36" baseType="lpstr">
      <vt:lpstr>Stream</vt:lpstr>
      <vt:lpstr>Equation</vt:lpstr>
      <vt:lpstr>Introduzione: Storia ed importanza dei RC</vt:lpstr>
      <vt:lpstr>Outline</vt:lpstr>
      <vt:lpstr>1.1 Breve storia dei RC</vt:lpstr>
      <vt:lpstr>Diapositiva 4</vt:lpstr>
      <vt:lpstr>Diapositiva 5</vt:lpstr>
      <vt:lpstr>Particelle scoperte nei RC</vt:lpstr>
      <vt:lpstr>Diapositiva 7</vt:lpstr>
      <vt:lpstr>Diapositiva 8</vt:lpstr>
      <vt:lpstr>Esempio di iperone: un decadimento a cascata nell’ osservatorio del Pic du Midi (2877m, Pirenei)</vt:lpstr>
      <vt:lpstr>Le particelle K degli emulsionisti (circa 1953)</vt:lpstr>
      <vt:lpstr>… poi gli acceleratori</vt:lpstr>
      <vt:lpstr>1.2 Lo spettro energetico dei RC primari</vt:lpstr>
      <vt:lpstr>Diapositiva 13</vt:lpstr>
      <vt:lpstr>Diapositiva 14</vt:lpstr>
      <vt:lpstr>Spettro integrale</vt:lpstr>
      <vt:lpstr>Diverse Specie nucleari</vt:lpstr>
      <vt:lpstr>RC Primari e Secondari</vt:lpstr>
      <vt:lpstr>1.3 I RC secondari</vt:lpstr>
      <vt:lpstr>Metodi di misura dei raggi cosmici </vt:lpstr>
      <vt:lpstr>I Raggi Cosmici sulla Terra</vt:lpstr>
      <vt:lpstr>…nello spazio</vt:lpstr>
      <vt:lpstr>Diapositiva 22</vt:lpstr>
      <vt:lpstr>Diapositiva 23</vt:lpstr>
      <vt:lpstr>1.4 Densità numerica e di energia dei RC</vt:lpstr>
      <vt:lpstr>Esercizio: dal flusso alla densità</vt:lpstr>
      <vt:lpstr>Diapositiva 26</vt:lpstr>
      <vt:lpstr>Diapositiva 27</vt:lpstr>
      <vt:lpstr>1.5 Isotropia dei RC</vt:lpstr>
      <vt:lpstr>Raggio di curvatura di una particella in moto in un campo magnetico</vt:lpstr>
      <vt:lpstr>Confinamento:</vt:lpstr>
      <vt:lpstr>1.6 Potenza delle sorgenti dei RC</vt:lpstr>
      <vt:lpstr>Esiste un meccanismo con una potenza tale da sostenere il flusso dei RC nella Galassia?</vt:lpstr>
      <vt:lpstr>Problemi sui RC trattati nel corso</vt:lpstr>
      <vt:lpstr>Bibliografia</vt:lpstr>
    </vt:vector>
  </TitlesOfParts>
  <Company>INFN Bologna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Luigi Guiducci</dc:creator>
  <cp:lastModifiedBy>Maurizio</cp:lastModifiedBy>
  <cp:revision>182</cp:revision>
  <dcterms:created xsi:type="dcterms:W3CDTF">2004-05-31T11:52:17Z</dcterms:created>
  <dcterms:modified xsi:type="dcterms:W3CDTF">2011-10-01T09:54:30Z</dcterms:modified>
</cp:coreProperties>
</file>