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256" r:id="rId2"/>
    <p:sldId id="360" r:id="rId3"/>
    <p:sldId id="429" r:id="rId4"/>
    <p:sldId id="455" r:id="rId5"/>
    <p:sldId id="456" r:id="rId6"/>
    <p:sldId id="430" r:id="rId7"/>
    <p:sldId id="432" r:id="rId8"/>
    <p:sldId id="431" r:id="rId9"/>
    <p:sldId id="434" r:id="rId10"/>
    <p:sldId id="433" r:id="rId11"/>
    <p:sldId id="435" r:id="rId12"/>
    <p:sldId id="437" r:id="rId13"/>
    <p:sldId id="436" r:id="rId14"/>
    <p:sldId id="377" r:id="rId15"/>
    <p:sldId id="438" r:id="rId16"/>
    <p:sldId id="439" r:id="rId17"/>
    <p:sldId id="441" r:id="rId18"/>
    <p:sldId id="442" r:id="rId19"/>
    <p:sldId id="443" r:id="rId20"/>
    <p:sldId id="447" r:id="rId21"/>
    <p:sldId id="445" r:id="rId22"/>
    <p:sldId id="449" r:id="rId23"/>
    <p:sldId id="450" r:id="rId24"/>
    <p:sldId id="452" r:id="rId25"/>
    <p:sldId id="453" r:id="rId26"/>
    <p:sldId id="451" r:id="rId27"/>
    <p:sldId id="446" r:id="rId28"/>
    <p:sldId id="454" r:id="rId29"/>
    <p:sldId id="457" r:id="rId30"/>
    <p:sldId id="448" r:id="rId31"/>
  </p:sldIdLst>
  <p:sldSz cx="9144000" cy="6858000" type="screen4x3"/>
  <p:notesSz cx="6985000" cy="10121900"/>
  <p:defaultTextStyle>
    <a:defPPr>
      <a:defRPr lang="it-IT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buChar char="n"/>
      <a:defRPr sz="26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buChar char="n"/>
      <a:defRPr sz="26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buChar char="n"/>
      <a:defRPr sz="26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buChar char="n"/>
      <a:defRPr sz="26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buChar char="n"/>
      <a:defRPr sz="26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6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6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6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6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CC"/>
    <a:srgbClr val="99CCFF"/>
    <a:srgbClr val="FFA3A3"/>
    <a:srgbClr val="FF0000"/>
    <a:srgbClr val="4D4D4D"/>
    <a:srgbClr val="FFFF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7" autoAdjust="0"/>
    <p:restoredTop sz="97458" autoAdjust="0"/>
  </p:normalViewPr>
  <p:slideViewPr>
    <p:cSldViewPr snapToObjects="1">
      <p:cViewPr>
        <p:scale>
          <a:sx n="70" d="100"/>
          <a:sy n="70" d="100"/>
        </p:scale>
        <p:origin x="-62" y="7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7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32.wmf"/><Relationship Id="rId1" Type="http://schemas.openxmlformats.org/officeDocument/2006/relationships/image" Target="../media/image37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57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13900"/>
            <a:ext cx="30273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9613900"/>
            <a:ext cx="30257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fld id="{0CBF9988-9A91-4408-B3FC-60D755C0A798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2" tIns="48871" rIns="97742" bIns="48871" numCol="1" anchor="t" anchorCtr="0" compatLnSpc="1">
            <a:prstTxWarp prst="textNoShape">
              <a:avLst/>
            </a:prstTxWarp>
          </a:bodyPr>
          <a:lstStyle>
            <a:lvl1pPr algn="l" defTabSz="977900">
              <a:spcBef>
                <a:spcPct val="0"/>
              </a:spcBef>
              <a:buClrTx/>
              <a:buSzTx/>
              <a:buFontTx/>
              <a:buNone/>
              <a:defRPr sz="1300" b="0">
                <a:effectLst/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57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2" tIns="48871" rIns="97742" bIns="48871" numCol="1" anchor="t" anchorCtr="0" compatLnSpc="1">
            <a:prstTxWarp prst="textNoShape">
              <a:avLst/>
            </a:prstTxWarp>
          </a:bodyPr>
          <a:lstStyle>
            <a:lvl1pPr algn="r" defTabSz="977900">
              <a:spcBef>
                <a:spcPct val="0"/>
              </a:spcBef>
              <a:buClrTx/>
              <a:buSzTx/>
              <a:buFontTx/>
              <a:buNone/>
              <a:defRPr sz="1300" b="0">
                <a:effectLst/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2025" y="758825"/>
            <a:ext cx="5060950" cy="379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808538"/>
            <a:ext cx="5588000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2" tIns="48871" rIns="97742" bIns="488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13900"/>
            <a:ext cx="30273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2" tIns="48871" rIns="97742" bIns="48871" numCol="1" anchor="b" anchorCtr="0" compatLnSpc="1">
            <a:prstTxWarp prst="textNoShape">
              <a:avLst/>
            </a:prstTxWarp>
          </a:bodyPr>
          <a:lstStyle>
            <a:lvl1pPr algn="l" defTabSz="977900">
              <a:spcBef>
                <a:spcPct val="0"/>
              </a:spcBef>
              <a:buClrTx/>
              <a:buSzTx/>
              <a:buFontTx/>
              <a:buNone/>
              <a:defRPr sz="1300" b="0">
                <a:effectLst/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9613900"/>
            <a:ext cx="30257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2" tIns="48871" rIns="97742" bIns="48871" numCol="1" anchor="b" anchorCtr="0" compatLnSpc="1">
            <a:prstTxWarp prst="textNoShape">
              <a:avLst/>
            </a:prstTxWarp>
          </a:bodyPr>
          <a:lstStyle>
            <a:lvl1pPr algn="r" defTabSz="977900">
              <a:spcBef>
                <a:spcPct val="0"/>
              </a:spcBef>
              <a:buClrTx/>
              <a:buSzTx/>
              <a:buFontTx/>
              <a:buNone/>
              <a:defRPr sz="1300" b="0">
                <a:effectLst/>
                <a:latin typeface="Arial" charset="0"/>
              </a:defRPr>
            </a:lvl1pPr>
          </a:lstStyle>
          <a:p>
            <a:fld id="{CCC7E8CB-2DD1-4CE2-84A7-606013D3E136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5D190-F985-41C8-9300-7EA681024744}" type="slidenum">
              <a:rPr lang="it-IT"/>
              <a:pPr/>
              <a:t>1</a:t>
            </a:fld>
            <a:endParaRPr lang="it-IT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6A6BD6-3A82-4199-8712-90B2EE2F110C}" type="slidenum">
              <a:rPr lang="it-IT"/>
              <a:pPr/>
              <a:t>2</a:t>
            </a:fld>
            <a:endParaRPr lang="it-IT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19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19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9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9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CCFEBC-12D4-4284-8CBF-043C198D03A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BBC758-9AD4-4C15-B5D7-88D5993D67C2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7BFEB7-46CA-4941-B216-9C2824689726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554181-6FC3-40EC-A121-495C3180798F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50E29D-898D-43EA-9A61-F8A14F9FFB87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6BB25B-1725-4EE9-BBFC-BA3F037D60EA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8A0D7C-1631-48FA-B34A-FB5B1E2101B1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3E5A5A-CF1F-4CD2-BE79-34EB0AB2ECAC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3A8634-42A7-4028-9ECB-2993D4B46D2A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416503-B42E-4BF0-B0D0-2BD2F3CA9560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3F532E-2ADD-44F6-904F-34D23885D423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fld id="{55861A5E-ACD7-40D3-AFE1-6F6E9F8F4BEC}" type="slidenum">
              <a:rPr lang="it-IT"/>
              <a:pPr/>
              <a:t>‹N›</a:t>
            </a:fld>
            <a:endParaRPr lang="it-IT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17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1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1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7" Type="http://schemas.openxmlformats.org/officeDocument/2006/relationships/slide" Target="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4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5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59.bin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6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6B5102A-8992-4FEF-A5B0-80135507D67F}" type="slidenum">
              <a:rPr lang="it-IT"/>
              <a:pPr/>
              <a:t>1</a:t>
            </a:fld>
            <a:endParaRPr lang="it-IT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333375"/>
            <a:ext cx="8172450" cy="3527425"/>
          </a:xfrm>
        </p:spPr>
        <p:txBody>
          <a:bodyPr/>
          <a:lstStyle/>
          <a:p>
            <a:r>
              <a:rPr lang="it-IT"/>
              <a:t>4. Modello di accelerazione di RC da parte di Supernovae Galattiche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581525"/>
            <a:ext cx="6832600" cy="1727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dirty="0"/>
              <a:t>Corso </a:t>
            </a:r>
            <a:r>
              <a:rPr lang="it-IT" dirty="0" smtClean="0"/>
              <a:t>“</a:t>
            </a:r>
            <a:r>
              <a:rPr lang="it-IT" b="1" dirty="0" smtClean="0"/>
              <a:t>Astrofisica delle particelle</a:t>
            </a:r>
            <a:r>
              <a:rPr lang="it-IT" dirty="0" smtClean="0"/>
              <a:t>”</a:t>
            </a:r>
            <a:endParaRPr lang="it-IT" dirty="0"/>
          </a:p>
          <a:p>
            <a:pPr>
              <a:lnSpc>
                <a:spcPct val="90000"/>
              </a:lnSpc>
            </a:pPr>
            <a:r>
              <a:rPr lang="it-IT" dirty="0"/>
              <a:t>Prof. Maurizio Spurio</a:t>
            </a:r>
          </a:p>
          <a:p>
            <a:pPr>
              <a:lnSpc>
                <a:spcPct val="90000"/>
              </a:lnSpc>
            </a:pPr>
            <a:r>
              <a:rPr lang="it-IT" dirty="0"/>
              <a:t>Università di Bologna. </a:t>
            </a:r>
            <a:r>
              <a:rPr lang="it-IT" dirty="0" err="1"/>
              <a:t>A.a.</a:t>
            </a:r>
            <a:r>
              <a:rPr lang="it-IT" dirty="0"/>
              <a:t> </a:t>
            </a:r>
            <a:r>
              <a:rPr lang="it-IT" dirty="0" smtClean="0"/>
              <a:t>2011/12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07005E-B97A-448B-B51E-08B4A8097B8E}" type="slidenum">
              <a:rPr lang="it-IT"/>
              <a:pPr/>
              <a:t>10</a:t>
            </a:fld>
            <a:endParaRPr lang="it-IT"/>
          </a:p>
        </p:txBody>
      </p:sp>
      <p:sp>
        <p:nvSpPr>
          <p:cNvPr id="297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Onda di shock</a:t>
            </a:r>
          </a:p>
        </p:txBody>
      </p:sp>
      <p:sp>
        <p:nvSpPr>
          <p:cNvPr id="298033" name="Line 49"/>
          <p:cNvSpPr>
            <a:spLocks noChangeShapeType="1"/>
          </p:cNvSpPr>
          <p:nvPr/>
        </p:nvSpPr>
        <p:spPr bwMode="auto">
          <a:xfrm>
            <a:off x="1435100" y="1816100"/>
            <a:ext cx="2743200" cy="1066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98035" name="Line 51"/>
          <p:cNvSpPr>
            <a:spLocks noChangeShapeType="1"/>
          </p:cNvSpPr>
          <p:nvPr/>
        </p:nvSpPr>
        <p:spPr bwMode="auto">
          <a:xfrm flipH="1">
            <a:off x="1236663" y="2882900"/>
            <a:ext cx="2865437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98036" name="Arc 52"/>
          <p:cNvSpPr>
            <a:spLocks/>
          </p:cNvSpPr>
          <p:nvPr/>
        </p:nvSpPr>
        <p:spPr bwMode="auto">
          <a:xfrm flipH="1">
            <a:off x="596900" y="3187700"/>
            <a:ext cx="522288" cy="1066800"/>
          </a:xfrm>
          <a:custGeom>
            <a:avLst/>
            <a:gdLst>
              <a:gd name="G0" fmla="+- 3104 0 0"/>
              <a:gd name="G1" fmla="+- 21600 0 0"/>
              <a:gd name="G2" fmla="+- 21600 0 0"/>
              <a:gd name="T0" fmla="*/ 0 w 24704"/>
              <a:gd name="T1" fmla="*/ 224 h 43126"/>
              <a:gd name="T2" fmla="*/ 4895 w 24704"/>
              <a:gd name="T3" fmla="*/ 43126 h 43126"/>
              <a:gd name="T4" fmla="*/ 3104 w 24704"/>
              <a:gd name="T5" fmla="*/ 21600 h 43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704" h="43126" fill="none" extrusionOk="0">
                <a:moveTo>
                  <a:pt x="0" y="224"/>
                </a:moveTo>
                <a:cubicBezTo>
                  <a:pt x="1027" y="74"/>
                  <a:pt x="2065" y="-1"/>
                  <a:pt x="3104" y="0"/>
                </a:cubicBezTo>
                <a:cubicBezTo>
                  <a:pt x="15033" y="0"/>
                  <a:pt x="24704" y="9670"/>
                  <a:pt x="24704" y="21600"/>
                </a:cubicBezTo>
                <a:cubicBezTo>
                  <a:pt x="24704" y="32834"/>
                  <a:pt x="16091" y="42194"/>
                  <a:pt x="4894" y="43125"/>
                </a:cubicBezTo>
              </a:path>
              <a:path w="24704" h="43126" stroke="0" extrusionOk="0">
                <a:moveTo>
                  <a:pt x="0" y="224"/>
                </a:moveTo>
                <a:cubicBezTo>
                  <a:pt x="1027" y="74"/>
                  <a:pt x="2065" y="-1"/>
                  <a:pt x="3104" y="0"/>
                </a:cubicBezTo>
                <a:cubicBezTo>
                  <a:pt x="15033" y="0"/>
                  <a:pt x="24704" y="9670"/>
                  <a:pt x="24704" y="21600"/>
                </a:cubicBezTo>
                <a:cubicBezTo>
                  <a:pt x="24704" y="32834"/>
                  <a:pt x="16091" y="42194"/>
                  <a:pt x="4894" y="43125"/>
                </a:cubicBezTo>
                <a:lnTo>
                  <a:pt x="3104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98037" name="Line 53"/>
          <p:cNvSpPr>
            <a:spLocks noChangeShapeType="1"/>
          </p:cNvSpPr>
          <p:nvPr/>
        </p:nvSpPr>
        <p:spPr bwMode="auto">
          <a:xfrm>
            <a:off x="977900" y="4254500"/>
            <a:ext cx="4889500" cy="1219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98038" name="AutoShape 54"/>
          <p:cNvSpPr>
            <a:spLocks noChangeArrowheads="1"/>
          </p:cNvSpPr>
          <p:nvPr/>
        </p:nvSpPr>
        <p:spPr bwMode="auto">
          <a:xfrm>
            <a:off x="2654300" y="2654300"/>
            <a:ext cx="976313" cy="485775"/>
          </a:xfrm>
          <a:prstGeom prst="leftArrow">
            <a:avLst>
              <a:gd name="adj1" fmla="val 96731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98039" name="AutoShape 55"/>
          <p:cNvSpPr>
            <a:spLocks noChangeArrowheads="1"/>
          </p:cNvSpPr>
          <p:nvPr/>
        </p:nvSpPr>
        <p:spPr bwMode="auto">
          <a:xfrm>
            <a:off x="3157538" y="3630613"/>
            <a:ext cx="83820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158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98040" name="AutoShape 56"/>
          <p:cNvSpPr>
            <a:spLocks noChangeArrowheads="1"/>
          </p:cNvSpPr>
          <p:nvPr/>
        </p:nvSpPr>
        <p:spPr bwMode="auto">
          <a:xfrm>
            <a:off x="3721100" y="5245100"/>
            <a:ext cx="838200" cy="228600"/>
          </a:xfrm>
          <a:prstGeom prst="leftArrow">
            <a:avLst>
              <a:gd name="adj1" fmla="val 50000"/>
              <a:gd name="adj2" fmla="val 91667"/>
            </a:avLst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98042" name="Line 58"/>
          <p:cNvSpPr>
            <a:spLocks noChangeShapeType="1"/>
          </p:cNvSpPr>
          <p:nvPr/>
        </p:nvSpPr>
        <p:spPr bwMode="auto">
          <a:xfrm flipH="1">
            <a:off x="2273300" y="5473700"/>
            <a:ext cx="3594100" cy="762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98043" name="Text Box 59"/>
          <p:cNvSpPr txBox="1">
            <a:spLocks noChangeArrowheads="1"/>
          </p:cNvSpPr>
          <p:nvPr/>
        </p:nvSpPr>
        <p:spPr bwMode="auto">
          <a:xfrm>
            <a:off x="2973388" y="3213100"/>
            <a:ext cx="523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>
                <a:effectLst/>
                <a:latin typeface="Arial" charset="0"/>
              </a:rPr>
              <a:t>v</a:t>
            </a:r>
            <a:r>
              <a:rPr lang="en-US" sz="2400" i="1" baseline="-25000">
                <a:effectLst/>
                <a:latin typeface="Arial" charset="0"/>
              </a:rPr>
              <a:t>cl</a:t>
            </a:r>
          </a:p>
        </p:txBody>
      </p:sp>
      <p:sp>
        <p:nvSpPr>
          <p:cNvPr id="298044" name="Rectangle 60"/>
          <p:cNvSpPr>
            <a:spLocks noChangeArrowheads="1"/>
          </p:cNvSpPr>
          <p:nvPr/>
        </p:nvSpPr>
        <p:spPr bwMode="auto">
          <a:xfrm>
            <a:off x="3492500" y="4787900"/>
            <a:ext cx="5381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>
                <a:effectLst/>
                <a:latin typeface="Times New Roman" pitchFamily="18" charset="0"/>
              </a:rPr>
              <a:t>vcl</a:t>
            </a:r>
          </a:p>
        </p:txBody>
      </p:sp>
      <p:sp>
        <p:nvSpPr>
          <p:cNvPr id="298045" name="Text Box 61"/>
          <p:cNvSpPr txBox="1">
            <a:spLocks noChangeArrowheads="1"/>
          </p:cNvSpPr>
          <p:nvPr/>
        </p:nvSpPr>
        <p:spPr bwMode="auto">
          <a:xfrm>
            <a:off x="977900" y="1358900"/>
            <a:ext cx="11223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>
                <a:effectLst/>
                <a:latin typeface="Arial" charset="0"/>
              </a:rPr>
              <a:t>v cos</a:t>
            </a:r>
            <a:r>
              <a:rPr lang="en-US" sz="2400" i="1">
                <a:effectLst/>
                <a:latin typeface="Symbol" pitchFamily="18" charset="2"/>
              </a:rPr>
              <a:t>q</a:t>
            </a:r>
          </a:p>
        </p:txBody>
      </p:sp>
      <p:sp>
        <p:nvSpPr>
          <p:cNvPr id="298046" name="Text Box 62"/>
          <p:cNvSpPr txBox="1">
            <a:spLocks noChangeArrowheads="1"/>
          </p:cNvSpPr>
          <p:nvPr/>
        </p:nvSpPr>
        <p:spPr bwMode="auto">
          <a:xfrm>
            <a:off x="9525" y="3578225"/>
            <a:ext cx="18256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>
                <a:effectLst/>
                <a:latin typeface="Times New Roman" pitchFamily="18" charset="0"/>
              </a:rPr>
              <a:t>Campi magnetici</a:t>
            </a:r>
          </a:p>
        </p:txBody>
      </p:sp>
      <p:sp>
        <p:nvSpPr>
          <p:cNvPr id="298050" name="Rectangle 66"/>
          <p:cNvSpPr>
            <a:spLocks noChangeArrowheads="1"/>
          </p:cNvSpPr>
          <p:nvPr/>
        </p:nvSpPr>
        <p:spPr bwMode="auto">
          <a:xfrm>
            <a:off x="901700" y="21971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5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</a:pPr>
            <a:endParaRPr lang="it-IT" sz="2000" b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</a:pPr>
            <a:endParaRPr lang="it-IT" sz="2000" b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8052" name="AutoShape 68"/>
          <p:cNvSpPr>
            <a:spLocks noChangeArrowheads="1"/>
          </p:cNvSpPr>
          <p:nvPr/>
        </p:nvSpPr>
        <p:spPr bwMode="auto">
          <a:xfrm>
            <a:off x="4102100" y="-26988"/>
            <a:ext cx="685800" cy="6840538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60325" algn="ctr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53" name="Line 69"/>
          <p:cNvSpPr>
            <a:spLocks noChangeShapeType="1"/>
          </p:cNvSpPr>
          <p:nvPr/>
        </p:nvSpPr>
        <p:spPr bwMode="auto">
          <a:xfrm flipH="1" flipV="1">
            <a:off x="4178300" y="2882900"/>
            <a:ext cx="1066800" cy="76200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98054" name="AutoShape 70"/>
          <p:cNvSpPr>
            <a:spLocks noChangeArrowheads="1"/>
          </p:cNvSpPr>
          <p:nvPr/>
        </p:nvSpPr>
        <p:spPr bwMode="auto">
          <a:xfrm>
            <a:off x="5867400" y="44450"/>
            <a:ext cx="685800" cy="6840538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60325" algn="ctr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55" name="Text Box 71"/>
          <p:cNvSpPr txBox="1">
            <a:spLocks noChangeArrowheads="1"/>
          </p:cNvSpPr>
          <p:nvPr/>
        </p:nvSpPr>
        <p:spPr bwMode="auto">
          <a:xfrm>
            <a:off x="4940300" y="3644900"/>
            <a:ext cx="2492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>
                <a:effectLst/>
                <a:latin typeface="Times New Roman" pitchFamily="18" charset="0"/>
              </a:rPr>
              <a:t>Scattering elastico</a:t>
            </a:r>
          </a:p>
        </p:txBody>
      </p:sp>
      <p:sp>
        <p:nvSpPr>
          <p:cNvPr id="298056" name="Line 72"/>
          <p:cNvSpPr>
            <a:spLocks noChangeShapeType="1"/>
          </p:cNvSpPr>
          <p:nvPr/>
        </p:nvSpPr>
        <p:spPr bwMode="auto">
          <a:xfrm flipH="1">
            <a:off x="6034088" y="4102100"/>
            <a:ext cx="914400" cy="1343025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C9D21-1850-48F0-8910-1E1A3525FCFF}" type="slidenum">
              <a:rPr lang="it-IT"/>
              <a:pPr/>
              <a:t>11</a:t>
            </a:fld>
            <a:endParaRPr lang="it-IT"/>
          </a:p>
        </p:txBody>
      </p:sp>
      <p:sp>
        <p:nvSpPr>
          <p:cNvPr id="300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/>
              <a:t>4.3 Un esercizio: incremento di energia in urto con onda di shock</a:t>
            </a:r>
          </a:p>
        </p:txBody>
      </p:sp>
      <p:grpSp>
        <p:nvGrpSpPr>
          <p:cNvPr id="300045" name="Group 13"/>
          <p:cNvGrpSpPr>
            <a:grpSpLocks/>
          </p:cNvGrpSpPr>
          <p:nvPr/>
        </p:nvGrpSpPr>
        <p:grpSpPr bwMode="auto">
          <a:xfrm>
            <a:off x="1016000" y="1993900"/>
            <a:ext cx="1755775" cy="2587625"/>
            <a:chOff x="186" y="893"/>
            <a:chExt cx="1106" cy="1630"/>
          </a:xfrm>
        </p:grpSpPr>
        <p:sp>
          <p:nvSpPr>
            <p:cNvPr id="300036" name="Rectangle 4"/>
            <p:cNvSpPr>
              <a:spLocks noChangeArrowheads="1"/>
            </p:cNvSpPr>
            <p:nvPr/>
          </p:nvSpPr>
          <p:spPr bwMode="auto">
            <a:xfrm>
              <a:off x="186" y="893"/>
              <a:ext cx="136" cy="163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0037" name="Line 5"/>
            <p:cNvSpPr>
              <a:spLocks noChangeShapeType="1"/>
            </p:cNvSpPr>
            <p:nvPr/>
          </p:nvSpPr>
          <p:spPr bwMode="auto">
            <a:xfrm>
              <a:off x="340" y="1253"/>
              <a:ext cx="835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300038" name="Text Box 6"/>
            <p:cNvSpPr txBox="1">
              <a:spLocks noChangeArrowheads="1"/>
            </p:cNvSpPr>
            <p:nvPr/>
          </p:nvSpPr>
          <p:spPr bwMode="auto">
            <a:xfrm>
              <a:off x="427" y="936"/>
              <a:ext cx="25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Ctr="1"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300039" name="Line 7"/>
            <p:cNvSpPr>
              <a:spLocks noChangeShapeType="1"/>
            </p:cNvSpPr>
            <p:nvPr/>
          </p:nvSpPr>
          <p:spPr bwMode="auto">
            <a:xfrm>
              <a:off x="322" y="1872"/>
              <a:ext cx="745" cy="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300040" name="Line 8"/>
            <p:cNvSpPr>
              <a:spLocks noChangeShapeType="1"/>
            </p:cNvSpPr>
            <p:nvPr/>
          </p:nvSpPr>
          <p:spPr bwMode="auto">
            <a:xfrm flipH="1">
              <a:off x="299" y="1480"/>
              <a:ext cx="768" cy="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300041" name="Text Box 9"/>
            <p:cNvSpPr txBox="1">
              <a:spLocks noChangeArrowheads="1"/>
            </p:cNvSpPr>
            <p:nvPr/>
          </p:nvSpPr>
          <p:spPr bwMode="auto">
            <a:xfrm>
              <a:off x="663" y="1375"/>
              <a:ext cx="239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Ctr="1"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itchFamily="66" charset="0"/>
                </a:rPr>
                <a:t>V</a:t>
              </a:r>
            </a:p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q</a:t>
              </a:r>
            </a:p>
          </p:txBody>
        </p:sp>
        <p:sp>
          <p:nvSpPr>
            <p:cNvPr id="300042" name="Line 10"/>
            <p:cNvSpPr>
              <a:spLocks noChangeShapeType="1"/>
            </p:cNvSpPr>
            <p:nvPr/>
          </p:nvSpPr>
          <p:spPr bwMode="auto">
            <a:xfrm>
              <a:off x="322" y="1872"/>
              <a:ext cx="970" cy="0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00043" name="Text Box 11"/>
          <p:cNvSpPr txBox="1">
            <a:spLocks noChangeArrowheads="1"/>
          </p:cNvSpPr>
          <p:nvPr/>
        </p:nvSpPr>
        <p:spPr bwMode="auto">
          <a:xfrm>
            <a:off x="3348038" y="2000250"/>
            <a:ext cx="5795962" cy="3028950"/>
          </a:xfrm>
          <a:prstGeom prst="rect">
            <a:avLst/>
          </a:prstGeom>
          <a:noFill/>
          <a:ln w="603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it-IT" i="1">
                <a:effectLst>
                  <a:outerShdw blurRad="38100" dist="38100" dir="2700000" algn="tl">
                    <a:srgbClr val="000000"/>
                  </a:outerShdw>
                </a:effectLst>
              </a:rPr>
              <a:t>Onda di shock</a:t>
            </a:r>
            <a:r>
              <a:rPr lang="it-IT" b="0">
                <a:effectLst>
                  <a:outerShdw blurRad="38100" dist="38100" dir="2700000" algn="tl">
                    <a:srgbClr val="000000"/>
                  </a:outerShdw>
                </a:effectLst>
              </a:rPr>
              <a:t>= perturbazione che si propaga con velocità V&gt; velocità del suono nel mezzo.</a:t>
            </a:r>
          </a:p>
          <a:p>
            <a:pPr marL="342900" indent="-342900" algn="l"/>
            <a:r>
              <a:rPr lang="it-IT" b="0">
                <a:effectLst>
                  <a:outerShdw blurRad="38100" dist="38100" dir="2700000" algn="tl">
                    <a:srgbClr val="000000"/>
                  </a:outerShdw>
                </a:effectLst>
              </a:rPr>
              <a:t>Assumeremo l’approssimazione di onda piana e con massa M </a:t>
            </a: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» </a:t>
            </a:r>
            <a:r>
              <a:rPr lang="it-IT" b="0">
                <a:effectLst>
                  <a:outerShdw blurRad="38100" dist="38100" dir="2700000" algn="tl">
                    <a:srgbClr val="000000"/>
                  </a:outerShdw>
                </a:effectLst>
              </a:rPr>
              <a:t>massa particella</a:t>
            </a:r>
          </a:p>
          <a:p>
            <a:pPr marL="342900" indent="-342900" algn="l"/>
            <a:r>
              <a:rPr lang="it-IT" b="0">
                <a:effectLst>
                  <a:outerShdw blurRad="38100" dist="38100" dir="2700000" algn="tl">
                    <a:srgbClr val="000000"/>
                  </a:outerShdw>
                </a:effectLst>
              </a:rPr>
              <a:t>L’urto è elastico nel SR di quiete di un osservatore sull’onda si shock (S’).</a:t>
            </a:r>
            <a:endParaRPr lang="en-US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0044" name="Text Box 12"/>
          <p:cNvSpPr txBox="1">
            <a:spLocks noChangeArrowheads="1"/>
          </p:cNvSpPr>
          <p:nvPr/>
        </p:nvSpPr>
        <p:spPr bwMode="auto">
          <a:xfrm>
            <a:off x="296863" y="5167313"/>
            <a:ext cx="7148512" cy="1441450"/>
          </a:xfrm>
          <a:prstGeom prst="rect">
            <a:avLst/>
          </a:prstGeom>
          <a:noFill/>
          <a:ln w="603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Considereremo il processo nei due SR:</a:t>
            </a:r>
          </a:p>
          <a:p>
            <a:pPr lvl="2" algn="l">
              <a:buFont typeface="Wingdings" pitchFamily="2" charset="2"/>
              <a:buChar char="Ø"/>
            </a:pPr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 S</a:t>
            </a:r>
            <a:r>
              <a:rPr lang="it-IT" b="0">
                <a:effectLst>
                  <a:outerShdw blurRad="38100" dist="38100" dir="2700000" algn="tl">
                    <a:srgbClr val="000000"/>
                  </a:outerShdw>
                </a:effectLst>
              </a:rPr>
              <a:t> = Sistema di riferimento dell’osservatore</a:t>
            </a:r>
          </a:p>
          <a:p>
            <a:pPr lvl="2" algn="l">
              <a:buFont typeface="Wingdings" pitchFamily="2" charset="2"/>
              <a:buChar char="Ø"/>
            </a:pPr>
            <a:r>
              <a:rPr lang="it-IT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S’</a:t>
            </a:r>
            <a:r>
              <a:rPr lang="it-IT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Sistema di riferimento dell’onda di shock</a:t>
            </a:r>
          </a:p>
        </p:txBody>
      </p:sp>
      <p:sp>
        <p:nvSpPr>
          <p:cNvPr id="300047" name="Freeform 15"/>
          <p:cNvSpPr>
            <a:spLocks/>
          </p:cNvSpPr>
          <p:nvPr/>
        </p:nvSpPr>
        <p:spPr bwMode="auto">
          <a:xfrm>
            <a:off x="1560513" y="3367088"/>
            <a:ext cx="134937" cy="179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5" y="113"/>
              </a:cxn>
            </a:cxnLst>
            <a:rect l="0" t="0" r="r" b="b"/>
            <a:pathLst>
              <a:path w="85" h="113">
                <a:moveTo>
                  <a:pt x="0" y="0"/>
                </a:moveTo>
                <a:cubicBezTo>
                  <a:pt x="45" y="15"/>
                  <a:pt x="85" y="65"/>
                  <a:pt x="85" y="11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93926F-6D1D-4AF8-8D8A-3AA7A6A53A6F}" type="slidenum">
              <a:rPr lang="it-IT"/>
              <a:pPr/>
              <a:t>12</a:t>
            </a:fld>
            <a:endParaRPr lang="it-IT"/>
          </a:p>
        </p:txBody>
      </p:sp>
      <p:sp>
        <p:nvSpPr>
          <p:cNvPr id="302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it-IT"/>
              <a:t>SR osservatore</a:t>
            </a:r>
          </a:p>
        </p:txBody>
      </p:sp>
      <p:graphicFrame>
        <p:nvGraphicFramePr>
          <p:cNvPr id="302084" name="Object 4"/>
          <p:cNvGraphicFramePr>
            <a:graphicFrameLocks noChangeAspect="1"/>
          </p:cNvGraphicFramePr>
          <p:nvPr/>
        </p:nvGraphicFramePr>
        <p:xfrm>
          <a:off x="1860550" y="2205038"/>
          <a:ext cx="982663" cy="477837"/>
        </p:xfrm>
        <a:graphic>
          <a:graphicData uri="http://schemas.openxmlformats.org/presentationml/2006/ole">
            <p:oleObj spid="_x0000_s302084" name="Equation" r:id="rId3" imgW="469800" imgH="228600" progId="Equation.3">
              <p:embed/>
            </p:oleObj>
          </a:graphicData>
        </a:graphic>
      </p:graphicFrame>
      <p:sp>
        <p:nvSpPr>
          <p:cNvPr id="302085" name="Rectangle 5"/>
          <p:cNvSpPr>
            <a:spLocks noRot="1" noChangeArrowheads="1"/>
          </p:cNvSpPr>
          <p:nvPr/>
        </p:nvSpPr>
        <p:spPr bwMode="auto">
          <a:xfrm>
            <a:off x="4921250" y="26035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SR onda shock</a:t>
            </a:r>
          </a:p>
        </p:txBody>
      </p:sp>
      <p:sp>
        <p:nvSpPr>
          <p:cNvPr id="302086" name="Line 6"/>
          <p:cNvSpPr>
            <a:spLocks noChangeShapeType="1"/>
          </p:cNvSpPr>
          <p:nvPr/>
        </p:nvSpPr>
        <p:spPr bwMode="auto">
          <a:xfrm>
            <a:off x="4572000" y="0"/>
            <a:ext cx="0" cy="5229225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aphicFrame>
        <p:nvGraphicFramePr>
          <p:cNvPr id="302087" name="Object 7"/>
          <p:cNvGraphicFramePr>
            <a:graphicFrameLocks noChangeAspect="1"/>
          </p:cNvGraphicFramePr>
          <p:nvPr/>
        </p:nvGraphicFramePr>
        <p:xfrm>
          <a:off x="4819650" y="2205038"/>
          <a:ext cx="1114425" cy="477837"/>
        </p:xfrm>
        <a:graphic>
          <a:graphicData uri="http://schemas.openxmlformats.org/presentationml/2006/ole">
            <p:oleObj spid="_x0000_s302087" name="Equation" r:id="rId4" imgW="533160" imgH="228600" progId="Equation.3">
              <p:embed/>
            </p:oleObj>
          </a:graphicData>
        </a:graphic>
      </p:graphicFrame>
      <p:graphicFrame>
        <p:nvGraphicFramePr>
          <p:cNvPr id="302088" name="Object 8"/>
          <p:cNvGraphicFramePr>
            <a:graphicFrameLocks noChangeAspect="1"/>
          </p:cNvGraphicFramePr>
          <p:nvPr/>
        </p:nvGraphicFramePr>
        <p:xfrm>
          <a:off x="6804025" y="1998663"/>
          <a:ext cx="2009775" cy="1135062"/>
        </p:xfrm>
        <a:graphic>
          <a:graphicData uri="http://schemas.openxmlformats.org/presentationml/2006/ole">
            <p:oleObj spid="_x0000_s302088" name="Equation" r:id="rId5" imgW="1168200" imgH="660240" progId="Equation.3">
              <p:embed/>
            </p:oleObj>
          </a:graphicData>
        </a:graphic>
      </p:graphicFrame>
      <p:sp>
        <p:nvSpPr>
          <p:cNvPr id="302089" name="Text Box 9"/>
          <p:cNvSpPr txBox="1">
            <a:spLocks noChangeArrowheads="1"/>
          </p:cNvSpPr>
          <p:nvPr/>
        </p:nvSpPr>
        <p:spPr bwMode="auto">
          <a:xfrm>
            <a:off x="4600575" y="3468688"/>
            <a:ext cx="2239963" cy="488950"/>
          </a:xfrm>
          <a:prstGeom prst="rect">
            <a:avLst/>
          </a:prstGeom>
          <a:noFill/>
          <a:ln w="603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it-IT" b="0">
                <a:effectLst>
                  <a:outerShdw blurRad="38100" dist="38100" dir="2700000" algn="tl">
                    <a:srgbClr val="000000"/>
                  </a:outerShdw>
                </a:effectLst>
              </a:rPr>
              <a:t>Urto elastico:</a:t>
            </a:r>
          </a:p>
        </p:txBody>
      </p:sp>
      <p:graphicFrame>
        <p:nvGraphicFramePr>
          <p:cNvPr id="302090" name="Object 10"/>
          <p:cNvGraphicFramePr>
            <a:graphicFrameLocks noChangeAspect="1"/>
          </p:cNvGraphicFramePr>
          <p:nvPr/>
        </p:nvGraphicFramePr>
        <p:xfrm>
          <a:off x="7207250" y="3454400"/>
          <a:ext cx="1201738" cy="1004888"/>
        </p:xfrm>
        <a:graphic>
          <a:graphicData uri="http://schemas.openxmlformats.org/presentationml/2006/ole">
            <p:oleObj spid="_x0000_s302090" name="Equation" r:id="rId6" imgW="698400" imgH="583920" progId="Equation.3">
              <p:embed/>
            </p:oleObj>
          </a:graphicData>
        </a:graphic>
      </p:graphicFrame>
      <p:sp>
        <p:nvSpPr>
          <p:cNvPr id="302091" name="Rectangle 11"/>
          <p:cNvSpPr>
            <a:spLocks noChangeArrowheads="1"/>
          </p:cNvSpPr>
          <p:nvPr/>
        </p:nvSpPr>
        <p:spPr bwMode="auto">
          <a:xfrm>
            <a:off x="2700338" y="1412875"/>
            <a:ext cx="3609975" cy="488950"/>
          </a:xfrm>
          <a:prstGeom prst="rect">
            <a:avLst/>
          </a:prstGeom>
          <a:noFill/>
          <a:ln w="603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it-IT" b="0">
                <a:effectLst>
                  <a:outerShdw blurRad="38100" dist="38100" dir="2700000" algn="tl">
                    <a:srgbClr val="000000"/>
                  </a:outerShdw>
                </a:effectLst>
              </a:rPr>
              <a:t>Quadrimpulso particella</a:t>
            </a:r>
          </a:p>
        </p:txBody>
      </p:sp>
      <p:grpSp>
        <p:nvGrpSpPr>
          <p:cNvPr id="302100" name="Group 20"/>
          <p:cNvGrpSpPr>
            <a:grpSpLocks/>
          </p:cNvGrpSpPr>
          <p:nvPr/>
        </p:nvGrpSpPr>
        <p:grpSpPr bwMode="auto">
          <a:xfrm>
            <a:off x="187325" y="4221163"/>
            <a:ext cx="4168775" cy="1008062"/>
            <a:chOff x="118" y="2659"/>
            <a:chExt cx="2626" cy="635"/>
          </a:xfrm>
        </p:grpSpPr>
        <p:sp>
          <p:nvSpPr>
            <p:cNvPr id="302092" name="Text Box 12"/>
            <p:cNvSpPr txBox="1">
              <a:spLocks noChangeArrowheads="1"/>
            </p:cNvSpPr>
            <p:nvPr/>
          </p:nvSpPr>
          <p:spPr bwMode="auto">
            <a:xfrm>
              <a:off x="118" y="2659"/>
              <a:ext cx="2172" cy="308"/>
            </a:xfrm>
            <a:prstGeom prst="rect">
              <a:avLst/>
            </a:prstGeom>
            <a:noFill/>
            <a:ln w="603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it-IT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Conseguenze dell’urto:</a:t>
              </a:r>
            </a:p>
          </p:txBody>
        </p:sp>
        <p:graphicFrame>
          <p:nvGraphicFramePr>
            <p:cNvPr id="302093" name="Object 13"/>
            <p:cNvGraphicFramePr>
              <a:graphicFrameLocks noChangeAspect="1"/>
            </p:cNvGraphicFramePr>
            <p:nvPr/>
          </p:nvGraphicFramePr>
          <p:xfrm>
            <a:off x="129" y="2977"/>
            <a:ext cx="2615" cy="317"/>
          </p:xfrm>
          <a:graphic>
            <a:graphicData uri="http://schemas.openxmlformats.org/presentationml/2006/ole">
              <p:oleObj spid="_x0000_s302093" name="Equation" r:id="rId7" imgW="2412720" imgH="291960" progId="Equation.3">
                <p:embed/>
              </p:oleObj>
            </a:graphicData>
          </a:graphic>
        </p:graphicFrame>
      </p:grpSp>
      <p:sp>
        <p:nvSpPr>
          <p:cNvPr id="302094" name="Text Box 14"/>
          <p:cNvSpPr txBox="1">
            <a:spLocks noChangeArrowheads="1"/>
          </p:cNvSpPr>
          <p:nvPr/>
        </p:nvSpPr>
        <p:spPr bwMode="auto">
          <a:xfrm>
            <a:off x="115888" y="5387975"/>
            <a:ext cx="6392862" cy="488950"/>
          </a:xfrm>
          <a:prstGeom prst="rect">
            <a:avLst/>
          </a:prstGeom>
          <a:noFill/>
          <a:ln w="603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it-IT" b="0">
                <a:effectLst>
                  <a:outerShdw blurRad="38100" dist="38100" dir="2700000" algn="tl">
                    <a:srgbClr val="000000"/>
                  </a:outerShdw>
                </a:effectLst>
              </a:rPr>
              <a:t>dove E*= energia della particella dopo l’urto: </a:t>
            </a:r>
          </a:p>
        </p:txBody>
      </p:sp>
      <p:graphicFrame>
        <p:nvGraphicFramePr>
          <p:cNvPr id="302095" name="Object 15"/>
          <p:cNvGraphicFramePr>
            <a:graphicFrameLocks noChangeAspect="1"/>
          </p:cNvGraphicFramePr>
          <p:nvPr/>
        </p:nvGraphicFramePr>
        <p:xfrm>
          <a:off x="349250" y="5992813"/>
          <a:ext cx="2206625" cy="415925"/>
        </p:xfrm>
        <a:graphic>
          <a:graphicData uri="http://schemas.openxmlformats.org/presentationml/2006/ole">
            <p:oleObj spid="_x0000_s302095" name="Equation" r:id="rId8" imgW="1282680" imgH="241200" progId="Equation.3">
              <p:embed/>
            </p:oleObj>
          </a:graphicData>
        </a:graphic>
      </p:graphicFrame>
      <p:sp>
        <p:nvSpPr>
          <p:cNvPr id="302096" name="Line 16"/>
          <p:cNvSpPr>
            <a:spLocks noChangeShapeType="1"/>
          </p:cNvSpPr>
          <p:nvPr/>
        </p:nvSpPr>
        <p:spPr bwMode="auto">
          <a:xfrm flipH="1">
            <a:off x="1331913" y="2205038"/>
            <a:ext cx="5472112" cy="3887787"/>
          </a:xfrm>
          <a:prstGeom prst="line">
            <a:avLst/>
          </a:prstGeom>
          <a:noFill/>
          <a:ln w="15875">
            <a:solidFill>
              <a:srgbClr val="FFCC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02097" name="Line 17"/>
          <p:cNvSpPr>
            <a:spLocks noChangeShapeType="1"/>
          </p:cNvSpPr>
          <p:nvPr/>
        </p:nvSpPr>
        <p:spPr bwMode="auto">
          <a:xfrm flipH="1">
            <a:off x="2339975" y="2781300"/>
            <a:ext cx="4608513" cy="3311525"/>
          </a:xfrm>
          <a:prstGeom prst="line">
            <a:avLst/>
          </a:prstGeom>
          <a:noFill/>
          <a:ln w="15875">
            <a:solidFill>
              <a:srgbClr val="FFCC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graphicFrame>
        <p:nvGraphicFramePr>
          <p:cNvPr id="302098" name="Object 18"/>
          <p:cNvGraphicFramePr>
            <a:graphicFrameLocks noChangeAspect="1"/>
          </p:cNvGraphicFramePr>
          <p:nvPr/>
        </p:nvGraphicFramePr>
        <p:xfrm>
          <a:off x="3390900" y="5853113"/>
          <a:ext cx="3844925" cy="744537"/>
        </p:xfrm>
        <a:graphic>
          <a:graphicData uri="http://schemas.openxmlformats.org/presentationml/2006/ole">
            <p:oleObj spid="_x0000_s302098" name="Equation" r:id="rId9" imgW="2234880" imgH="431640" progId="Equation.3">
              <p:embed/>
            </p:oleObj>
          </a:graphicData>
        </a:graphic>
      </p:graphicFrame>
      <p:sp>
        <p:nvSpPr>
          <p:cNvPr id="302099" name="Line 19"/>
          <p:cNvSpPr>
            <a:spLocks noChangeShapeType="1"/>
          </p:cNvSpPr>
          <p:nvPr/>
        </p:nvSpPr>
        <p:spPr bwMode="auto">
          <a:xfrm>
            <a:off x="2555875" y="6308725"/>
            <a:ext cx="763588" cy="0"/>
          </a:xfrm>
          <a:prstGeom prst="line">
            <a:avLst/>
          </a:prstGeom>
          <a:noFill/>
          <a:ln w="15875">
            <a:solidFill>
              <a:srgbClr val="FFCC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9" grpId="0"/>
      <p:bldP spid="302094" grpId="0"/>
      <p:bldP spid="302096" grpId="0" animBg="1"/>
      <p:bldP spid="302097" grpId="0" animBg="1"/>
      <p:bldP spid="3020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FAC74-88E3-4BFD-B14E-9333AB69B68B}" type="slidenum">
              <a:rPr lang="it-IT"/>
              <a:pPr/>
              <a:t>13</a:t>
            </a:fld>
            <a:endParaRPr lang="it-IT"/>
          </a:p>
        </p:txBody>
      </p:sp>
      <p:graphicFrame>
        <p:nvGraphicFramePr>
          <p:cNvPr id="301060" name="Object 4"/>
          <p:cNvGraphicFramePr>
            <a:graphicFrameLocks noChangeAspect="1"/>
          </p:cNvGraphicFramePr>
          <p:nvPr/>
        </p:nvGraphicFramePr>
        <p:xfrm>
          <a:off x="611188" y="1052513"/>
          <a:ext cx="1992312" cy="955675"/>
        </p:xfrm>
        <a:graphic>
          <a:graphicData uri="http://schemas.openxmlformats.org/presentationml/2006/ole">
            <p:oleObj spid="_x0000_s301060" name="Equation" r:id="rId3" imgW="952200" imgH="457200" progId="Equation.3">
              <p:embed/>
            </p:oleObj>
          </a:graphicData>
        </a:graphic>
      </p:graphicFrame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79400" y="444500"/>
            <a:ext cx="2627313" cy="488950"/>
          </a:xfrm>
          <a:prstGeom prst="rect">
            <a:avLst/>
          </a:prstGeom>
          <a:noFill/>
          <a:ln w="603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it-IT" b="0">
                <a:effectLst>
                  <a:outerShdw blurRad="38100" dist="38100" dir="2700000" algn="tl">
                    <a:srgbClr val="000000"/>
                  </a:outerShdw>
                </a:effectLst>
              </a:rPr>
              <a:t>Ricordando che:</a:t>
            </a:r>
          </a:p>
        </p:txBody>
      </p:sp>
      <p:graphicFrame>
        <p:nvGraphicFramePr>
          <p:cNvPr id="301062" name="Object 6"/>
          <p:cNvGraphicFramePr>
            <a:graphicFrameLocks noChangeAspect="1"/>
          </p:cNvGraphicFramePr>
          <p:nvPr/>
        </p:nvGraphicFramePr>
        <p:xfrm>
          <a:off x="4198938" y="1039813"/>
          <a:ext cx="3427412" cy="876300"/>
        </p:xfrm>
        <a:graphic>
          <a:graphicData uri="http://schemas.openxmlformats.org/presentationml/2006/ole">
            <p:oleObj spid="_x0000_s301062" name="Equation" r:id="rId4" imgW="1638000" imgH="419040" progId="Equation.3">
              <p:embed/>
            </p:oleObj>
          </a:graphicData>
        </a:graphic>
      </p:graphicFrame>
      <p:sp>
        <p:nvSpPr>
          <p:cNvPr id="301063" name="AutoShape 7"/>
          <p:cNvSpPr>
            <a:spLocks noChangeArrowheads="1"/>
          </p:cNvSpPr>
          <p:nvPr/>
        </p:nvSpPr>
        <p:spPr bwMode="auto">
          <a:xfrm>
            <a:off x="2906713" y="128746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603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301064" name="Object 8"/>
          <p:cNvGraphicFramePr>
            <a:graphicFrameLocks noChangeAspect="1"/>
          </p:cNvGraphicFramePr>
          <p:nvPr/>
        </p:nvGraphicFramePr>
        <p:xfrm>
          <a:off x="528638" y="3025775"/>
          <a:ext cx="6707187" cy="833438"/>
        </p:xfrm>
        <a:graphic>
          <a:graphicData uri="http://schemas.openxmlformats.org/presentationml/2006/ole">
            <p:oleObj spid="_x0000_s301064" name="Equation" r:id="rId5" imgW="3898800" imgH="482400" progId="Equation.3">
              <p:embed/>
            </p:oleObj>
          </a:graphicData>
        </a:graphic>
      </p:graphicFrame>
      <p:graphicFrame>
        <p:nvGraphicFramePr>
          <p:cNvPr id="301065" name="Object 9"/>
          <p:cNvGraphicFramePr>
            <a:graphicFrameLocks noChangeAspect="1"/>
          </p:cNvGraphicFramePr>
          <p:nvPr/>
        </p:nvGraphicFramePr>
        <p:xfrm>
          <a:off x="849313" y="4075113"/>
          <a:ext cx="5810250" cy="833437"/>
        </p:xfrm>
        <a:graphic>
          <a:graphicData uri="http://schemas.openxmlformats.org/presentationml/2006/ole">
            <p:oleObj spid="_x0000_s301065" name="Equation" r:id="rId6" imgW="3377880" imgH="482400" progId="Equation.3">
              <p:embed/>
            </p:oleObj>
          </a:graphicData>
        </a:graphic>
      </p:graphicFrame>
      <p:graphicFrame>
        <p:nvGraphicFramePr>
          <p:cNvPr id="301066" name="Object 10"/>
          <p:cNvGraphicFramePr>
            <a:graphicFrameLocks noChangeAspect="1"/>
          </p:cNvGraphicFramePr>
          <p:nvPr/>
        </p:nvGraphicFramePr>
        <p:xfrm>
          <a:off x="862013" y="5116513"/>
          <a:ext cx="3997325" cy="833437"/>
        </p:xfrm>
        <a:graphic>
          <a:graphicData uri="http://schemas.openxmlformats.org/presentationml/2006/ole">
            <p:oleObj spid="_x0000_s301066" name="Equation" r:id="rId7" imgW="2323800" imgH="482400" progId="Equation.3">
              <p:embed/>
            </p:oleObj>
          </a:graphicData>
        </a:graphic>
      </p:graphicFrame>
      <p:graphicFrame>
        <p:nvGraphicFramePr>
          <p:cNvPr id="301067" name="Object 11"/>
          <p:cNvGraphicFramePr>
            <a:graphicFrameLocks noChangeAspect="1"/>
          </p:cNvGraphicFramePr>
          <p:nvPr/>
        </p:nvGraphicFramePr>
        <p:xfrm>
          <a:off x="5108575" y="5116513"/>
          <a:ext cx="3101975" cy="833437"/>
        </p:xfrm>
        <a:graphic>
          <a:graphicData uri="http://schemas.openxmlformats.org/presentationml/2006/ole">
            <p:oleObj spid="_x0000_s301067" name="Equation" r:id="rId8" imgW="1803240" imgH="482400" progId="Equation.3">
              <p:embed/>
            </p:oleObj>
          </a:graphicData>
        </a:graphic>
      </p:graphicFrame>
      <p:sp>
        <p:nvSpPr>
          <p:cNvPr id="301068" name="Line 12"/>
          <p:cNvSpPr>
            <a:spLocks noChangeShapeType="1"/>
          </p:cNvSpPr>
          <p:nvPr/>
        </p:nvSpPr>
        <p:spPr bwMode="auto">
          <a:xfrm>
            <a:off x="528638" y="2349500"/>
            <a:ext cx="8004175" cy="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1E4744-B73B-4280-8F86-BC11359FD196}" type="slidenum">
              <a:rPr lang="it-IT"/>
              <a:pPr/>
              <a:t>14</a:t>
            </a:fld>
            <a:endParaRPr lang="it-IT"/>
          </a:p>
        </p:txBody>
      </p:sp>
      <p:sp>
        <p:nvSpPr>
          <p:cNvPr id="237584" name="Text Box 16"/>
          <p:cNvSpPr txBox="1">
            <a:spLocks noChangeArrowheads="1"/>
          </p:cNvSpPr>
          <p:nvPr/>
        </p:nvSpPr>
        <p:spPr bwMode="auto">
          <a:xfrm>
            <a:off x="254000" y="342900"/>
            <a:ext cx="8710613" cy="885825"/>
          </a:xfrm>
          <a:prstGeom prst="rect">
            <a:avLst/>
          </a:prstGeom>
          <a:noFill/>
          <a:ln w="603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it-IT" b="0">
                <a:effectLst>
                  <a:outerShdw blurRad="38100" dist="38100" dir="2700000" algn="tl">
                    <a:srgbClr val="000000"/>
                  </a:outerShdw>
                </a:effectLst>
              </a:rPr>
              <a:t>L’energia guadagnata dalla particella nell’urto con l’onda di shock nel sistema S (Galassia):</a:t>
            </a:r>
          </a:p>
        </p:txBody>
      </p:sp>
      <p:graphicFrame>
        <p:nvGraphicFramePr>
          <p:cNvPr id="237586" name="Object 18"/>
          <p:cNvGraphicFramePr>
            <a:graphicFrameLocks noChangeAspect="1"/>
          </p:cNvGraphicFramePr>
          <p:nvPr/>
        </p:nvGraphicFramePr>
        <p:xfrm>
          <a:off x="755650" y="1450975"/>
          <a:ext cx="3932238" cy="1622425"/>
        </p:xfrm>
        <a:graphic>
          <a:graphicData uri="http://schemas.openxmlformats.org/presentationml/2006/ole">
            <p:oleObj spid="_x0000_s237586" name="Equation" r:id="rId3" imgW="2286000" imgH="939600" progId="Equation.3">
              <p:embed/>
            </p:oleObj>
          </a:graphicData>
        </a:graphic>
      </p:graphicFrame>
      <p:graphicFrame>
        <p:nvGraphicFramePr>
          <p:cNvPr id="237587" name="Object 19"/>
          <p:cNvGraphicFramePr>
            <a:graphicFrameLocks noChangeAspect="1"/>
          </p:cNvGraphicFramePr>
          <p:nvPr/>
        </p:nvGraphicFramePr>
        <p:xfrm>
          <a:off x="5372100" y="1878013"/>
          <a:ext cx="2927350" cy="768350"/>
        </p:xfrm>
        <a:graphic>
          <a:graphicData uri="http://schemas.openxmlformats.org/presentationml/2006/ole">
            <p:oleObj spid="_x0000_s237587" name="Equation" r:id="rId4" imgW="1701720" imgH="444240" progId="Equation.3">
              <p:embed/>
            </p:oleObj>
          </a:graphicData>
        </a:graphic>
      </p:graphicFrame>
      <p:sp>
        <p:nvSpPr>
          <p:cNvPr id="237588" name="Text Box 20"/>
          <p:cNvSpPr txBox="1">
            <a:spLocks noChangeArrowheads="1"/>
          </p:cNvSpPr>
          <p:nvPr/>
        </p:nvSpPr>
        <p:spPr bwMode="auto">
          <a:xfrm>
            <a:off x="303213" y="3284538"/>
            <a:ext cx="6211887" cy="1282700"/>
          </a:xfrm>
          <a:prstGeom prst="rect">
            <a:avLst/>
          </a:prstGeom>
          <a:noFill/>
          <a:ln w="603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it-IT" b="0">
                <a:effectLst>
                  <a:outerShdw blurRad="38100" dist="38100" dir="2700000" algn="tl">
                    <a:srgbClr val="000000"/>
                  </a:outerShdw>
                </a:effectLst>
              </a:rPr>
              <a:t>In altri termini, il rapporto tra energia finale e iniziale è &gt;1 nel caso in cui la particella si diriga contro l’onda (cos</a:t>
            </a:r>
            <a:r>
              <a:rPr lang="it-IT" b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q</a:t>
            </a:r>
            <a:r>
              <a:rPr lang="it-IT" b="0">
                <a:effectLst>
                  <a:outerShdw blurRad="38100" dist="38100" dir="2700000" algn="tl">
                    <a:srgbClr val="000000"/>
                  </a:outerShdw>
                </a:effectLst>
              </a:rPr>
              <a:t>&gt;0) :</a:t>
            </a:r>
          </a:p>
        </p:txBody>
      </p:sp>
      <p:graphicFrame>
        <p:nvGraphicFramePr>
          <p:cNvPr id="237589" name="Object 21"/>
          <p:cNvGraphicFramePr>
            <a:graphicFrameLocks noChangeAspect="1"/>
          </p:cNvGraphicFramePr>
          <p:nvPr/>
        </p:nvGraphicFramePr>
        <p:xfrm>
          <a:off x="6562725" y="3514725"/>
          <a:ext cx="2185988" cy="768350"/>
        </p:xfrm>
        <a:graphic>
          <a:graphicData uri="http://schemas.openxmlformats.org/presentationml/2006/ole">
            <p:oleObj spid="_x0000_s237589" name="Equation" r:id="rId5" imgW="1269720" imgH="444240" progId="Equation.3">
              <p:embed/>
            </p:oleObj>
          </a:graphicData>
        </a:graphic>
      </p:graphicFrame>
      <p:sp>
        <p:nvSpPr>
          <p:cNvPr id="237590" name="Text Box 22"/>
          <p:cNvSpPr txBox="1">
            <a:spLocks noChangeArrowheads="1"/>
          </p:cNvSpPr>
          <p:nvPr/>
        </p:nvSpPr>
        <p:spPr bwMode="auto">
          <a:xfrm>
            <a:off x="250825" y="4652963"/>
            <a:ext cx="8569325" cy="488950"/>
          </a:xfrm>
          <a:prstGeom prst="rect">
            <a:avLst/>
          </a:prstGeom>
          <a:noFill/>
          <a:ln w="603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it-IT" b="0">
                <a:effectLst>
                  <a:outerShdw blurRad="38100" dist="38100" dir="2700000" algn="tl">
                    <a:srgbClr val="000000"/>
                  </a:outerShdw>
                </a:effectLst>
              </a:rPr>
              <a:t>Mediando (ossi, integrando) su tutti gli angoli per cui cos</a:t>
            </a:r>
            <a:r>
              <a:rPr lang="it-IT" b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q</a:t>
            </a:r>
            <a:r>
              <a:rPr lang="it-IT" b="0">
                <a:effectLst>
                  <a:outerShdw blurRad="38100" dist="38100" dir="2700000" algn="tl">
                    <a:srgbClr val="000000"/>
                  </a:outerShdw>
                </a:effectLst>
              </a:rPr>
              <a:t>&gt;0 :</a:t>
            </a:r>
          </a:p>
        </p:txBody>
      </p:sp>
      <p:graphicFrame>
        <p:nvGraphicFramePr>
          <p:cNvPr id="237591" name="Object 23"/>
          <p:cNvGraphicFramePr>
            <a:graphicFrameLocks noChangeAspect="1"/>
          </p:cNvGraphicFramePr>
          <p:nvPr/>
        </p:nvGraphicFramePr>
        <p:xfrm>
          <a:off x="2484438" y="5475288"/>
          <a:ext cx="2362200" cy="833437"/>
        </p:xfrm>
        <a:graphic>
          <a:graphicData uri="http://schemas.openxmlformats.org/presentationml/2006/ole">
            <p:oleObj spid="_x0000_s237591" name="Equation" r:id="rId6" imgW="1371600" imgH="482400" progId="Equation.3">
              <p:embed/>
            </p:oleObj>
          </a:graphicData>
        </a:graphic>
      </p:graphicFrame>
      <p:graphicFrame>
        <p:nvGraphicFramePr>
          <p:cNvPr id="237592" name="Object 24"/>
          <p:cNvGraphicFramePr>
            <a:graphicFrameLocks noChangeAspect="1"/>
          </p:cNvGraphicFramePr>
          <p:nvPr/>
        </p:nvGraphicFramePr>
        <p:xfrm>
          <a:off x="250825" y="5445125"/>
          <a:ext cx="1800225" cy="909638"/>
        </p:xfrm>
        <a:graphic>
          <a:graphicData uri="http://schemas.openxmlformats.org/presentationml/2006/ole">
            <p:oleObj spid="_x0000_s237592" name="Equation" r:id="rId7" imgW="1815840" imgH="914400" progId="Equation.3">
              <p:embed/>
            </p:oleObj>
          </a:graphicData>
        </a:graphic>
      </p:graphicFrame>
      <p:sp>
        <p:nvSpPr>
          <p:cNvPr id="237593" name="Text Box 25"/>
          <p:cNvSpPr txBox="1">
            <a:spLocks noChangeArrowheads="1"/>
          </p:cNvSpPr>
          <p:nvPr/>
        </p:nvSpPr>
        <p:spPr bwMode="auto">
          <a:xfrm>
            <a:off x="7523163" y="5695950"/>
            <a:ext cx="1441450" cy="488950"/>
          </a:xfrm>
          <a:prstGeom prst="rect">
            <a:avLst/>
          </a:prstGeom>
          <a:solidFill>
            <a:schemeClr val="tx1"/>
          </a:solidFill>
          <a:ln w="603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 typeface="Wingdings" pitchFamily="2" charset="2"/>
              <a:buNone/>
            </a:pPr>
            <a:r>
              <a:rPr lang="it-IT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eq. 4.1</a:t>
            </a:r>
          </a:p>
        </p:txBody>
      </p:sp>
      <p:graphicFrame>
        <p:nvGraphicFramePr>
          <p:cNvPr id="237594" name="Object 26"/>
          <p:cNvGraphicFramePr>
            <a:graphicFrameLocks noChangeAspect="1"/>
          </p:cNvGraphicFramePr>
          <p:nvPr/>
        </p:nvGraphicFramePr>
        <p:xfrm>
          <a:off x="5508625" y="5626100"/>
          <a:ext cx="1487488" cy="481013"/>
        </p:xfrm>
        <a:graphic>
          <a:graphicData uri="http://schemas.openxmlformats.org/presentationml/2006/ole">
            <p:oleObj spid="_x0000_s237594" name="Equation" r:id="rId8" imgW="86328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88" grpId="0"/>
      <p:bldP spid="237590" grpId="0"/>
      <p:bldP spid="2375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748E58-90D2-4B3F-AE80-68C08815726A}" type="slidenum">
              <a:rPr lang="it-IT"/>
              <a:pPr/>
              <a:t>15</a:t>
            </a:fld>
            <a:endParaRPr lang="it-IT"/>
          </a:p>
        </p:txBody>
      </p:sp>
      <p:sp>
        <p:nvSpPr>
          <p:cNvPr id="303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4.4 Accelerazione ricorsiva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5986463" cy="38115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600"/>
              <a:t>Dalla eq. 4.1 abbiamo ottenuto che in ogni urto frontale, la particella guadagna energia:</a:t>
            </a:r>
          </a:p>
          <a:p>
            <a:pPr>
              <a:lnSpc>
                <a:spcPct val="80000"/>
              </a:lnSpc>
            </a:pPr>
            <a:r>
              <a:rPr lang="it-IT" sz="2600"/>
              <a:t>La particella inoltre rimane nella zona di accelerazione con una certa probabilità P</a:t>
            </a:r>
          </a:p>
          <a:p>
            <a:pPr>
              <a:lnSpc>
                <a:spcPct val="80000"/>
              </a:lnSpc>
            </a:pPr>
            <a:r>
              <a:rPr lang="it-IT" sz="2600"/>
              <a:t>Dopo k collisioni:</a:t>
            </a:r>
          </a:p>
          <a:p>
            <a:pPr lvl="1">
              <a:lnSpc>
                <a:spcPct val="105000"/>
              </a:lnSpc>
              <a:spcBef>
                <a:spcPct val="50000"/>
              </a:spcBef>
            </a:pPr>
            <a:r>
              <a:rPr lang="it-IT" sz="2200" b="1"/>
              <a:t>Energia in possesso della particella</a:t>
            </a:r>
          </a:p>
          <a:p>
            <a:pPr lvl="1">
              <a:lnSpc>
                <a:spcPct val="105000"/>
              </a:lnSpc>
              <a:spcBef>
                <a:spcPct val="50000"/>
              </a:spcBef>
            </a:pPr>
            <a:r>
              <a:rPr lang="it-IT" sz="2200" b="1"/>
              <a:t>Numero di particelle con energia E</a:t>
            </a:r>
          </a:p>
        </p:txBody>
      </p:sp>
      <p:graphicFrame>
        <p:nvGraphicFramePr>
          <p:cNvPr id="303108" name="Object 4"/>
          <p:cNvGraphicFramePr>
            <a:graphicFrameLocks noChangeAspect="1"/>
          </p:cNvGraphicFramePr>
          <p:nvPr/>
        </p:nvGraphicFramePr>
        <p:xfrm>
          <a:off x="6732588" y="1536700"/>
          <a:ext cx="1620837" cy="550863"/>
        </p:xfrm>
        <a:graphic>
          <a:graphicData uri="http://schemas.openxmlformats.org/presentationml/2006/ole">
            <p:oleObj spid="_x0000_s303108" name="Equation" r:id="rId3" imgW="711000" imgH="241200" progId="Equation.3">
              <p:embed/>
            </p:oleObj>
          </a:graphicData>
        </a:graphic>
      </p:graphicFrame>
      <p:graphicFrame>
        <p:nvGraphicFramePr>
          <p:cNvPr id="303109" name="Object 5"/>
          <p:cNvGraphicFramePr>
            <a:graphicFrameLocks noChangeAspect="1"/>
          </p:cNvGraphicFramePr>
          <p:nvPr/>
        </p:nvGraphicFramePr>
        <p:xfrm>
          <a:off x="7223125" y="2593975"/>
          <a:ext cx="347663" cy="376238"/>
        </p:xfrm>
        <a:graphic>
          <a:graphicData uri="http://schemas.openxmlformats.org/presentationml/2006/ole">
            <p:oleObj spid="_x0000_s303109" name="Equation" r:id="rId4" imgW="152280" imgH="164880" progId="Equation.3">
              <p:embed/>
            </p:oleObj>
          </a:graphicData>
        </a:graphic>
      </p:graphicFrame>
      <p:graphicFrame>
        <p:nvGraphicFramePr>
          <p:cNvPr id="303110" name="Object 6"/>
          <p:cNvGraphicFramePr>
            <a:graphicFrameLocks noChangeAspect="1"/>
          </p:cNvGraphicFramePr>
          <p:nvPr/>
        </p:nvGraphicFramePr>
        <p:xfrm>
          <a:off x="6824663" y="3543300"/>
          <a:ext cx="1419225" cy="549275"/>
        </p:xfrm>
        <a:graphic>
          <a:graphicData uri="http://schemas.openxmlformats.org/presentationml/2006/ole">
            <p:oleObj spid="_x0000_s303110" name="Equation" r:id="rId5" imgW="622080" imgH="241200" progId="Equation.3">
              <p:embed/>
            </p:oleObj>
          </a:graphicData>
        </a:graphic>
      </p:graphicFrame>
      <p:graphicFrame>
        <p:nvGraphicFramePr>
          <p:cNvPr id="303111" name="Object 7"/>
          <p:cNvGraphicFramePr>
            <a:graphicFrameLocks noChangeAspect="1"/>
          </p:cNvGraphicFramePr>
          <p:nvPr/>
        </p:nvGraphicFramePr>
        <p:xfrm>
          <a:off x="6804025" y="4092575"/>
          <a:ext cx="1504950" cy="550863"/>
        </p:xfrm>
        <a:graphic>
          <a:graphicData uri="http://schemas.openxmlformats.org/presentationml/2006/ole">
            <p:oleObj spid="_x0000_s303111" name="Equation" r:id="rId6" imgW="660240" imgH="241200" progId="Equation.3">
              <p:embed/>
            </p:oleObj>
          </a:graphicData>
        </a:graphic>
      </p:graphicFrame>
      <p:graphicFrame>
        <p:nvGraphicFramePr>
          <p:cNvPr id="303112" name="Object 8"/>
          <p:cNvGraphicFramePr>
            <a:graphicFrameLocks noChangeAspect="1"/>
          </p:cNvGraphicFramePr>
          <p:nvPr/>
        </p:nvGraphicFramePr>
        <p:xfrm>
          <a:off x="684213" y="4941888"/>
          <a:ext cx="2016125" cy="796925"/>
        </p:xfrm>
        <a:graphic>
          <a:graphicData uri="http://schemas.openxmlformats.org/presentationml/2006/ole">
            <p:oleObj spid="_x0000_s303112" name="Equation" r:id="rId7" imgW="1155600" imgH="457200" progId="Equation.3">
              <p:embed/>
            </p:oleObj>
          </a:graphicData>
        </a:graphic>
      </p:graphicFrame>
      <p:cxnSp>
        <p:nvCxnSpPr>
          <p:cNvPr id="303113" name="AutoShape 9"/>
          <p:cNvCxnSpPr>
            <a:cxnSpLocks noChangeShapeType="1"/>
          </p:cNvCxnSpPr>
          <p:nvPr/>
        </p:nvCxnSpPr>
        <p:spPr bwMode="auto">
          <a:xfrm rot="10800000" flipV="1">
            <a:off x="536575" y="3716338"/>
            <a:ext cx="6288088" cy="1476375"/>
          </a:xfrm>
          <a:prstGeom prst="bentConnector3">
            <a:avLst>
              <a:gd name="adj1" fmla="val 103634"/>
            </a:avLst>
          </a:prstGeom>
          <a:noFill/>
          <a:ln w="25400">
            <a:solidFill>
              <a:schemeClr val="hlink"/>
            </a:solidFill>
            <a:prstDash val="dash"/>
            <a:miter lim="800000"/>
            <a:headEnd/>
            <a:tailEnd type="triangle" w="med" len="med"/>
          </a:ln>
          <a:effectLst/>
        </p:spPr>
      </p:cxnSp>
      <p:graphicFrame>
        <p:nvGraphicFramePr>
          <p:cNvPr id="303114" name="Object 10"/>
          <p:cNvGraphicFramePr>
            <a:graphicFrameLocks noChangeAspect="1"/>
          </p:cNvGraphicFramePr>
          <p:nvPr/>
        </p:nvGraphicFramePr>
        <p:xfrm>
          <a:off x="4356100" y="4941888"/>
          <a:ext cx="2468563" cy="776287"/>
        </p:xfrm>
        <a:graphic>
          <a:graphicData uri="http://schemas.openxmlformats.org/presentationml/2006/ole">
            <p:oleObj spid="_x0000_s303114" name="Equation" r:id="rId8" imgW="1371600" imgH="431640" progId="Equation.3">
              <p:embed/>
            </p:oleObj>
          </a:graphicData>
        </a:graphic>
      </p:graphicFrame>
      <p:sp>
        <p:nvSpPr>
          <p:cNvPr id="303115" name="AutoShape 11"/>
          <p:cNvSpPr>
            <a:spLocks noChangeArrowheads="1"/>
          </p:cNvSpPr>
          <p:nvPr/>
        </p:nvSpPr>
        <p:spPr bwMode="auto">
          <a:xfrm>
            <a:off x="2987675" y="508476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603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303116" name="Object 12"/>
          <p:cNvGraphicFramePr>
            <a:graphicFrameLocks noChangeAspect="1"/>
          </p:cNvGraphicFramePr>
          <p:nvPr/>
        </p:nvGraphicFramePr>
        <p:xfrm>
          <a:off x="3289300" y="5805488"/>
          <a:ext cx="1595438" cy="1012825"/>
        </p:xfrm>
        <a:graphic>
          <a:graphicData uri="http://schemas.openxmlformats.org/presentationml/2006/ole">
            <p:oleObj spid="_x0000_s303116" name="Equation" r:id="rId9" imgW="799920" imgH="507960" progId="Equation.3">
              <p:embed/>
            </p:oleObj>
          </a:graphicData>
        </a:graphic>
      </p:graphicFrame>
      <p:sp>
        <p:nvSpPr>
          <p:cNvPr id="303117" name="Text Box 13"/>
          <p:cNvSpPr txBox="1">
            <a:spLocks noChangeArrowheads="1"/>
          </p:cNvSpPr>
          <p:nvPr/>
        </p:nvSpPr>
        <p:spPr bwMode="auto">
          <a:xfrm>
            <a:off x="6011863" y="6108700"/>
            <a:ext cx="1441450" cy="488950"/>
          </a:xfrm>
          <a:prstGeom prst="rect">
            <a:avLst/>
          </a:prstGeom>
          <a:solidFill>
            <a:schemeClr val="tx1"/>
          </a:solidFill>
          <a:ln w="603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 typeface="Wingdings" pitchFamily="2" charset="2"/>
              <a:buNone/>
            </a:pPr>
            <a:r>
              <a:rPr lang="it-IT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eq. 4.3</a:t>
            </a:r>
          </a:p>
        </p:txBody>
      </p:sp>
      <p:sp>
        <p:nvSpPr>
          <p:cNvPr id="303118" name="Text Box 14"/>
          <p:cNvSpPr txBox="1">
            <a:spLocks noChangeArrowheads="1"/>
          </p:cNvSpPr>
          <p:nvPr/>
        </p:nvSpPr>
        <p:spPr bwMode="auto">
          <a:xfrm>
            <a:off x="7453313" y="4984750"/>
            <a:ext cx="1441450" cy="488950"/>
          </a:xfrm>
          <a:prstGeom prst="rect">
            <a:avLst/>
          </a:prstGeom>
          <a:solidFill>
            <a:schemeClr val="tx1"/>
          </a:solidFill>
          <a:ln w="603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 typeface="Wingdings" pitchFamily="2" charset="2"/>
              <a:buNone/>
            </a:pPr>
            <a:r>
              <a:rPr lang="it-IT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eq. 4.2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0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15" grpId="0" animBg="1"/>
      <p:bldP spid="303117" grpId="0" animBg="1"/>
      <p:bldP spid="3031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12F0D-7B2E-4488-8BF9-DF0836510998}" type="slidenum">
              <a:rPr lang="it-IT"/>
              <a:pPr/>
              <a:t>16</a:t>
            </a:fld>
            <a:endParaRPr lang="it-IT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507413" cy="5865813"/>
          </a:xfrm>
        </p:spPr>
        <p:txBody>
          <a:bodyPr/>
          <a:lstStyle/>
          <a:p>
            <a:r>
              <a:rPr lang="it-IT" sz="2600"/>
              <a:t>La formula trovata si riferisce al numero N di particelle con energia &gt;E, ossia N=N(&gt;E) è la funzione integrale di:</a:t>
            </a:r>
          </a:p>
          <a:p>
            <a:endParaRPr lang="it-IT" sz="2600"/>
          </a:p>
          <a:p>
            <a:endParaRPr lang="it-IT" sz="2600"/>
          </a:p>
          <a:p>
            <a:r>
              <a:rPr lang="it-IT" sz="2600"/>
              <a:t>La 4.4 rappresenta la distribuzione differenziale del numero di particelle in un certo intervallo di energia.</a:t>
            </a:r>
          </a:p>
          <a:p>
            <a:r>
              <a:rPr lang="it-IT" sz="2600"/>
              <a:t>La 4.4 ha la forma di uno spettro di potenza, con </a:t>
            </a:r>
            <a:r>
              <a:rPr lang="it-IT" sz="2600">
                <a:latin typeface="Symbol" pitchFamily="18" charset="2"/>
              </a:rPr>
              <a:t>g=a-1</a:t>
            </a:r>
            <a:r>
              <a:rPr lang="it-IT" sz="2600"/>
              <a:t> .</a:t>
            </a:r>
          </a:p>
          <a:p>
            <a:r>
              <a:rPr lang="it-IT" sz="2600"/>
              <a:t>Questo è quanto cercavamo per lo spettro (osservato) dei RC. Il problema è ora determinare il valore di </a:t>
            </a:r>
            <a:r>
              <a:rPr lang="it-IT" sz="2600">
                <a:latin typeface="Symbol" pitchFamily="18" charset="2"/>
              </a:rPr>
              <a:t>g</a:t>
            </a:r>
            <a:r>
              <a:rPr lang="it-IT" sz="2600"/>
              <a:t>. Dalla 4.2:</a:t>
            </a:r>
          </a:p>
          <a:p>
            <a:endParaRPr lang="it-IT" sz="2600"/>
          </a:p>
          <a:p>
            <a:endParaRPr lang="it-IT" sz="2600"/>
          </a:p>
          <a:p>
            <a:r>
              <a:rPr lang="it-IT" sz="2600"/>
              <a:t>Quindi, occorre determinare il valore del rapporto tra lnP/lnB</a:t>
            </a:r>
          </a:p>
          <a:p>
            <a:endParaRPr lang="it-IT" sz="2600"/>
          </a:p>
        </p:txBody>
      </p:sp>
      <p:graphicFrame>
        <p:nvGraphicFramePr>
          <p:cNvPr id="304132" name="Object 4"/>
          <p:cNvGraphicFramePr>
            <a:graphicFrameLocks noChangeAspect="1"/>
          </p:cNvGraphicFramePr>
          <p:nvPr/>
        </p:nvGraphicFramePr>
        <p:xfrm>
          <a:off x="3059113" y="1268413"/>
          <a:ext cx="1824037" cy="785812"/>
        </p:xfrm>
        <a:graphic>
          <a:graphicData uri="http://schemas.openxmlformats.org/presentationml/2006/ole">
            <p:oleObj spid="_x0000_s304132" name="Equation" r:id="rId3" imgW="914400" imgH="393480" progId="Equation.3">
              <p:embed/>
            </p:oleObj>
          </a:graphicData>
        </a:graphic>
      </p:graphicFrame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6948488" y="1355725"/>
            <a:ext cx="1441450" cy="488950"/>
          </a:xfrm>
          <a:prstGeom prst="rect">
            <a:avLst/>
          </a:prstGeom>
          <a:solidFill>
            <a:schemeClr val="tx1"/>
          </a:solidFill>
          <a:ln w="603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 typeface="Wingdings" pitchFamily="2" charset="2"/>
              <a:buNone/>
            </a:pPr>
            <a:r>
              <a:rPr lang="it-IT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eq. 4.4</a:t>
            </a:r>
          </a:p>
        </p:txBody>
      </p:sp>
      <p:graphicFrame>
        <p:nvGraphicFramePr>
          <p:cNvPr id="304134" name="Object 6"/>
          <p:cNvGraphicFramePr>
            <a:graphicFrameLocks noChangeAspect="1"/>
          </p:cNvGraphicFramePr>
          <p:nvPr/>
        </p:nvGraphicFramePr>
        <p:xfrm>
          <a:off x="3303588" y="4437063"/>
          <a:ext cx="2101850" cy="708025"/>
        </p:xfrm>
        <a:graphic>
          <a:graphicData uri="http://schemas.openxmlformats.org/presentationml/2006/ole">
            <p:oleObj spid="_x0000_s304134" name="Equation" r:id="rId4" imgW="1168200" imgH="393480" progId="Equation.3">
              <p:embed/>
            </p:oleObj>
          </a:graphicData>
        </a:graphic>
      </p:graphicFrame>
      <p:sp>
        <p:nvSpPr>
          <p:cNvPr id="304135" name="Text Box 7"/>
          <p:cNvSpPr txBox="1">
            <a:spLocks noChangeArrowheads="1"/>
          </p:cNvSpPr>
          <p:nvPr/>
        </p:nvSpPr>
        <p:spPr bwMode="auto">
          <a:xfrm>
            <a:off x="6804025" y="4437063"/>
            <a:ext cx="1441450" cy="488950"/>
          </a:xfrm>
          <a:prstGeom prst="rect">
            <a:avLst/>
          </a:prstGeom>
          <a:solidFill>
            <a:schemeClr val="tx1"/>
          </a:solidFill>
          <a:ln w="603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 typeface="Wingdings" pitchFamily="2" charset="2"/>
              <a:buNone/>
            </a:pPr>
            <a:r>
              <a:rPr lang="it-IT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eq. 4.5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 animBg="1"/>
      <p:bldP spid="3041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1394BC-888D-4970-922F-46F7E3735F29}" type="slidenum">
              <a:rPr lang="it-IT"/>
              <a:pPr/>
              <a:t>17</a:t>
            </a:fld>
            <a:endParaRPr lang="it-IT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75555"/>
            <a:ext cx="8642350" cy="58658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600" dirty="0" smtClean="0"/>
              <a:t>Flusso </a:t>
            </a:r>
            <a:r>
              <a:rPr lang="it-IT" sz="2600" dirty="0"/>
              <a:t>di particelle relativistiche VERSO il fronte d’onda:</a:t>
            </a:r>
          </a:p>
          <a:p>
            <a:pPr>
              <a:lnSpc>
                <a:spcPct val="90000"/>
              </a:lnSpc>
            </a:pPr>
            <a:endParaRPr lang="it-IT" sz="2600" dirty="0"/>
          </a:p>
          <a:p>
            <a:r>
              <a:rPr lang="it-IT" sz="2600" dirty="0"/>
              <a:t>Le particelle nella regione </a:t>
            </a:r>
            <a:r>
              <a:rPr lang="it-IT" sz="2600" i="1" dirty="0"/>
              <a:t>downstream</a:t>
            </a:r>
            <a:r>
              <a:rPr lang="it-IT" sz="2600" dirty="0"/>
              <a:t> non vengono di nuovo accelerate. Il flusso di queste particelle verso sinistra è:</a:t>
            </a:r>
          </a:p>
          <a:p>
            <a:pPr>
              <a:lnSpc>
                <a:spcPct val="90000"/>
              </a:lnSpc>
            </a:pPr>
            <a:endParaRPr lang="it-IT" sz="2600" dirty="0"/>
          </a:p>
          <a:p>
            <a:pPr>
              <a:lnSpc>
                <a:spcPct val="90000"/>
              </a:lnSpc>
            </a:pPr>
            <a:r>
              <a:rPr lang="it-IT" sz="2600" dirty="0"/>
              <a:t>La probabilità che il RC oltrepassi il fronte d’onda e venga persa (ossia NON venga </a:t>
            </a:r>
            <a:r>
              <a:rPr lang="it-IT" sz="2600" dirty="0" err="1"/>
              <a:t>riaccelerato</a:t>
            </a:r>
            <a:r>
              <a:rPr lang="it-IT" sz="2600" dirty="0"/>
              <a:t>):</a:t>
            </a:r>
          </a:p>
          <a:p>
            <a:pPr>
              <a:lnSpc>
                <a:spcPct val="90000"/>
              </a:lnSpc>
            </a:pPr>
            <a:endParaRPr lang="it-IT" sz="2600" dirty="0"/>
          </a:p>
          <a:p>
            <a:pPr>
              <a:lnSpc>
                <a:spcPct val="90000"/>
              </a:lnSpc>
            </a:pPr>
            <a:endParaRPr lang="it-IT" sz="2600" dirty="0"/>
          </a:p>
          <a:p>
            <a:pPr>
              <a:lnSpc>
                <a:spcPct val="90000"/>
              </a:lnSpc>
            </a:pPr>
            <a:r>
              <a:rPr lang="it-IT" sz="2600" dirty="0" smtClean="0"/>
              <a:t>La </a:t>
            </a:r>
            <a:r>
              <a:rPr lang="it-IT" sz="2600" dirty="0"/>
              <a:t>probabilità che il RC rimanga nella regione di accelerazione:</a:t>
            </a:r>
          </a:p>
        </p:txBody>
      </p:sp>
      <p:graphicFrame>
        <p:nvGraphicFramePr>
          <p:cNvPr id="306180" name="Object 4"/>
          <p:cNvGraphicFramePr>
            <a:graphicFrameLocks noChangeAspect="1"/>
          </p:cNvGraphicFramePr>
          <p:nvPr/>
        </p:nvGraphicFramePr>
        <p:xfrm>
          <a:off x="1835150" y="1340768"/>
          <a:ext cx="4679950" cy="504825"/>
        </p:xfrm>
        <a:graphic>
          <a:graphicData uri="http://schemas.openxmlformats.org/presentationml/2006/ole">
            <p:oleObj spid="_x0000_s306180" name="Equation" r:id="rId3" imgW="2120760" imgH="228600" progId="Equation.3">
              <p:embed/>
            </p:oleObj>
          </a:graphicData>
        </a:graphic>
      </p:graphicFrame>
      <p:graphicFrame>
        <p:nvGraphicFramePr>
          <p:cNvPr id="306181" name="Object 5"/>
          <p:cNvGraphicFramePr>
            <a:graphicFrameLocks noChangeAspect="1"/>
          </p:cNvGraphicFramePr>
          <p:nvPr/>
        </p:nvGraphicFramePr>
        <p:xfrm>
          <a:off x="2722563" y="2636912"/>
          <a:ext cx="2692400" cy="398462"/>
        </p:xfrm>
        <a:graphic>
          <a:graphicData uri="http://schemas.openxmlformats.org/presentationml/2006/ole">
            <p:oleObj spid="_x0000_s306181" name="Equazione" r:id="rId4" imgW="1460160" imgH="215640" progId="Equation.3">
              <p:embed/>
            </p:oleObj>
          </a:graphicData>
        </a:graphic>
      </p:graphicFrame>
      <p:graphicFrame>
        <p:nvGraphicFramePr>
          <p:cNvPr id="306182" name="Object 6"/>
          <p:cNvGraphicFramePr>
            <a:graphicFrameLocks noChangeAspect="1"/>
          </p:cNvGraphicFramePr>
          <p:nvPr/>
        </p:nvGraphicFramePr>
        <p:xfrm>
          <a:off x="3078163" y="3935586"/>
          <a:ext cx="2416175" cy="717550"/>
        </p:xfrm>
        <a:graphic>
          <a:graphicData uri="http://schemas.openxmlformats.org/presentationml/2006/ole">
            <p:oleObj spid="_x0000_s306182" name="Equazione" r:id="rId5" imgW="1409400" imgH="419040" progId="Equation.3">
              <p:embed/>
            </p:oleObj>
          </a:graphicData>
        </a:graphic>
      </p:graphicFrame>
      <p:graphicFrame>
        <p:nvGraphicFramePr>
          <p:cNvPr id="306183" name="Object 7"/>
          <p:cNvGraphicFramePr>
            <a:graphicFrameLocks noChangeAspect="1"/>
          </p:cNvGraphicFramePr>
          <p:nvPr/>
        </p:nvGraphicFramePr>
        <p:xfrm>
          <a:off x="2649538" y="5287963"/>
          <a:ext cx="2332037" cy="838200"/>
        </p:xfrm>
        <a:graphic>
          <a:graphicData uri="http://schemas.openxmlformats.org/presentationml/2006/ole">
            <p:oleObj spid="_x0000_s306183" name="Equazione" r:id="rId6" imgW="1091880" imgH="393480" progId="Equation.3">
              <p:embed/>
            </p:oleObj>
          </a:graphicData>
        </a:graphic>
      </p:graphicFrame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6804025" y="5445224"/>
            <a:ext cx="1441450" cy="488950"/>
          </a:xfrm>
          <a:prstGeom prst="rect">
            <a:avLst/>
          </a:prstGeom>
          <a:solidFill>
            <a:schemeClr val="tx1"/>
          </a:solidFill>
          <a:ln w="603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 typeface="Wingdings" pitchFamily="2" charset="2"/>
              <a:buNone/>
            </a:pPr>
            <a:r>
              <a:rPr lang="it-IT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</a:t>
            </a:r>
            <a:r>
              <a:rPr lang="it-IT" b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4.6</a:t>
            </a:r>
          </a:p>
        </p:txBody>
      </p:sp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it-IT" sz="4000" dirty="0"/>
              <a:t>4.5 Stima del coefficiente </a:t>
            </a:r>
            <a:r>
              <a:rPr lang="it-IT" sz="4000" dirty="0" err="1">
                <a:latin typeface="Symbol" pitchFamily="18" charset="2"/>
              </a:rPr>
              <a:t>a</a:t>
            </a:r>
            <a:r>
              <a:rPr lang="it-IT" sz="4000" dirty="0" err="1"/>
              <a:t>=lnP</a:t>
            </a:r>
            <a:r>
              <a:rPr lang="it-IT" sz="4000" dirty="0"/>
              <a:t>/</a:t>
            </a:r>
            <a:r>
              <a:rPr lang="it-IT" sz="4000" dirty="0" err="1"/>
              <a:t>lnB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B5CCBD-3B95-4531-AEA7-462B6A5B32C3}" type="slidenum">
              <a:rPr lang="it-IT"/>
              <a:pPr/>
              <a:t>18</a:t>
            </a:fld>
            <a:endParaRPr lang="it-IT"/>
          </a:p>
        </p:txBody>
      </p:sp>
      <p:sp>
        <p:nvSpPr>
          <p:cNvPr id="307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valore stimato di </a:t>
            </a:r>
            <a:r>
              <a:rPr lang="it-IT">
                <a:latin typeface="Symbol" pitchFamily="18" charset="2"/>
              </a:rPr>
              <a:t>a</a:t>
            </a:r>
            <a:endParaRPr lang="it-IT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5267325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>
                <a:latin typeface="Symbol" pitchFamily="18" charset="2"/>
              </a:rPr>
              <a:t>g (a)</a:t>
            </a:r>
            <a:r>
              <a:rPr lang="it-IT"/>
              <a:t>  definito dalla eq. 4.5:</a:t>
            </a:r>
          </a:p>
          <a:p>
            <a:pPr>
              <a:lnSpc>
                <a:spcPct val="150000"/>
              </a:lnSpc>
            </a:pPr>
            <a:r>
              <a:rPr lang="it-IT"/>
              <a:t>L’equazione 4.6 </a:t>
            </a:r>
          </a:p>
          <a:p>
            <a:pPr>
              <a:lnSpc>
                <a:spcPct val="150000"/>
              </a:lnSpc>
            </a:pPr>
            <a:r>
              <a:rPr lang="it-IT"/>
              <a:t>B dalla eq. 4.1</a:t>
            </a:r>
          </a:p>
          <a:p>
            <a:pPr>
              <a:lnSpc>
                <a:spcPct val="150000"/>
              </a:lnSpc>
            </a:pPr>
            <a:r>
              <a:rPr lang="it-IT"/>
              <a:t>Quindi, se (V/c) </a:t>
            </a:r>
            <a:r>
              <a:rPr lang="en-US"/>
              <a:t>« 1</a:t>
            </a:r>
            <a:r>
              <a:rPr lang="it-IT"/>
              <a:t>:</a:t>
            </a:r>
          </a:p>
        </p:txBody>
      </p:sp>
      <p:graphicFrame>
        <p:nvGraphicFramePr>
          <p:cNvPr id="307204" name="Object 4"/>
          <p:cNvGraphicFramePr>
            <a:graphicFrameLocks noChangeAspect="1"/>
          </p:cNvGraphicFramePr>
          <p:nvPr/>
        </p:nvGraphicFramePr>
        <p:xfrm>
          <a:off x="6518275" y="2205038"/>
          <a:ext cx="1854200" cy="666750"/>
        </p:xfrm>
        <a:graphic>
          <a:graphicData uri="http://schemas.openxmlformats.org/presentationml/2006/ole">
            <p:oleObj spid="_x0000_s307204" name="Equazione" r:id="rId3" imgW="1091880" imgH="393480" progId="Equation.3">
              <p:embed/>
            </p:oleObj>
          </a:graphicData>
        </a:graphic>
      </p:graphicFrame>
      <p:graphicFrame>
        <p:nvGraphicFramePr>
          <p:cNvPr id="307205" name="Object 5"/>
          <p:cNvGraphicFramePr>
            <a:graphicFrameLocks noChangeAspect="1"/>
          </p:cNvGraphicFramePr>
          <p:nvPr/>
        </p:nvGraphicFramePr>
        <p:xfrm>
          <a:off x="6238875" y="1301750"/>
          <a:ext cx="2447925" cy="823913"/>
        </p:xfrm>
        <a:graphic>
          <a:graphicData uri="http://schemas.openxmlformats.org/presentationml/2006/ole">
            <p:oleObj spid="_x0000_s307205" name="Equation" r:id="rId4" imgW="1168200" imgH="393480" progId="Equation.3">
              <p:embed/>
            </p:oleObj>
          </a:graphicData>
        </a:graphic>
      </p:graphicFrame>
      <p:graphicFrame>
        <p:nvGraphicFramePr>
          <p:cNvPr id="307206" name="Object 6"/>
          <p:cNvGraphicFramePr>
            <a:graphicFrameLocks noChangeAspect="1"/>
          </p:cNvGraphicFramePr>
          <p:nvPr/>
        </p:nvGraphicFramePr>
        <p:xfrm>
          <a:off x="6515100" y="2963863"/>
          <a:ext cx="1933575" cy="682625"/>
        </p:xfrm>
        <a:graphic>
          <a:graphicData uri="http://schemas.openxmlformats.org/presentationml/2006/ole">
            <p:oleObj spid="_x0000_s307206" name="Equation" r:id="rId5" imgW="1371600" imgH="482400" progId="Equation.3">
              <p:embed/>
            </p:oleObj>
          </a:graphicData>
        </a:graphic>
      </p:graphicFrame>
      <p:graphicFrame>
        <p:nvGraphicFramePr>
          <p:cNvPr id="307207" name="Object 7"/>
          <p:cNvGraphicFramePr>
            <a:graphicFrameLocks noChangeAspect="1"/>
          </p:cNvGraphicFramePr>
          <p:nvPr/>
        </p:nvGraphicFramePr>
        <p:xfrm>
          <a:off x="539552" y="4408488"/>
          <a:ext cx="5237162" cy="1757362"/>
        </p:xfrm>
        <a:graphic>
          <a:graphicData uri="http://schemas.openxmlformats.org/presentationml/2006/ole">
            <p:oleObj spid="_x0000_s307207" name="Equazione" r:id="rId6" imgW="2501640" imgH="838080" progId="Equation.3">
              <p:embed/>
            </p:oleObj>
          </a:graphicData>
        </a:graphic>
      </p:graphicFrame>
      <p:graphicFrame>
        <p:nvGraphicFramePr>
          <p:cNvPr id="307209" name="Object 9"/>
          <p:cNvGraphicFramePr>
            <a:graphicFrameLocks noChangeAspect="1"/>
          </p:cNvGraphicFramePr>
          <p:nvPr/>
        </p:nvGraphicFramePr>
        <p:xfrm>
          <a:off x="5975622" y="6299200"/>
          <a:ext cx="1836738" cy="425450"/>
        </p:xfrm>
        <a:graphic>
          <a:graphicData uri="http://schemas.openxmlformats.org/presentationml/2006/ole">
            <p:oleObj spid="_x0000_s307209" name="Equation" r:id="rId7" imgW="876240" imgH="203040" progId="Equation.3">
              <p:embed/>
            </p:oleObj>
          </a:graphicData>
        </a:graphic>
      </p:graphicFrame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4426694" y="6252418"/>
            <a:ext cx="1441450" cy="488950"/>
          </a:xfrm>
          <a:prstGeom prst="rect">
            <a:avLst/>
          </a:prstGeom>
          <a:solidFill>
            <a:schemeClr val="tx1"/>
          </a:solidFill>
          <a:ln w="603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 typeface="Wingdings" pitchFamily="2" charset="2"/>
              <a:buNone/>
            </a:pPr>
            <a:r>
              <a:rPr lang="it-IT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</a:t>
            </a:r>
            <a:r>
              <a:rPr lang="it-IT" b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4.7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776714" y="4393057"/>
            <a:ext cx="3367286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Modelli più dettagliati producono</a:t>
            </a:r>
          </a:p>
          <a:p>
            <a:pPr algn="l">
              <a:buNone/>
            </a:pPr>
            <a:endParaRPr lang="it-IT" dirty="0" smtClean="0"/>
          </a:p>
          <a:p>
            <a:pPr algn="l">
              <a:buNone/>
            </a:pPr>
            <a:r>
              <a:rPr lang="it-IT" dirty="0" smtClean="0"/>
              <a:t>e</a:t>
            </a:r>
            <a:r>
              <a:rPr lang="it-IT" dirty="0" smtClean="0"/>
              <a:t> quindi </a:t>
            </a:r>
            <a:endParaRPr lang="it-IT" dirty="0"/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6052517" y="5210522"/>
          <a:ext cx="2047875" cy="666750"/>
        </p:xfrm>
        <a:graphic>
          <a:graphicData uri="http://schemas.openxmlformats.org/presentationml/2006/ole">
            <p:oleObj spid="_x0000_s307210" name="Equazione" r:id="rId8" imgW="1206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BE2299-F650-4C36-8F5A-2BED335C4071}" type="slidenum">
              <a:rPr lang="it-IT"/>
              <a:pPr/>
              <a:t>19</a:t>
            </a:fld>
            <a:endParaRPr lang="it-IT"/>
          </a:p>
        </p:txBody>
      </p:sp>
      <p:sp>
        <p:nvSpPr>
          <p:cNvPr id="308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Spettro energetico alle sorgenti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7638"/>
            <a:ext cx="8686800" cy="5106987"/>
          </a:xfrm>
        </p:spPr>
        <p:txBody>
          <a:bodyPr/>
          <a:lstStyle/>
          <a:p>
            <a:r>
              <a:rPr lang="it-IT" sz="2600"/>
              <a:t>Il modello di Fermi </a:t>
            </a:r>
            <a:r>
              <a:rPr lang="it-IT" sz="2600" b="1" u="sng"/>
              <a:t>predice</a:t>
            </a:r>
            <a:r>
              <a:rPr lang="it-IT" sz="2600"/>
              <a:t> quindi uno spettro energetico delle particelle in prossimità delle sorgenti (eq. 4.4) del tipo: </a:t>
            </a:r>
          </a:p>
          <a:p>
            <a:endParaRPr lang="it-IT" sz="2600"/>
          </a:p>
          <a:p>
            <a:endParaRPr lang="it-IT" sz="2600"/>
          </a:p>
          <a:p>
            <a:r>
              <a:rPr lang="it-IT" sz="2600"/>
              <a:t>Si tratta di una predizione che si accorda coi dati sperimentali. La pagina seguente riporta una slide già vista:</a:t>
            </a:r>
          </a:p>
          <a:p>
            <a:r>
              <a:rPr lang="it-IT" sz="2600"/>
              <a:t>Occorre ora mostrare che:</a:t>
            </a:r>
          </a:p>
          <a:p>
            <a:pPr lvl="1"/>
            <a:r>
              <a:rPr lang="it-IT" sz="2200"/>
              <a:t>L’energetica delle SN riesce a spiegare tutta l’energia associata ai RC</a:t>
            </a:r>
          </a:p>
          <a:p>
            <a:pPr lvl="1"/>
            <a:r>
              <a:rPr lang="it-IT" sz="2200"/>
              <a:t>La velocità dell’onda di shock NON è relativistica</a:t>
            </a:r>
          </a:p>
          <a:p>
            <a:pPr lvl="1"/>
            <a:r>
              <a:rPr lang="it-IT" sz="2200"/>
              <a:t>Come le particelle vengono fatte “rimbalzare” verso l’onda di shock</a:t>
            </a:r>
          </a:p>
          <a:p>
            <a:pPr lvl="1"/>
            <a:r>
              <a:rPr lang="it-IT" sz="2200"/>
              <a:t>La massima energia cui si può giungere con questo modello</a:t>
            </a:r>
          </a:p>
          <a:p>
            <a:pPr lvl="1"/>
            <a:endParaRPr lang="it-IT" sz="2200"/>
          </a:p>
        </p:txBody>
      </p:sp>
      <p:graphicFrame>
        <p:nvGraphicFramePr>
          <p:cNvPr id="308228" name="Object 4"/>
          <p:cNvGraphicFramePr>
            <a:graphicFrameLocks noChangeAspect="1"/>
          </p:cNvGraphicFramePr>
          <p:nvPr/>
        </p:nvGraphicFramePr>
        <p:xfrm>
          <a:off x="2916238" y="2420938"/>
          <a:ext cx="2584450" cy="785812"/>
        </p:xfrm>
        <a:graphic>
          <a:graphicData uri="http://schemas.openxmlformats.org/presentationml/2006/ole">
            <p:oleObj spid="_x0000_s308228" name="Equation" r:id="rId3" imgW="1295280" imgH="393480" progId="Equation.3">
              <p:embed/>
            </p:oleObj>
          </a:graphicData>
        </a:graphic>
      </p:graphicFrame>
      <p:sp>
        <p:nvSpPr>
          <p:cNvPr id="30823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3681413"/>
            <a:ext cx="792163" cy="503237"/>
          </a:xfrm>
          <a:prstGeom prst="actionButtonForwardNext">
            <a:avLst/>
          </a:prstGeom>
          <a:solidFill>
            <a:schemeClr val="accent1"/>
          </a:solidFill>
          <a:ln w="603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755DE-51BD-4988-8C1C-F18230AE65A9}" type="slidenum">
              <a:rPr lang="it-IT"/>
              <a:pPr/>
              <a:t>2</a:t>
            </a:fld>
            <a:endParaRPr lang="it-IT"/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468313" y="1268413"/>
            <a:ext cx="8302625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/>
            <a:r>
              <a:rPr lang="it-IT" sz="2800" b="0">
                <a:effectLst>
                  <a:outerShdw blurRad="38100" dist="38100" dir="2700000" algn="tl">
                    <a:srgbClr val="000000"/>
                  </a:outerShdw>
                </a:effectLst>
              </a:rPr>
              <a:t>Generalità sui meccanismi di accelerazione (§4.1).</a:t>
            </a:r>
          </a:p>
          <a:p>
            <a:pPr marL="342900" indent="-342900" algn="l"/>
            <a:r>
              <a:rPr lang="it-IT" sz="2800" b="0">
                <a:effectLst>
                  <a:outerShdw blurRad="38100" dist="38100" dir="2700000" algn="tl">
                    <a:srgbClr val="000000"/>
                  </a:outerShdw>
                </a:effectLst>
              </a:rPr>
              <a:t>Il meccanismo di Fermi (§4.2,§4.3,§4.4,§4.5).</a:t>
            </a:r>
          </a:p>
          <a:p>
            <a:pPr marL="342900" indent="-342900" algn="l"/>
            <a:r>
              <a:rPr lang="it-IT" sz="2800" b="0">
                <a:effectLst>
                  <a:outerShdw blurRad="38100" dist="38100" dir="2700000" algn="tl">
                    <a:srgbClr val="000000"/>
                  </a:outerShdw>
                </a:effectLst>
              </a:rPr>
              <a:t>Parametri caratteristici di una onda di schock da Supernova (§4.6,§4.7).</a:t>
            </a:r>
          </a:p>
          <a:p>
            <a:pPr marL="342900" indent="-342900" algn="l"/>
            <a:r>
              <a:rPr lang="it-IT" sz="2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Massima Energia dei RC dal modello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2967038" y="444500"/>
            <a:ext cx="1903412" cy="731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 typeface="Wingdings" pitchFamily="2" charset="2"/>
              <a:buNone/>
            </a:pPr>
            <a:r>
              <a:rPr lang="en-US" sz="4200"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B5ACF5-BBD0-4E45-80E9-E15DADC4D957}" type="slidenum">
              <a:rPr lang="it-IT"/>
              <a:pPr/>
              <a:t>20</a:t>
            </a:fld>
            <a:endParaRPr lang="it-IT"/>
          </a:p>
        </p:txBody>
      </p:sp>
      <p:sp>
        <p:nvSpPr>
          <p:cNvPr id="312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it-IT">
                <a:solidFill>
                  <a:schemeClr val="tx1"/>
                </a:solidFill>
              </a:rPr>
              <a:t>3.9 Spettro dei RC alle sorgenti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686800" cy="4525962"/>
          </a:xfrm>
        </p:spPr>
        <p:txBody>
          <a:bodyPr/>
          <a:lstStyle/>
          <a:p>
            <a:r>
              <a:rPr lang="it-IT" sz="2600"/>
              <a:t>Il risultato appena ottenuto è estremamente importante, perché permette di avere informazioni sullo spettro energetico dei RC alle sorgenti.</a:t>
            </a:r>
          </a:p>
          <a:p>
            <a:r>
              <a:rPr lang="it-IT" sz="2600"/>
              <a:t>Poiché il flusso dei RC sulla Terra è stazionario, vi deve essere equilibrio tra:</a:t>
            </a:r>
          </a:p>
          <a:p>
            <a:pPr lvl="1">
              <a:spcBef>
                <a:spcPct val="40000"/>
              </a:spcBef>
            </a:pPr>
            <a:r>
              <a:rPr lang="it-IT" sz="2400"/>
              <a:t>Spettro energetico misurato:</a:t>
            </a:r>
          </a:p>
          <a:p>
            <a:pPr lvl="1">
              <a:spcBef>
                <a:spcPct val="40000"/>
              </a:spcBef>
            </a:pPr>
            <a:r>
              <a:rPr lang="it-IT" sz="2400"/>
              <a:t>Spettro energetico alle Sorgenti:</a:t>
            </a:r>
          </a:p>
          <a:p>
            <a:pPr lvl="1">
              <a:spcBef>
                <a:spcPct val="40000"/>
              </a:spcBef>
            </a:pPr>
            <a:r>
              <a:rPr lang="it-IT" sz="2400"/>
              <a:t>Probabilità di diffusione:</a:t>
            </a:r>
          </a:p>
        </p:txBody>
      </p:sp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4932363" y="3465513"/>
          <a:ext cx="3797300" cy="468312"/>
        </p:xfrm>
        <a:graphic>
          <a:graphicData uri="http://schemas.openxmlformats.org/presentationml/2006/ole">
            <p:oleObj spid="_x0000_s312324" name="Equation" r:id="rId3" imgW="1854000" imgH="228600" progId="Equation.3">
              <p:embed/>
            </p:oleObj>
          </a:graphicData>
        </a:graphic>
      </p:graphicFrame>
      <p:graphicFrame>
        <p:nvGraphicFramePr>
          <p:cNvPr id="312325" name="Object 5"/>
          <p:cNvGraphicFramePr>
            <a:graphicFrameLocks noChangeAspect="1"/>
          </p:cNvGraphicFramePr>
          <p:nvPr/>
        </p:nvGraphicFramePr>
        <p:xfrm>
          <a:off x="4932363" y="3897313"/>
          <a:ext cx="3278187" cy="468312"/>
        </p:xfrm>
        <a:graphic>
          <a:graphicData uri="http://schemas.openxmlformats.org/presentationml/2006/ole">
            <p:oleObj spid="_x0000_s312325" name="Equation" r:id="rId4" imgW="1600200" imgH="228600" progId="Equation.3">
              <p:embed/>
            </p:oleObj>
          </a:graphicData>
        </a:graphic>
      </p:graphicFrame>
      <p:graphicFrame>
        <p:nvGraphicFramePr>
          <p:cNvPr id="312326" name="Object 6"/>
          <p:cNvGraphicFramePr>
            <a:graphicFrameLocks noChangeAspect="1"/>
          </p:cNvGraphicFramePr>
          <p:nvPr/>
        </p:nvGraphicFramePr>
        <p:xfrm>
          <a:off x="4957763" y="4400550"/>
          <a:ext cx="1976437" cy="468313"/>
        </p:xfrm>
        <a:graphic>
          <a:graphicData uri="http://schemas.openxmlformats.org/presentationml/2006/ole">
            <p:oleObj spid="_x0000_s312326" name="Equation" r:id="rId5" imgW="965160" imgH="228600" progId="Equation.3">
              <p:embed/>
            </p:oleObj>
          </a:graphicData>
        </a:graphic>
      </p:graphicFrame>
      <p:graphicFrame>
        <p:nvGraphicFramePr>
          <p:cNvPr id="312327" name="Object 7"/>
          <p:cNvGraphicFramePr>
            <a:graphicFrameLocks noChangeAspect="1"/>
          </p:cNvGraphicFramePr>
          <p:nvPr/>
        </p:nvGraphicFramePr>
        <p:xfrm>
          <a:off x="2484438" y="5300663"/>
          <a:ext cx="4084637" cy="806450"/>
        </p:xfrm>
        <a:graphic>
          <a:graphicData uri="http://schemas.openxmlformats.org/presentationml/2006/ole">
            <p:oleObj spid="_x0000_s312327" name="Equation" r:id="rId6" imgW="1993680" imgH="393480" progId="Equation.3">
              <p:embed/>
            </p:oleObj>
          </a:graphicData>
        </a:graphic>
      </p:graphicFrame>
      <p:sp>
        <p:nvSpPr>
          <p:cNvPr id="312330" name="Text Box 10"/>
          <p:cNvSpPr txBox="1">
            <a:spLocks noChangeArrowheads="1"/>
          </p:cNvSpPr>
          <p:nvPr/>
        </p:nvSpPr>
        <p:spPr bwMode="auto">
          <a:xfrm>
            <a:off x="4189413" y="0"/>
            <a:ext cx="4954587" cy="609600"/>
          </a:xfrm>
          <a:prstGeom prst="rect">
            <a:avLst/>
          </a:prstGeom>
          <a:solidFill>
            <a:schemeClr val="tx1">
              <a:alpha val="24001"/>
            </a:schemeClr>
          </a:solidFill>
          <a:ln w="603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it-IT" sz="3400">
                <a:effectLst>
                  <a:outerShdw blurRad="38100" dist="38100" dir="2700000" algn="tl">
                    <a:srgbClr val="C0C0C0"/>
                  </a:outerShdw>
                </a:effectLst>
              </a:rPr>
              <a:t>RICORDATE, dal cap. 3?</a:t>
            </a:r>
          </a:p>
        </p:txBody>
      </p:sp>
      <p:sp>
        <p:nvSpPr>
          <p:cNvPr id="312331" name="AutoShape 11"/>
          <p:cNvSpPr>
            <a:spLocks/>
          </p:cNvSpPr>
          <p:nvPr/>
        </p:nvSpPr>
        <p:spPr bwMode="auto">
          <a:xfrm>
            <a:off x="1258888" y="1628775"/>
            <a:ext cx="2808287" cy="1836738"/>
          </a:xfrm>
          <a:prstGeom prst="borderCallout3">
            <a:avLst>
              <a:gd name="adj1" fmla="val 6222"/>
              <a:gd name="adj2" fmla="val 102713"/>
              <a:gd name="adj3" fmla="val 6222"/>
              <a:gd name="adj4" fmla="val 210231"/>
              <a:gd name="adj5" fmla="val 95852"/>
              <a:gd name="adj6" fmla="val 210231"/>
              <a:gd name="adj7" fmla="val 126273"/>
              <a:gd name="adj8" fmla="val 183269"/>
            </a:avLst>
          </a:prstGeom>
          <a:solidFill>
            <a:schemeClr val="accent1"/>
          </a:solidFill>
          <a:ln w="60325" algn="ctr">
            <a:solidFill>
              <a:srgbClr val="FF0000"/>
            </a:solidFill>
            <a:miter lim="800000"/>
            <a:headEnd/>
            <a:tailEnd type="arrow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None/>
            </a:pPr>
            <a:r>
              <a:rPr lang="it-IT" sz="3400">
                <a:effectLst>
                  <a:outerShdw blurRad="38100" dist="38100" dir="2700000" algn="tl">
                    <a:srgbClr val="000000"/>
                  </a:outerShdw>
                </a:effectLst>
              </a:rPr>
              <a:t>?=2 dal modello di Fermi!</a:t>
            </a:r>
          </a:p>
        </p:txBody>
      </p:sp>
      <p:sp>
        <p:nvSpPr>
          <p:cNvPr id="312332" name="AutoShape 1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10550" y="5592763"/>
            <a:ext cx="727075" cy="514350"/>
          </a:xfrm>
          <a:prstGeom prst="actionButtonBackPrevious">
            <a:avLst/>
          </a:prstGeom>
          <a:solidFill>
            <a:schemeClr val="accent1"/>
          </a:solidFill>
          <a:ln w="603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30" grpId="0" animBg="1"/>
      <p:bldP spid="3123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ADEDFF-905F-4254-9AEE-A02E1AB54583}" type="slidenum">
              <a:rPr lang="it-IT"/>
              <a:pPr/>
              <a:t>21</a:t>
            </a:fld>
            <a:endParaRPr lang="it-IT"/>
          </a:p>
        </p:txBody>
      </p:sp>
      <p:sp>
        <p:nvSpPr>
          <p:cNvPr id="310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/>
              <a:t>4.6 Parametri caratteristici di un’onda di shock da Supernova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it-IT" sz="2600" dirty="0"/>
              <a:t>Osservazioni di </a:t>
            </a:r>
            <a:r>
              <a:rPr lang="it-IT" sz="2600" dirty="0" err="1"/>
              <a:t>Supernovae</a:t>
            </a:r>
            <a:r>
              <a:rPr lang="it-IT" sz="2600" dirty="0"/>
              <a:t> (da altre Galassie): 			</a:t>
            </a:r>
            <a:r>
              <a:rPr lang="it-IT" sz="2600" dirty="0" smtClean="0"/>
              <a:t>1/</a:t>
            </a:r>
            <a:r>
              <a:rPr lang="it-IT" sz="2600" dirty="0" err="1" smtClean="0">
                <a:latin typeface="Symbol" pitchFamily="18" charset="2"/>
              </a:rPr>
              <a:t>t</a:t>
            </a:r>
            <a:r>
              <a:rPr lang="it-IT" sz="2600" dirty="0" err="1"/>
              <a:t>=</a:t>
            </a:r>
            <a:r>
              <a:rPr lang="it-IT" sz="2600" dirty="0"/>
              <a:t> 1 SN/ 30 anni</a:t>
            </a:r>
          </a:p>
          <a:p>
            <a:r>
              <a:rPr lang="it-IT" sz="2600" dirty="0"/>
              <a:t>Energia emessa sotto forma di energia cinetica:				K=10</a:t>
            </a:r>
            <a:r>
              <a:rPr lang="it-IT" sz="2600" baseline="30000" dirty="0"/>
              <a:t>51</a:t>
            </a:r>
            <a:r>
              <a:rPr lang="it-IT" sz="2600" dirty="0"/>
              <a:t> erg </a:t>
            </a:r>
          </a:p>
          <a:p>
            <a:r>
              <a:rPr lang="it-IT" sz="2600" dirty="0"/>
              <a:t>Massa caratteristica delle </a:t>
            </a:r>
            <a:r>
              <a:rPr lang="it-IT" sz="2600" dirty="0" err="1"/>
              <a:t>Supernovae</a:t>
            </a:r>
            <a:r>
              <a:rPr lang="it-IT" sz="2600" dirty="0"/>
              <a:t>:					M=10 </a:t>
            </a:r>
            <a:r>
              <a:rPr lang="it-IT" sz="2600" dirty="0" err="1"/>
              <a:t>M</a:t>
            </a:r>
            <a:r>
              <a:rPr lang="it-IT" sz="2600" baseline="-25000" dirty="0" err="1"/>
              <a:t>s</a:t>
            </a:r>
            <a:r>
              <a:rPr lang="it-IT" sz="2600" dirty="0"/>
              <a:t> (=10</a:t>
            </a:r>
            <a:r>
              <a:rPr lang="it-IT" sz="2600" dirty="0">
                <a:sym typeface="Symbol" pitchFamily="18" charset="2"/>
              </a:rPr>
              <a:t>2</a:t>
            </a:r>
            <a:r>
              <a:rPr lang="it-IT" sz="2600" dirty="0"/>
              <a:t>10</a:t>
            </a:r>
            <a:r>
              <a:rPr lang="it-IT" sz="2600" baseline="30000" dirty="0"/>
              <a:t>33</a:t>
            </a:r>
            <a:r>
              <a:rPr lang="it-IT" sz="2600" dirty="0"/>
              <a:t> g)</a:t>
            </a:r>
          </a:p>
          <a:p>
            <a:r>
              <a:rPr lang="it-IT" sz="2600" dirty="0"/>
              <a:t>“Potenza” alimentata dalle esplosioni di SN:				</a:t>
            </a:r>
            <a:r>
              <a:rPr lang="it-IT" sz="2600" dirty="0" err="1"/>
              <a:t>W=K</a:t>
            </a:r>
            <a:r>
              <a:rPr lang="it-IT" sz="2600" dirty="0"/>
              <a:t>/</a:t>
            </a:r>
            <a:r>
              <a:rPr lang="it-IT" sz="2600" dirty="0">
                <a:latin typeface="Symbol" pitchFamily="18" charset="2"/>
              </a:rPr>
              <a:t>t</a:t>
            </a:r>
            <a:r>
              <a:rPr lang="it-IT" sz="2600" dirty="0"/>
              <a:t> =10</a:t>
            </a:r>
            <a:r>
              <a:rPr lang="it-IT" sz="2600" baseline="30000" dirty="0"/>
              <a:t>51</a:t>
            </a:r>
            <a:r>
              <a:rPr lang="it-IT" sz="2600" dirty="0"/>
              <a:t> /30(3</a:t>
            </a:r>
            <a:r>
              <a:rPr lang="it-IT" sz="2600" dirty="0">
                <a:sym typeface="Symbol" pitchFamily="18" charset="2"/>
              </a:rPr>
              <a:t>10</a:t>
            </a:r>
            <a:r>
              <a:rPr lang="it-IT" sz="2600" baseline="30000" dirty="0"/>
              <a:t>7</a:t>
            </a:r>
            <a:r>
              <a:rPr lang="it-IT" sz="2600" dirty="0">
                <a:sym typeface="Symbol" pitchFamily="18" charset="2"/>
              </a:rPr>
              <a:t> s)=</a:t>
            </a:r>
            <a:r>
              <a:rPr lang="it-IT" sz="2600" dirty="0"/>
              <a:t>10</a:t>
            </a:r>
            <a:r>
              <a:rPr lang="it-IT" sz="2600" baseline="30000" dirty="0"/>
              <a:t>42</a:t>
            </a:r>
            <a:r>
              <a:rPr lang="it-IT" sz="2600" dirty="0"/>
              <a:t> erg/s </a:t>
            </a:r>
          </a:p>
          <a:p>
            <a:r>
              <a:rPr lang="it-IT" sz="2600" dirty="0"/>
              <a:t>Velocità di propagazione dell’onda di shock:				</a:t>
            </a:r>
          </a:p>
        </p:txBody>
      </p:sp>
      <p:graphicFrame>
        <p:nvGraphicFramePr>
          <p:cNvPr id="310276" name="Object 4"/>
          <p:cNvGraphicFramePr>
            <a:graphicFrameLocks noChangeAspect="1"/>
          </p:cNvGraphicFramePr>
          <p:nvPr/>
        </p:nvGraphicFramePr>
        <p:xfrm>
          <a:off x="633413" y="5572125"/>
          <a:ext cx="4443412" cy="831850"/>
        </p:xfrm>
        <a:graphic>
          <a:graphicData uri="http://schemas.openxmlformats.org/presentationml/2006/ole">
            <p:oleObj spid="_x0000_s310276" name="Equation" r:id="rId3" imgW="2577960" imgH="482400" progId="Equation.3">
              <p:embed/>
            </p:oleObj>
          </a:graphicData>
        </a:graphic>
      </p:graphicFrame>
      <p:graphicFrame>
        <p:nvGraphicFramePr>
          <p:cNvPr id="310277" name="Object 5"/>
          <p:cNvGraphicFramePr>
            <a:graphicFrameLocks noChangeAspect="1"/>
          </p:cNvGraphicFramePr>
          <p:nvPr/>
        </p:nvGraphicFramePr>
        <p:xfrm>
          <a:off x="6732588" y="5724525"/>
          <a:ext cx="984250" cy="679450"/>
        </p:xfrm>
        <a:graphic>
          <a:graphicData uri="http://schemas.openxmlformats.org/presentationml/2006/ole">
            <p:oleObj spid="_x0000_s310277" name="Equation" r:id="rId4" imgW="571320" imgH="393480" progId="Equation.3">
              <p:embed/>
            </p:oleObj>
          </a:graphicData>
        </a:graphic>
      </p:graphicFrame>
      <p:sp>
        <p:nvSpPr>
          <p:cNvPr id="310278" name="AutoShape 6"/>
          <p:cNvSpPr>
            <a:spLocks noChangeArrowheads="1"/>
          </p:cNvSpPr>
          <p:nvPr/>
        </p:nvSpPr>
        <p:spPr bwMode="auto">
          <a:xfrm>
            <a:off x="5435600" y="5805488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603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7956550" y="5802313"/>
            <a:ext cx="1152525" cy="488950"/>
          </a:xfrm>
          <a:prstGeom prst="rect">
            <a:avLst/>
          </a:prstGeom>
          <a:solidFill>
            <a:schemeClr val="tx1"/>
          </a:solidFill>
          <a:ln w="603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 typeface="Wingdings" pitchFamily="2" charset="2"/>
              <a:buNone/>
            </a:pPr>
            <a:r>
              <a:rPr lang="it-IT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eq. 4.8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4BCE6A-14F3-4824-A57D-8A83CC9CFD4D}" type="slidenum">
              <a:rPr lang="it-IT"/>
              <a:pPr/>
              <a:t>22</a:t>
            </a:fld>
            <a:endParaRPr lang="it-IT"/>
          </a:p>
        </p:txBody>
      </p:sp>
      <p:sp>
        <p:nvSpPr>
          <p:cNvPr id="314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/>
              <a:t>Dimensioni lineari e durata caratteristica dell’onda di shock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400" y="1600200"/>
            <a:ext cx="9169400" cy="1468438"/>
          </a:xfrm>
        </p:spPr>
        <p:txBody>
          <a:bodyPr/>
          <a:lstStyle/>
          <a:p>
            <a:r>
              <a:rPr lang="it-IT" sz="2600"/>
              <a:t>Per la stima seguente, assumeremo che l’onda di shock perde la sua “spinta propulsiva” quando, espandendosi sino ad un raggio R</a:t>
            </a:r>
            <a:r>
              <a:rPr lang="it-IT" sz="2600" baseline="-25000"/>
              <a:t>OS </a:t>
            </a:r>
            <a:r>
              <a:rPr lang="it-IT" sz="2600"/>
              <a:t> la sua densità </a:t>
            </a:r>
            <a:r>
              <a:rPr lang="it-IT" sz="2600">
                <a:latin typeface="Symbol" pitchFamily="18" charset="2"/>
              </a:rPr>
              <a:t>r</a:t>
            </a:r>
            <a:r>
              <a:rPr lang="it-IT" sz="2600" baseline="-25000"/>
              <a:t>SN</a:t>
            </a:r>
            <a:r>
              <a:rPr lang="it-IT" sz="2600"/>
              <a:t> uguaglia quella del mezzo interstellare </a:t>
            </a:r>
            <a:r>
              <a:rPr lang="it-IT" sz="2600">
                <a:latin typeface="Symbol" pitchFamily="18" charset="2"/>
              </a:rPr>
              <a:t>r</a:t>
            </a:r>
            <a:r>
              <a:rPr lang="it-IT" sz="2600" baseline="-25000"/>
              <a:t>IG</a:t>
            </a:r>
            <a:r>
              <a:rPr lang="en-US" sz="2600"/>
              <a:t>~</a:t>
            </a:r>
            <a:r>
              <a:rPr lang="it-IT" sz="2600"/>
              <a:t>1p/cm</a:t>
            </a:r>
            <a:r>
              <a:rPr lang="it-IT" sz="2600" baseline="30000"/>
              <a:t>3</a:t>
            </a:r>
            <a:r>
              <a:rPr lang="it-IT" sz="2600"/>
              <a:t>.</a:t>
            </a:r>
          </a:p>
          <a:p>
            <a:endParaRPr lang="it-IT" sz="2600"/>
          </a:p>
        </p:txBody>
      </p:sp>
      <p:graphicFrame>
        <p:nvGraphicFramePr>
          <p:cNvPr id="314372" name="Object 4"/>
          <p:cNvGraphicFramePr>
            <a:graphicFrameLocks noChangeAspect="1"/>
          </p:cNvGraphicFramePr>
          <p:nvPr/>
        </p:nvGraphicFramePr>
        <p:xfrm>
          <a:off x="457200" y="3068638"/>
          <a:ext cx="2582863" cy="742950"/>
        </p:xfrm>
        <a:graphic>
          <a:graphicData uri="http://schemas.openxmlformats.org/presentationml/2006/ole">
            <p:oleObj spid="_x0000_s314372" name="Equation" r:id="rId3" imgW="1498320" imgH="431640" progId="Equation.3">
              <p:embed/>
            </p:oleObj>
          </a:graphicData>
        </a:graphic>
      </p:graphicFrame>
      <p:graphicFrame>
        <p:nvGraphicFramePr>
          <p:cNvPr id="314373" name="Object 5"/>
          <p:cNvGraphicFramePr>
            <a:graphicFrameLocks noChangeAspect="1"/>
          </p:cNvGraphicFramePr>
          <p:nvPr/>
        </p:nvGraphicFramePr>
        <p:xfrm>
          <a:off x="4733925" y="3068638"/>
          <a:ext cx="3175000" cy="677862"/>
        </p:xfrm>
        <a:graphic>
          <a:graphicData uri="http://schemas.openxmlformats.org/presentationml/2006/ole">
            <p:oleObj spid="_x0000_s314373" name="Equation" r:id="rId4" imgW="1841400" imgH="393480" progId="Equation.3">
              <p:embed/>
            </p:oleObj>
          </a:graphicData>
        </a:graphic>
      </p:graphicFrame>
      <p:graphicFrame>
        <p:nvGraphicFramePr>
          <p:cNvPr id="314374" name="Object 6"/>
          <p:cNvGraphicFramePr>
            <a:graphicFrameLocks noChangeAspect="1"/>
          </p:cNvGraphicFramePr>
          <p:nvPr/>
        </p:nvGraphicFramePr>
        <p:xfrm>
          <a:off x="684213" y="4165600"/>
          <a:ext cx="1073150" cy="393700"/>
        </p:xfrm>
        <a:graphic>
          <a:graphicData uri="http://schemas.openxmlformats.org/presentationml/2006/ole">
            <p:oleObj spid="_x0000_s314374" name="Equation" r:id="rId5" imgW="622080" imgH="228600" progId="Equation.3">
              <p:embed/>
            </p:oleObj>
          </a:graphicData>
        </a:graphic>
      </p:graphicFrame>
      <p:graphicFrame>
        <p:nvGraphicFramePr>
          <p:cNvPr id="314375" name="Object 7"/>
          <p:cNvGraphicFramePr>
            <a:graphicFrameLocks noChangeAspect="1"/>
          </p:cNvGraphicFramePr>
          <p:nvPr/>
        </p:nvGraphicFramePr>
        <p:xfrm>
          <a:off x="2997200" y="3930650"/>
          <a:ext cx="5821363" cy="938213"/>
        </p:xfrm>
        <a:graphic>
          <a:graphicData uri="http://schemas.openxmlformats.org/presentationml/2006/ole">
            <p:oleObj spid="_x0000_s314375" name="Equation" r:id="rId6" imgW="3377880" imgH="545760" progId="Equation.3">
              <p:embed/>
            </p:oleObj>
          </a:graphicData>
        </a:graphic>
      </p:graphicFrame>
      <p:sp>
        <p:nvSpPr>
          <p:cNvPr id="314376" name="AutoShape 8"/>
          <p:cNvSpPr>
            <a:spLocks noChangeArrowheads="1"/>
          </p:cNvSpPr>
          <p:nvPr/>
        </p:nvSpPr>
        <p:spPr bwMode="auto">
          <a:xfrm>
            <a:off x="1908175" y="4165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603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314377" name="Object 9"/>
          <p:cNvGraphicFramePr>
            <a:graphicFrameLocks noChangeAspect="1"/>
          </p:cNvGraphicFramePr>
          <p:nvPr/>
        </p:nvGraphicFramePr>
        <p:xfrm>
          <a:off x="3141663" y="4975225"/>
          <a:ext cx="2038350" cy="703263"/>
        </p:xfrm>
        <a:graphic>
          <a:graphicData uri="http://schemas.openxmlformats.org/presentationml/2006/ole">
            <p:oleObj spid="_x0000_s314377" name="Equation" r:id="rId7" imgW="660240" imgH="228600" progId="Equation.3">
              <p:embed/>
            </p:oleObj>
          </a:graphicData>
        </a:graphic>
      </p:graphicFrame>
      <p:sp>
        <p:nvSpPr>
          <p:cNvPr id="314378" name="Text Box 10"/>
          <p:cNvSpPr txBox="1">
            <a:spLocks noChangeArrowheads="1"/>
          </p:cNvSpPr>
          <p:nvPr/>
        </p:nvSpPr>
        <p:spPr bwMode="auto">
          <a:xfrm>
            <a:off x="193675" y="5600700"/>
            <a:ext cx="8950325" cy="885825"/>
          </a:xfrm>
          <a:prstGeom prst="rect">
            <a:avLst/>
          </a:prstGeom>
          <a:noFill/>
          <a:ln w="603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it-IT" b="0">
                <a:effectLst>
                  <a:outerShdw blurRad="38100" dist="38100" dir="2700000" algn="tl">
                    <a:srgbClr val="000000"/>
                  </a:outerShdw>
                </a:effectLst>
              </a:rPr>
              <a:t>Questo valore corrisponde alle dimensioni lineari (raggio) in cui l’onda di shock riesce ad accelerare particelle.</a:t>
            </a:r>
          </a:p>
        </p:txBody>
      </p:sp>
      <p:sp>
        <p:nvSpPr>
          <p:cNvPr id="314379" name="Text Box 11"/>
          <p:cNvSpPr txBox="1">
            <a:spLocks noChangeArrowheads="1"/>
          </p:cNvSpPr>
          <p:nvPr/>
        </p:nvSpPr>
        <p:spPr bwMode="auto">
          <a:xfrm>
            <a:off x="7380288" y="5149850"/>
            <a:ext cx="1152525" cy="488950"/>
          </a:xfrm>
          <a:prstGeom prst="rect">
            <a:avLst/>
          </a:prstGeom>
          <a:solidFill>
            <a:schemeClr val="tx1"/>
          </a:solidFill>
          <a:ln w="603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 typeface="Wingdings" pitchFamily="2" charset="2"/>
              <a:buNone/>
            </a:pPr>
            <a:r>
              <a:rPr lang="it-IT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eq. 4.9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B74A65-1888-4B06-B866-1537B8C57B52}" type="slidenum">
              <a:rPr lang="it-IT"/>
              <a:pPr/>
              <a:t>23</a:t>
            </a:fld>
            <a:endParaRPr lang="it-IT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713788" cy="4525962"/>
          </a:xfrm>
        </p:spPr>
        <p:txBody>
          <a:bodyPr/>
          <a:lstStyle/>
          <a:p>
            <a:r>
              <a:rPr lang="it-IT" sz="2600"/>
              <a:t>La durata caratteristica del processo di accelerazione:</a:t>
            </a:r>
          </a:p>
          <a:p>
            <a:endParaRPr lang="it-IT" sz="2600"/>
          </a:p>
          <a:p>
            <a:endParaRPr lang="it-IT" sz="2600"/>
          </a:p>
          <a:p>
            <a:r>
              <a:rPr lang="it-IT" sz="2600"/>
              <a:t>Utilizzando R</a:t>
            </a:r>
            <a:r>
              <a:rPr lang="it-IT" sz="2600" baseline="-25000"/>
              <a:t>OS</a:t>
            </a:r>
            <a:r>
              <a:rPr lang="it-IT" sz="2600"/>
              <a:t> e T</a:t>
            </a:r>
            <a:r>
              <a:rPr lang="it-IT" sz="2600" baseline="-25000"/>
              <a:t>OS</a:t>
            </a:r>
            <a:r>
              <a:rPr lang="it-IT" sz="2600"/>
              <a:t>, è possibile stimare la </a:t>
            </a:r>
            <a:r>
              <a:rPr lang="it-IT" sz="2600" b="1" i="1"/>
              <a:t>energia massima</a:t>
            </a:r>
            <a:r>
              <a:rPr lang="it-IT" sz="2600"/>
              <a:t> a cui le particelle (RC) possono essere iniettate nella Galassia</a:t>
            </a:r>
          </a:p>
        </p:txBody>
      </p:sp>
      <p:graphicFrame>
        <p:nvGraphicFramePr>
          <p:cNvPr id="315396" name="Object 4"/>
          <p:cNvGraphicFramePr>
            <a:graphicFrameLocks noChangeAspect="1"/>
          </p:cNvGraphicFramePr>
          <p:nvPr/>
        </p:nvGraphicFramePr>
        <p:xfrm>
          <a:off x="1417638" y="693738"/>
          <a:ext cx="5543550" cy="849312"/>
        </p:xfrm>
        <a:graphic>
          <a:graphicData uri="http://schemas.openxmlformats.org/presentationml/2006/ole">
            <p:oleObj spid="_x0000_s315396" name="Equation" r:id="rId3" imgW="2730240" imgH="419040" progId="Equation.3">
              <p:embed/>
            </p:oleObj>
          </a:graphicData>
        </a:graphic>
      </p:graphicFrame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7327900" y="909638"/>
            <a:ext cx="1347788" cy="488950"/>
          </a:xfrm>
          <a:prstGeom prst="rect">
            <a:avLst/>
          </a:prstGeom>
          <a:solidFill>
            <a:schemeClr val="tx1"/>
          </a:solidFill>
          <a:ln w="603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 typeface="Wingdings" pitchFamily="2" charset="2"/>
              <a:buNone/>
            </a:pPr>
            <a:r>
              <a:rPr lang="it-IT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eq. 4.10</a:t>
            </a:r>
          </a:p>
        </p:txBody>
      </p:sp>
      <p:pic>
        <p:nvPicPr>
          <p:cNvPr id="3153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546475"/>
            <a:ext cx="3762375" cy="3267075"/>
          </a:xfrm>
          <a:prstGeom prst="rect">
            <a:avLst/>
          </a:prstGeom>
          <a:noFill/>
          <a:ln w="60325" algn="ctr">
            <a:noFill/>
            <a:miter lim="800000"/>
            <a:headEnd/>
            <a:tailEnd/>
          </a:ln>
          <a:effectLst/>
        </p:spPr>
      </p:pic>
      <p:pic>
        <p:nvPicPr>
          <p:cNvPr id="3154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17913"/>
            <a:ext cx="3902075" cy="3040062"/>
          </a:xfrm>
          <a:prstGeom prst="rect">
            <a:avLst/>
          </a:prstGeom>
          <a:noFill/>
          <a:ln w="60325" algn="ctr">
            <a:noFill/>
            <a:miter lim="800000"/>
            <a:headEnd/>
            <a:tailEnd/>
          </a:ln>
          <a:effectLst/>
        </p:spPr>
      </p:pic>
      <p:pic>
        <p:nvPicPr>
          <p:cNvPr id="31540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0425" y="3546475"/>
            <a:ext cx="2343150" cy="466725"/>
          </a:xfrm>
          <a:prstGeom prst="rect">
            <a:avLst/>
          </a:prstGeom>
          <a:noFill/>
          <a:ln w="60325" algn="ctr">
            <a:noFill/>
            <a:miter lim="800000"/>
            <a:headEnd/>
            <a:tailEnd/>
          </a:ln>
          <a:effectLst/>
        </p:spPr>
      </p:pic>
      <p:sp>
        <p:nvSpPr>
          <p:cNvPr id="315403" name="Text Box 11"/>
          <p:cNvSpPr txBox="1">
            <a:spLocks noChangeArrowheads="1"/>
          </p:cNvSpPr>
          <p:nvPr/>
        </p:nvSpPr>
        <p:spPr bwMode="auto">
          <a:xfrm>
            <a:off x="452438" y="3486150"/>
            <a:ext cx="1335087" cy="488950"/>
          </a:xfrm>
          <a:prstGeom prst="rect">
            <a:avLst/>
          </a:prstGeom>
          <a:noFill/>
          <a:ln w="603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Raggi X</a:t>
            </a:r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 rot="5400000">
            <a:off x="8108950" y="4881563"/>
            <a:ext cx="1244600" cy="488950"/>
          </a:xfrm>
          <a:prstGeom prst="rect">
            <a:avLst/>
          </a:prstGeom>
          <a:noFill/>
          <a:ln w="603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Raggi </a:t>
            </a:r>
            <a:r>
              <a:rPr lang="it-IT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g</a:t>
            </a:r>
          </a:p>
        </p:txBody>
      </p:sp>
      <p:sp>
        <p:nvSpPr>
          <p:cNvPr id="315405" name="Text Box 13"/>
          <p:cNvSpPr txBox="1">
            <a:spLocks noChangeArrowheads="1"/>
          </p:cNvSpPr>
          <p:nvPr/>
        </p:nvSpPr>
        <p:spPr bwMode="auto">
          <a:xfrm>
            <a:off x="82550" y="2600325"/>
            <a:ext cx="8978900" cy="885825"/>
          </a:xfrm>
          <a:prstGeom prst="rect">
            <a:avLst/>
          </a:prstGeom>
          <a:noFill/>
          <a:ln w="603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Esercizio</a:t>
            </a:r>
            <a:r>
              <a:rPr lang="it-IT" b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it-IT" b="0" i="1">
                <a:effectLst>
                  <a:outerShdw blurRad="38100" dist="38100" dir="2700000" algn="tl">
                    <a:srgbClr val="000000"/>
                  </a:outerShdw>
                </a:effectLst>
              </a:rPr>
              <a:t>RXJ1317.7-3946 è probabilmente il “remnant” della SN esplosa nel 393 d.c. Sapreste verificare R</a:t>
            </a:r>
            <a:r>
              <a:rPr lang="it-IT" b="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OS</a:t>
            </a:r>
            <a:r>
              <a:rPr lang="it-IT" b="0" i="1">
                <a:effectLst>
                  <a:outerShdw blurRad="38100" dist="38100" dir="2700000" algn="tl">
                    <a:srgbClr val="000000"/>
                  </a:outerShdw>
                </a:effectLst>
              </a:rPr>
              <a:t> e T</a:t>
            </a:r>
            <a:r>
              <a:rPr lang="it-IT" b="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OS</a:t>
            </a:r>
            <a:r>
              <a:rPr lang="it-IT" b="0" i="1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9A10F-47A0-45EE-B500-2207E910864F}" type="slidenum">
              <a:rPr lang="it-IT"/>
              <a:pPr/>
              <a:t>24</a:t>
            </a:fld>
            <a:endParaRPr lang="it-IT"/>
          </a:p>
        </p:txBody>
      </p:sp>
      <p:sp>
        <p:nvSpPr>
          <p:cNvPr id="317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Massima energia per i RC da SN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13788" cy="5661025"/>
          </a:xfrm>
        </p:spPr>
        <p:txBody>
          <a:bodyPr/>
          <a:lstStyle/>
          <a:p>
            <a:r>
              <a:rPr lang="it-IT" sz="2600"/>
              <a:t>Incremento di energia in un singolo urto (eq.4.1):</a:t>
            </a:r>
          </a:p>
          <a:p>
            <a:endParaRPr lang="it-IT" sz="2600"/>
          </a:p>
          <a:p>
            <a:endParaRPr lang="it-IT" sz="2600"/>
          </a:p>
          <a:p>
            <a:endParaRPr lang="it-IT" sz="2600"/>
          </a:p>
          <a:p>
            <a:endParaRPr lang="it-IT" sz="2600"/>
          </a:p>
          <a:p>
            <a:r>
              <a:rPr lang="it-IT" sz="2600"/>
              <a:t>Tempo che intercorre tra due urti successivi: T</a:t>
            </a:r>
            <a:r>
              <a:rPr lang="it-IT" sz="2600" baseline="-25000"/>
              <a:t>ciclo</a:t>
            </a:r>
            <a:r>
              <a:rPr lang="it-IT" sz="2600"/>
              <a:t>; </a:t>
            </a:r>
          </a:p>
          <a:p>
            <a:r>
              <a:rPr lang="it-IT" sz="2600"/>
              <a:t>Numero massimo di urti possibili:   N</a:t>
            </a:r>
            <a:r>
              <a:rPr lang="it-IT" sz="2600" baseline="-25000"/>
              <a:t>cicli</a:t>
            </a:r>
            <a:r>
              <a:rPr lang="it-IT" sz="2600"/>
              <a:t>=T</a:t>
            </a:r>
            <a:r>
              <a:rPr lang="it-IT" sz="2600" baseline="-25000"/>
              <a:t>OS</a:t>
            </a:r>
            <a:r>
              <a:rPr lang="it-IT" sz="2600"/>
              <a:t>/T</a:t>
            </a:r>
            <a:r>
              <a:rPr lang="it-IT" sz="2600" baseline="-25000"/>
              <a:t>ciclo</a:t>
            </a:r>
            <a:r>
              <a:rPr lang="it-IT" sz="2600"/>
              <a:t>; </a:t>
            </a:r>
          </a:p>
          <a:p>
            <a:r>
              <a:rPr lang="it-IT" sz="2600"/>
              <a:t>La massima energia raggiungibile è dunque:</a:t>
            </a:r>
          </a:p>
          <a:p>
            <a:endParaRPr lang="it-IT" sz="2600"/>
          </a:p>
          <a:p>
            <a:endParaRPr lang="it-IT" sz="2600"/>
          </a:p>
          <a:p>
            <a:r>
              <a:rPr lang="it-IT" sz="2600"/>
              <a:t>Occorre dunque stimare il parametro T</a:t>
            </a:r>
            <a:r>
              <a:rPr lang="it-IT" sz="2600" baseline="-25000"/>
              <a:t>ciclo</a:t>
            </a:r>
            <a:r>
              <a:rPr lang="it-IT" sz="2600"/>
              <a:t>; </a:t>
            </a:r>
          </a:p>
        </p:txBody>
      </p:sp>
      <p:graphicFrame>
        <p:nvGraphicFramePr>
          <p:cNvPr id="317444" name="Object 4"/>
          <p:cNvGraphicFramePr>
            <a:graphicFrameLocks noChangeAspect="1"/>
          </p:cNvGraphicFramePr>
          <p:nvPr/>
        </p:nvGraphicFramePr>
        <p:xfrm>
          <a:off x="827088" y="1725613"/>
          <a:ext cx="3060700" cy="746125"/>
        </p:xfrm>
        <a:graphic>
          <a:graphicData uri="http://schemas.openxmlformats.org/presentationml/2006/ole">
            <p:oleObj spid="_x0000_s317444" name="Equation" r:id="rId3" imgW="1777680" imgH="431640" progId="Equation.3">
              <p:embed/>
            </p:oleObj>
          </a:graphicData>
        </a:graphic>
      </p:graphicFrame>
      <p:sp>
        <p:nvSpPr>
          <p:cNvPr id="317445" name="Text Box 5"/>
          <p:cNvSpPr txBox="1">
            <a:spLocks noChangeArrowheads="1"/>
          </p:cNvSpPr>
          <p:nvPr/>
        </p:nvSpPr>
        <p:spPr bwMode="auto">
          <a:xfrm>
            <a:off x="7245350" y="5233988"/>
            <a:ext cx="1441450" cy="488950"/>
          </a:xfrm>
          <a:prstGeom prst="rect">
            <a:avLst/>
          </a:prstGeom>
          <a:solidFill>
            <a:schemeClr val="tx1"/>
          </a:solidFill>
          <a:ln w="603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 typeface="Wingdings" pitchFamily="2" charset="2"/>
              <a:buNone/>
            </a:pPr>
            <a:r>
              <a:rPr lang="it-IT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eq. 4.11</a:t>
            </a:r>
          </a:p>
        </p:txBody>
      </p:sp>
      <p:graphicFrame>
        <p:nvGraphicFramePr>
          <p:cNvPr id="317446" name="Object 6"/>
          <p:cNvGraphicFramePr>
            <a:graphicFrameLocks noChangeAspect="1"/>
          </p:cNvGraphicFramePr>
          <p:nvPr/>
        </p:nvGraphicFramePr>
        <p:xfrm>
          <a:off x="1916113" y="2720975"/>
          <a:ext cx="4960937" cy="679450"/>
        </p:xfrm>
        <a:graphic>
          <a:graphicData uri="http://schemas.openxmlformats.org/presentationml/2006/ole">
            <p:oleObj spid="_x0000_s317446" name="Equation" r:id="rId4" imgW="2882880" imgH="393480" progId="Equation.3">
              <p:embed/>
            </p:oleObj>
          </a:graphicData>
        </a:graphic>
      </p:graphicFrame>
      <p:cxnSp>
        <p:nvCxnSpPr>
          <p:cNvPr id="317447" name="AutoShape 7"/>
          <p:cNvCxnSpPr>
            <a:cxnSpLocks noChangeShapeType="1"/>
            <a:stCxn id="0" idx="1"/>
            <a:endCxn id="0" idx="1"/>
          </p:cNvCxnSpPr>
          <p:nvPr/>
        </p:nvCxnSpPr>
        <p:spPr bwMode="auto">
          <a:xfrm rot="10800000" flipH="1" flipV="1">
            <a:off x="812800" y="2098675"/>
            <a:ext cx="1103313" cy="962025"/>
          </a:xfrm>
          <a:prstGeom prst="bentConnector3">
            <a:avLst>
              <a:gd name="adj1" fmla="val -19426"/>
            </a:avLst>
          </a:prstGeom>
          <a:noFill/>
          <a:ln w="19050">
            <a:solidFill>
              <a:srgbClr val="FFCC00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317448" name="Object 8"/>
          <p:cNvGraphicFramePr>
            <a:graphicFrameLocks noChangeAspect="1"/>
          </p:cNvGraphicFramePr>
          <p:nvPr/>
        </p:nvGraphicFramePr>
        <p:xfrm>
          <a:off x="2701925" y="5157788"/>
          <a:ext cx="2841625" cy="746125"/>
        </p:xfrm>
        <a:graphic>
          <a:graphicData uri="http://schemas.openxmlformats.org/presentationml/2006/ole">
            <p:oleObj spid="_x0000_s317448" name="Equation" r:id="rId5" imgW="16509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A4C98-6078-4AF3-9E6E-1BF36C5143F0}" type="slidenum">
              <a:rPr lang="it-IT"/>
              <a:pPr/>
              <a:t>25</a:t>
            </a:fld>
            <a:endParaRPr lang="it-IT"/>
          </a:p>
        </p:txBody>
      </p:sp>
      <p:sp>
        <p:nvSpPr>
          <p:cNvPr id="318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Stima di </a:t>
            </a:r>
            <a:r>
              <a:rPr lang="it-IT" sz="3900"/>
              <a:t>T</a:t>
            </a:r>
            <a:r>
              <a:rPr lang="it-IT" sz="3900" baseline="-25000"/>
              <a:t>ciclo</a:t>
            </a:r>
            <a:endParaRPr lang="it-IT" sz="3900"/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2124075" y="3500438"/>
            <a:ext cx="215900" cy="2587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8469" name="Line 5"/>
          <p:cNvSpPr>
            <a:spLocks noChangeShapeType="1"/>
          </p:cNvSpPr>
          <p:nvPr/>
        </p:nvSpPr>
        <p:spPr bwMode="auto">
          <a:xfrm>
            <a:off x="2339975" y="4076700"/>
            <a:ext cx="1325563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 anchorCtr="1"/>
          <a:lstStyle/>
          <a:p>
            <a:endParaRPr lang="it-IT"/>
          </a:p>
        </p:txBody>
      </p:sp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2700338" y="3522663"/>
            <a:ext cx="4413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</a:t>
            </a:r>
          </a:p>
        </p:txBody>
      </p:sp>
      <p:sp>
        <p:nvSpPr>
          <p:cNvPr id="318475" name="Line 11"/>
          <p:cNvSpPr>
            <a:spLocks noChangeShapeType="1"/>
          </p:cNvSpPr>
          <p:nvPr/>
        </p:nvSpPr>
        <p:spPr bwMode="auto">
          <a:xfrm>
            <a:off x="971550" y="3500438"/>
            <a:ext cx="7704138" cy="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8476" name="Line 12"/>
          <p:cNvSpPr>
            <a:spLocks noChangeShapeType="1"/>
          </p:cNvSpPr>
          <p:nvPr/>
        </p:nvSpPr>
        <p:spPr bwMode="auto">
          <a:xfrm>
            <a:off x="971550" y="6092825"/>
            <a:ext cx="7704138" cy="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8483" name="Freeform 19"/>
          <p:cNvSpPr>
            <a:spLocks/>
          </p:cNvSpPr>
          <p:nvPr/>
        </p:nvSpPr>
        <p:spPr bwMode="auto">
          <a:xfrm>
            <a:off x="3779838" y="3716338"/>
            <a:ext cx="1606550" cy="828675"/>
          </a:xfrm>
          <a:custGeom>
            <a:avLst/>
            <a:gdLst/>
            <a:ahLst/>
            <a:cxnLst>
              <a:cxn ang="0">
                <a:pos x="133" y="204"/>
              </a:cxn>
              <a:cxn ang="0">
                <a:pos x="42" y="246"/>
              </a:cxn>
              <a:cxn ang="0">
                <a:pos x="21" y="295"/>
              </a:cxn>
              <a:cxn ang="0">
                <a:pos x="7" y="351"/>
              </a:cxn>
              <a:cxn ang="0">
                <a:pos x="21" y="386"/>
              </a:cxn>
              <a:cxn ang="0">
                <a:pos x="28" y="407"/>
              </a:cxn>
              <a:cxn ang="0">
                <a:pos x="1330" y="704"/>
              </a:cxn>
              <a:cxn ang="0">
                <a:pos x="1148" y="160"/>
              </a:cxn>
              <a:cxn ang="0">
                <a:pos x="1096" y="148"/>
              </a:cxn>
              <a:cxn ang="0">
                <a:pos x="913" y="56"/>
              </a:cxn>
              <a:cxn ang="0">
                <a:pos x="829" y="7"/>
              </a:cxn>
              <a:cxn ang="0">
                <a:pos x="794" y="0"/>
              </a:cxn>
              <a:cxn ang="0">
                <a:pos x="241" y="114"/>
              </a:cxn>
              <a:cxn ang="0">
                <a:pos x="133" y="204"/>
              </a:cxn>
            </a:cxnLst>
            <a:rect l="0" t="0" r="r" b="b"/>
            <a:pathLst>
              <a:path w="1330" h="704">
                <a:moveTo>
                  <a:pt x="133" y="204"/>
                </a:moveTo>
                <a:cubicBezTo>
                  <a:pt x="102" y="216"/>
                  <a:pt x="61" y="218"/>
                  <a:pt x="42" y="246"/>
                </a:cubicBezTo>
                <a:cubicBezTo>
                  <a:pt x="40" y="249"/>
                  <a:pt x="25" y="289"/>
                  <a:pt x="21" y="295"/>
                </a:cubicBezTo>
                <a:cubicBezTo>
                  <a:pt x="16" y="314"/>
                  <a:pt x="0" y="333"/>
                  <a:pt x="7" y="351"/>
                </a:cubicBezTo>
                <a:cubicBezTo>
                  <a:pt x="12" y="363"/>
                  <a:pt x="17" y="374"/>
                  <a:pt x="21" y="386"/>
                </a:cubicBezTo>
                <a:cubicBezTo>
                  <a:pt x="24" y="393"/>
                  <a:pt x="28" y="407"/>
                  <a:pt x="28" y="407"/>
                </a:cubicBezTo>
                <a:lnTo>
                  <a:pt x="1330" y="704"/>
                </a:lnTo>
                <a:cubicBezTo>
                  <a:pt x="1269" y="523"/>
                  <a:pt x="1217" y="338"/>
                  <a:pt x="1148" y="160"/>
                </a:cubicBezTo>
                <a:cubicBezTo>
                  <a:pt x="1142" y="143"/>
                  <a:pt x="1112" y="156"/>
                  <a:pt x="1096" y="148"/>
                </a:cubicBezTo>
                <a:cubicBezTo>
                  <a:pt x="1036" y="117"/>
                  <a:pt x="972" y="89"/>
                  <a:pt x="913" y="56"/>
                </a:cubicBezTo>
                <a:cubicBezTo>
                  <a:pt x="870" y="32"/>
                  <a:pt x="875" y="24"/>
                  <a:pt x="829" y="7"/>
                </a:cubicBezTo>
                <a:cubicBezTo>
                  <a:pt x="818" y="3"/>
                  <a:pt x="794" y="0"/>
                  <a:pt x="794" y="0"/>
                </a:cubicBezTo>
                <a:lnTo>
                  <a:pt x="241" y="114"/>
                </a:lnTo>
                <a:lnTo>
                  <a:pt x="133" y="204"/>
                </a:lnTo>
                <a:close/>
              </a:path>
            </a:pathLst>
          </a:custGeom>
          <a:noFill/>
          <a:ln w="603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8484" name="Freeform 20"/>
          <p:cNvSpPr>
            <a:spLocks/>
          </p:cNvSpPr>
          <p:nvPr/>
        </p:nvSpPr>
        <p:spPr bwMode="auto">
          <a:xfrm>
            <a:off x="3132138" y="4221163"/>
            <a:ext cx="1295400" cy="1439862"/>
          </a:xfrm>
          <a:custGeom>
            <a:avLst/>
            <a:gdLst/>
            <a:ahLst/>
            <a:cxnLst>
              <a:cxn ang="0">
                <a:pos x="500" y="31"/>
              </a:cxn>
              <a:cxn ang="0">
                <a:pos x="219" y="38"/>
              </a:cxn>
              <a:cxn ang="0">
                <a:pos x="176" y="59"/>
              </a:cxn>
              <a:cxn ang="0">
                <a:pos x="45" y="227"/>
              </a:cxn>
              <a:cxn ang="0">
                <a:pos x="0" y="680"/>
              </a:cxn>
              <a:cxn ang="0">
                <a:pos x="136" y="816"/>
              </a:cxn>
              <a:cxn ang="0">
                <a:pos x="589" y="907"/>
              </a:cxn>
              <a:cxn ang="0">
                <a:pos x="771" y="862"/>
              </a:cxn>
              <a:cxn ang="0">
                <a:pos x="499" y="590"/>
              </a:cxn>
              <a:cxn ang="0">
                <a:pos x="544" y="454"/>
              </a:cxn>
              <a:cxn ang="0">
                <a:pos x="816" y="181"/>
              </a:cxn>
              <a:cxn ang="0">
                <a:pos x="771" y="91"/>
              </a:cxn>
              <a:cxn ang="0">
                <a:pos x="726" y="45"/>
              </a:cxn>
              <a:cxn ang="0">
                <a:pos x="544" y="0"/>
              </a:cxn>
              <a:cxn ang="0">
                <a:pos x="500" y="31"/>
              </a:cxn>
            </a:cxnLst>
            <a:rect l="0" t="0" r="r" b="b"/>
            <a:pathLst>
              <a:path w="816" h="907">
                <a:moveTo>
                  <a:pt x="500" y="31"/>
                </a:moveTo>
                <a:cubicBezTo>
                  <a:pt x="406" y="33"/>
                  <a:pt x="313" y="34"/>
                  <a:pt x="219" y="38"/>
                </a:cubicBezTo>
                <a:cubicBezTo>
                  <a:pt x="203" y="39"/>
                  <a:pt x="176" y="59"/>
                  <a:pt x="176" y="59"/>
                </a:cubicBezTo>
                <a:lnTo>
                  <a:pt x="45" y="227"/>
                </a:lnTo>
                <a:lnTo>
                  <a:pt x="0" y="680"/>
                </a:lnTo>
                <a:lnTo>
                  <a:pt x="136" y="816"/>
                </a:lnTo>
                <a:lnTo>
                  <a:pt x="589" y="907"/>
                </a:lnTo>
                <a:lnTo>
                  <a:pt x="771" y="862"/>
                </a:lnTo>
                <a:lnTo>
                  <a:pt x="499" y="590"/>
                </a:lnTo>
                <a:lnTo>
                  <a:pt x="544" y="454"/>
                </a:lnTo>
                <a:lnTo>
                  <a:pt x="816" y="181"/>
                </a:lnTo>
                <a:lnTo>
                  <a:pt x="771" y="91"/>
                </a:lnTo>
                <a:lnTo>
                  <a:pt x="726" y="45"/>
                </a:lnTo>
                <a:lnTo>
                  <a:pt x="544" y="0"/>
                </a:lnTo>
                <a:lnTo>
                  <a:pt x="500" y="31"/>
                </a:lnTo>
                <a:close/>
              </a:path>
            </a:pathLst>
          </a:custGeom>
          <a:noFill/>
          <a:ln w="603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8485" name="Freeform 21"/>
          <p:cNvSpPr>
            <a:spLocks/>
          </p:cNvSpPr>
          <p:nvPr/>
        </p:nvSpPr>
        <p:spPr bwMode="auto">
          <a:xfrm>
            <a:off x="4067175" y="4437063"/>
            <a:ext cx="2232025" cy="1512887"/>
          </a:xfrm>
          <a:custGeom>
            <a:avLst/>
            <a:gdLst/>
            <a:ahLst/>
            <a:cxnLst>
              <a:cxn ang="0">
                <a:pos x="592" y="15"/>
              </a:cxn>
              <a:cxn ang="0">
                <a:pos x="641" y="36"/>
              </a:cxn>
              <a:cxn ang="0">
                <a:pos x="662" y="50"/>
              </a:cxn>
              <a:cxn ang="0">
                <a:pos x="964" y="591"/>
              </a:cxn>
              <a:cxn ang="0">
                <a:pos x="726" y="771"/>
              </a:cxn>
              <a:cxn ang="0">
                <a:pos x="636" y="953"/>
              </a:cxn>
              <a:cxn ang="0">
                <a:pos x="318" y="953"/>
              </a:cxn>
              <a:cxn ang="0">
                <a:pos x="227" y="771"/>
              </a:cxn>
              <a:cxn ang="0">
                <a:pos x="91" y="544"/>
              </a:cxn>
              <a:cxn ang="0">
                <a:pos x="0" y="272"/>
              </a:cxn>
              <a:cxn ang="0">
                <a:pos x="227" y="0"/>
              </a:cxn>
              <a:cxn ang="0">
                <a:pos x="409" y="0"/>
              </a:cxn>
              <a:cxn ang="0">
                <a:pos x="636" y="45"/>
              </a:cxn>
              <a:cxn ang="0">
                <a:pos x="681" y="91"/>
              </a:cxn>
            </a:cxnLst>
            <a:rect l="0" t="0" r="r" b="b"/>
            <a:pathLst>
              <a:path w="1406" h="953">
                <a:moveTo>
                  <a:pt x="592" y="15"/>
                </a:moveTo>
                <a:cubicBezTo>
                  <a:pt x="616" y="23"/>
                  <a:pt x="617" y="22"/>
                  <a:pt x="641" y="36"/>
                </a:cubicBezTo>
                <a:cubicBezTo>
                  <a:pt x="648" y="40"/>
                  <a:pt x="662" y="50"/>
                  <a:pt x="662" y="50"/>
                </a:cubicBezTo>
                <a:cubicBezTo>
                  <a:pt x="1236" y="648"/>
                  <a:pt x="1406" y="591"/>
                  <a:pt x="964" y="591"/>
                </a:cubicBezTo>
                <a:lnTo>
                  <a:pt x="726" y="771"/>
                </a:lnTo>
                <a:lnTo>
                  <a:pt x="636" y="953"/>
                </a:lnTo>
                <a:lnTo>
                  <a:pt x="318" y="953"/>
                </a:lnTo>
                <a:lnTo>
                  <a:pt x="227" y="771"/>
                </a:lnTo>
                <a:lnTo>
                  <a:pt x="91" y="544"/>
                </a:lnTo>
                <a:lnTo>
                  <a:pt x="0" y="272"/>
                </a:lnTo>
                <a:lnTo>
                  <a:pt x="227" y="0"/>
                </a:lnTo>
                <a:lnTo>
                  <a:pt x="409" y="0"/>
                </a:lnTo>
                <a:lnTo>
                  <a:pt x="636" y="45"/>
                </a:lnTo>
                <a:lnTo>
                  <a:pt x="681" y="91"/>
                </a:lnTo>
              </a:path>
            </a:pathLst>
          </a:custGeom>
          <a:noFill/>
          <a:ln w="603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8487" name="Freeform 23"/>
          <p:cNvSpPr>
            <a:spLocks/>
          </p:cNvSpPr>
          <p:nvPr/>
        </p:nvSpPr>
        <p:spPr bwMode="auto">
          <a:xfrm>
            <a:off x="5292725" y="3573463"/>
            <a:ext cx="1943100" cy="1584325"/>
          </a:xfrm>
          <a:custGeom>
            <a:avLst/>
            <a:gdLst/>
            <a:ahLst/>
            <a:cxnLst>
              <a:cxn ang="0">
                <a:pos x="31" y="397"/>
              </a:cxn>
              <a:cxn ang="0">
                <a:pos x="59" y="271"/>
              </a:cxn>
              <a:cxn ang="0">
                <a:pos x="272" y="0"/>
              </a:cxn>
              <a:cxn ang="0">
                <a:pos x="680" y="0"/>
              </a:cxn>
              <a:cxn ang="0">
                <a:pos x="952" y="317"/>
              </a:cxn>
              <a:cxn ang="0">
                <a:pos x="1224" y="680"/>
              </a:cxn>
              <a:cxn ang="0">
                <a:pos x="998" y="907"/>
              </a:cxn>
              <a:cxn ang="0">
                <a:pos x="680" y="998"/>
              </a:cxn>
              <a:cxn ang="0">
                <a:pos x="408" y="998"/>
              </a:cxn>
              <a:cxn ang="0">
                <a:pos x="226" y="907"/>
              </a:cxn>
              <a:cxn ang="0">
                <a:pos x="0" y="589"/>
              </a:cxn>
              <a:cxn ang="0">
                <a:pos x="0" y="363"/>
              </a:cxn>
              <a:cxn ang="0">
                <a:pos x="90" y="272"/>
              </a:cxn>
            </a:cxnLst>
            <a:rect l="0" t="0" r="r" b="b"/>
            <a:pathLst>
              <a:path w="1224" h="998">
                <a:moveTo>
                  <a:pt x="31" y="397"/>
                </a:moveTo>
                <a:cubicBezTo>
                  <a:pt x="39" y="351"/>
                  <a:pt x="59" y="319"/>
                  <a:pt x="59" y="271"/>
                </a:cubicBezTo>
                <a:lnTo>
                  <a:pt x="272" y="0"/>
                </a:lnTo>
                <a:lnTo>
                  <a:pt x="680" y="0"/>
                </a:lnTo>
                <a:lnTo>
                  <a:pt x="952" y="317"/>
                </a:lnTo>
                <a:lnTo>
                  <a:pt x="1224" y="680"/>
                </a:lnTo>
                <a:lnTo>
                  <a:pt x="998" y="907"/>
                </a:lnTo>
                <a:lnTo>
                  <a:pt x="680" y="998"/>
                </a:lnTo>
                <a:lnTo>
                  <a:pt x="408" y="998"/>
                </a:lnTo>
                <a:lnTo>
                  <a:pt x="226" y="907"/>
                </a:lnTo>
                <a:lnTo>
                  <a:pt x="0" y="589"/>
                </a:lnTo>
                <a:lnTo>
                  <a:pt x="0" y="363"/>
                </a:lnTo>
                <a:lnTo>
                  <a:pt x="90" y="272"/>
                </a:lnTo>
              </a:path>
            </a:pathLst>
          </a:custGeom>
          <a:noFill/>
          <a:ln w="603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8488" name="Freeform 24"/>
          <p:cNvSpPr>
            <a:spLocks/>
          </p:cNvSpPr>
          <p:nvPr/>
        </p:nvSpPr>
        <p:spPr bwMode="auto">
          <a:xfrm>
            <a:off x="5364163" y="4960938"/>
            <a:ext cx="2303462" cy="1131887"/>
          </a:xfrm>
          <a:custGeom>
            <a:avLst/>
            <a:gdLst/>
            <a:ahLst/>
            <a:cxnLst>
              <a:cxn ang="0">
                <a:pos x="1039" y="8"/>
              </a:cxn>
              <a:cxn ang="0">
                <a:pos x="1060" y="1"/>
              </a:cxn>
              <a:cxn ang="0">
                <a:pos x="1081" y="15"/>
              </a:cxn>
              <a:cxn ang="0">
                <a:pos x="1131" y="29"/>
              </a:cxn>
              <a:cxn ang="0">
                <a:pos x="1173" y="71"/>
              </a:cxn>
              <a:cxn ang="0">
                <a:pos x="1451" y="668"/>
              </a:cxn>
              <a:cxn ang="0">
                <a:pos x="1179" y="713"/>
              </a:cxn>
              <a:cxn ang="0">
                <a:pos x="635" y="713"/>
              </a:cxn>
              <a:cxn ang="0">
                <a:pos x="0" y="487"/>
              </a:cxn>
              <a:cxn ang="0">
                <a:pos x="91" y="305"/>
              </a:cxn>
              <a:cxn ang="0">
                <a:pos x="499" y="169"/>
              </a:cxn>
              <a:cxn ang="0">
                <a:pos x="907" y="78"/>
              </a:cxn>
              <a:cxn ang="0">
                <a:pos x="1039" y="8"/>
              </a:cxn>
            </a:cxnLst>
            <a:rect l="0" t="0" r="r" b="b"/>
            <a:pathLst>
              <a:path w="1451" h="713">
                <a:moveTo>
                  <a:pt x="1039" y="8"/>
                </a:moveTo>
                <a:cubicBezTo>
                  <a:pt x="1046" y="6"/>
                  <a:pt x="1053" y="0"/>
                  <a:pt x="1060" y="1"/>
                </a:cubicBezTo>
                <a:cubicBezTo>
                  <a:pt x="1068" y="2"/>
                  <a:pt x="1073" y="12"/>
                  <a:pt x="1081" y="15"/>
                </a:cubicBezTo>
                <a:cubicBezTo>
                  <a:pt x="1097" y="22"/>
                  <a:pt x="1115" y="24"/>
                  <a:pt x="1131" y="29"/>
                </a:cubicBezTo>
                <a:cubicBezTo>
                  <a:pt x="1145" y="43"/>
                  <a:pt x="1173" y="71"/>
                  <a:pt x="1173" y="71"/>
                </a:cubicBezTo>
                <a:lnTo>
                  <a:pt x="1451" y="668"/>
                </a:lnTo>
                <a:lnTo>
                  <a:pt x="1179" y="713"/>
                </a:lnTo>
                <a:lnTo>
                  <a:pt x="635" y="713"/>
                </a:lnTo>
                <a:lnTo>
                  <a:pt x="0" y="487"/>
                </a:lnTo>
                <a:lnTo>
                  <a:pt x="91" y="305"/>
                </a:lnTo>
                <a:lnTo>
                  <a:pt x="499" y="169"/>
                </a:lnTo>
                <a:lnTo>
                  <a:pt x="907" y="78"/>
                </a:lnTo>
                <a:lnTo>
                  <a:pt x="1039" y="8"/>
                </a:lnTo>
                <a:close/>
              </a:path>
            </a:pathLst>
          </a:custGeom>
          <a:noFill/>
          <a:ln w="603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8489" name="Freeform 25"/>
          <p:cNvSpPr>
            <a:spLocks/>
          </p:cNvSpPr>
          <p:nvPr/>
        </p:nvSpPr>
        <p:spPr bwMode="auto">
          <a:xfrm>
            <a:off x="6951663" y="3500438"/>
            <a:ext cx="1724025" cy="2089150"/>
          </a:xfrm>
          <a:custGeom>
            <a:avLst/>
            <a:gdLst/>
            <a:ahLst/>
            <a:cxnLst>
              <a:cxn ang="0">
                <a:pos x="299" y="1"/>
              </a:cxn>
              <a:cxn ang="0">
                <a:pos x="208" y="8"/>
              </a:cxn>
              <a:cxn ang="0">
                <a:pos x="138" y="36"/>
              </a:cxn>
              <a:cxn ang="0">
                <a:pos x="81" y="78"/>
              </a:cxn>
              <a:cxn ang="0">
                <a:pos x="25" y="176"/>
              </a:cxn>
              <a:cxn ang="0">
                <a:pos x="4" y="204"/>
              </a:cxn>
              <a:cxn ang="0">
                <a:pos x="43" y="454"/>
              </a:cxn>
              <a:cxn ang="0">
                <a:pos x="179" y="681"/>
              </a:cxn>
              <a:cxn ang="0">
                <a:pos x="950" y="1316"/>
              </a:cxn>
              <a:cxn ang="0">
                <a:pos x="996" y="1180"/>
              </a:cxn>
              <a:cxn ang="0">
                <a:pos x="1086" y="635"/>
              </a:cxn>
              <a:cxn ang="0">
                <a:pos x="860" y="46"/>
              </a:cxn>
              <a:cxn ang="0">
                <a:pos x="678" y="0"/>
              </a:cxn>
              <a:cxn ang="0">
                <a:pos x="179" y="0"/>
              </a:cxn>
            </a:cxnLst>
            <a:rect l="0" t="0" r="r" b="b"/>
            <a:pathLst>
              <a:path w="1086" h="1316">
                <a:moveTo>
                  <a:pt x="299" y="1"/>
                </a:moveTo>
                <a:cubicBezTo>
                  <a:pt x="269" y="3"/>
                  <a:pt x="238" y="2"/>
                  <a:pt x="208" y="8"/>
                </a:cubicBezTo>
                <a:cubicBezTo>
                  <a:pt x="200" y="10"/>
                  <a:pt x="154" y="32"/>
                  <a:pt x="138" y="36"/>
                </a:cubicBezTo>
                <a:cubicBezTo>
                  <a:pt x="122" y="47"/>
                  <a:pt x="92" y="66"/>
                  <a:pt x="81" y="78"/>
                </a:cubicBezTo>
                <a:cubicBezTo>
                  <a:pt x="52" y="109"/>
                  <a:pt x="52" y="145"/>
                  <a:pt x="25" y="176"/>
                </a:cubicBezTo>
                <a:cubicBezTo>
                  <a:pt x="0" y="205"/>
                  <a:pt x="4" y="175"/>
                  <a:pt x="4" y="204"/>
                </a:cubicBezTo>
                <a:lnTo>
                  <a:pt x="43" y="454"/>
                </a:lnTo>
                <a:lnTo>
                  <a:pt x="179" y="681"/>
                </a:lnTo>
                <a:lnTo>
                  <a:pt x="950" y="1316"/>
                </a:lnTo>
                <a:lnTo>
                  <a:pt x="996" y="1180"/>
                </a:lnTo>
                <a:lnTo>
                  <a:pt x="1086" y="635"/>
                </a:lnTo>
                <a:lnTo>
                  <a:pt x="860" y="46"/>
                </a:lnTo>
                <a:lnTo>
                  <a:pt x="678" y="0"/>
                </a:lnTo>
                <a:lnTo>
                  <a:pt x="179" y="0"/>
                </a:lnTo>
              </a:path>
            </a:pathLst>
          </a:custGeom>
          <a:noFill/>
          <a:ln w="603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8490" name="Line 26"/>
          <p:cNvSpPr>
            <a:spLocks noChangeShapeType="1"/>
          </p:cNvSpPr>
          <p:nvPr/>
        </p:nvSpPr>
        <p:spPr bwMode="auto">
          <a:xfrm flipV="1">
            <a:off x="3492500" y="4545013"/>
            <a:ext cx="287338" cy="415925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8491" name="Line 27"/>
          <p:cNvSpPr>
            <a:spLocks noChangeShapeType="1"/>
          </p:cNvSpPr>
          <p:nvPr/>
        </p:nvSpPr>
        <p:spPr bwMode="auto">
          <a:xfrm flipV="1">
            <a:off x="4643438" y="4968875"/>
            <a:ext cx="649287" cy="415925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8492" name="Line 28"/>
          <p:cNvSpPr>
            <a:spLocks noChangeShapeType="1"/>
          </p:cNvSpPr>
          <p:nvPr/>
        </p:nvSpPr>
        <p:spPr bwMode="auto">
          <a:xfrm flipV="1">
            <a:off x="4211638" y="3871913"/>
            <a:ext cx="574675" cy="207962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8493" name="Line 29"/>
          <p:cNvSpPr>
            <a:spLocks noChangeShapeType="1"/>
          </p:cNvSpPr>
          <p:nvPr/>
        </p:nvSpPr>
        <p:spPr bwMode="auto">
          <a:xfrm>
            <a:off x="5724525" y="4429125"/>
            <a:ext cx="863600" cy="7938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8494" name="Line 30"/>
          <p:cNvSpPr>
            <a:spLocks noChangeShapeType="1"/>
          </p:cNvSpPr>
          <p:nvPr/>
        </p:nvSpPr>
        <p:spPr bwMode="auto">
          <a:xfrm>
            <a:off x="6154738" y="5661025"/>
            <a:ext cx="577850" cy="288925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8495" name="Line 31"/>
          <p:cNvSpPr>
            <a:spLocks noChangeShapeType="1"/>
          </p:cNvSpPr>
          <p:nvPr/>
        </p:nvSpPr>
        <p:spPr bwMode="auto">
          <a:xfrm flipV="1">
            <a:off x="7523163" y="3871913"/>
            <a:ext cx="287337" cy="415925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8496" name="Text Box 32"/>
          <p:cNvSpPr txBox="1">
            <a:spLocks noChangeArrowheads="1"/>
          </p:cNvSpPr>
          <p:nvPr/>
        </p:nvSpPr>
        <p:spPr bwMode="auto">
          <a:xfrm>
            <a:off x="5653088" y="3498850"/>
            <a:ext cx="579437" cy="793750"/>
          </a:xfrm>
          <a:prstGeom prst="rect">
            <a:avLst/>
          </a:prstGeom>
          <a:noFill/>
          <a:ln w="603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it-IT" sz="4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318497" name="Line 33"/>
          <p:cNvSpPr>
            <a:spLocks noChangeShapeType="1"/>
          </p:cNvSpPr>
          <p:nvPr/>
        </p:nvSpPr>
        <p:spPr bwMode="auto">
          <a:xfrm>
            <a:off x="6011863" y="6524625"/>
            <a:ext cx="1798637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8498" name="Text Box 34"/>
          <p:cNvSpPr txBox="1">
            <a:spLocks noChangeArrowheads="1"/>
          </p:cNvSpPr>
          <p:nvPr/>
        </p:nvSpPr>
        <p:spPr bwMode="auto">
          <a:xfrm>
            <a:off x="6500813" y="6035675"/>
            <a:ext cx="735012" cy="488950"/>
          </a:xfrm>
          <a:prstGeom prst="rect">
            <a:avLst/>
          </a:prstGeom>
          <a:noFill/>
          <a:ln w="603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1 pc</a:t>
            </a:r>
          </a:p>
        </p:txBody>
      </p:sp>
      <p:graphicFrame>
        <p:nvGraphicFramePr>
          <p:cNvPr id="318499" name="Object 35"/>
          <p:cNvGraphicFramePr>
            <a:graphicFrameLocks noChangeAspect="1"/>
          </p:cNvGraphicFramePr>
          <p:nvPr/>
        </p:nvGraphicFramePr>
        <p:xfrm>
          <a:off x="1612900" y="1449388"/>
          <a:ext cx="1454150" cy="889000"/>
        </p:xfrm>
        <a:graphic>
          <a:graphicData uri="http://schemas.openxmlformats.org/presentationml/2006/ole">
            <p:oleObj spid="_x0000_s318499" name="Equation" r:id="rId3" imgW="647640" imgH="393480" progId="Equation.3">
              <p:embed/>
            </p:oleObj>
          </a:graphicData>
        </a:graphic>
      </p:graphicFrame>
      <p:sp>
        <p:nvSpPr>
          <p:cNvPr id="318500" name="Text Box 36"/>
          <p:cNvSpPr txBox="1">
            <a:spLocks noChangeArrowheads="1"/>
          </p:cNvSpPr>
          <p:nvPr/>
        </p:nvSpPr>
        <p:spPr bwMode="auto">
          <a:xfrm>
            <a:off x="3717925" y="1339850"/>
            <a:ext cx="4957763" cy="1158875"/>
          </a:xfrm>
          <a:prstGeom prst="rect">
            <a:avLst/>
          </a:prstGeom>
          <a:noFill/>
          <a:ln w="603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 typeface="Wingdings" pitchFamily="2" charset="2"/>
              <a:buNone/>
            </a:pPr>
            <a:r>
              <a:rPr lang="it-IT" b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it-IT" b="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it-IT" b="0"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it-IT" sz="2200" b="0">
                <a:effectLst/>
              </a:rPr>
              <a:t>Lunghezza caratteristica della particella confinata = raggio di Larmoor nel campo magnetico Galattico</a:t>
            </a:r>
          </a:p>
        </p:txBody>
      </p:sp>
      <p:graphicFrame>
        <p:nvGraphicFramePr>
          <p:cNvPr id="318501" name="Object 37"/>
          <p:cNvGraphicFramePr>
            <a:graphicFrameLocks noChangeAspect="1"/>
          </p:cNvGraphicFramePr>
          <p:nvPr/>
        </p:nvGraphicFramePr>
        <p:xfrm>
          <a:off x="4211638" y="2498725"/>
          <a:ext cx="1800225" cy="779463"/>
        </p:xfrm>
        <a:graphic>
          <a:graphicData uri="http://schemas.openxmlformats.org/presentationml/2006/ole">
            <p:oleObj spid="_x0000_s318501" name="Equation" r:id="rId4" imgW="9144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B84BEE-E292-4DC7-B003-E7615647A0D4}" type="slidenum">
              <a:rPr lang="it-IT"/>
              <a:pPr/>
              <a:t>26</a:t>
            </a:fld>
            <a:endParaRPr lang="it-IT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229600" cy="4525963"/>
          </a:xfrm>
        </p:spPr>
        <p:txBody>
          <a:bodyPr/>
          <a:lstStyle/>
          <a:p>
            <a:r>
              <a:rPr lang="it-IT" sz="2600"/>
              <a:t>Se assumiamo:</a:t>
            </a:r>
          </a:p>
          <a:p>
            <a:r>
              <a:rPr lang="it-IT" sz="2600"/>
              <a:t>Allora:</a:t>
            </a:r>
          </a:p>
          <a:p>
            <a:endParaRPr lang="it-IT" sz="2600"/>
          </a:p>
          <a:p>
            <a:r>
              <a:rPr lang="it-IT" sz="2600"/>
              <a:t>Possiamo determinare la massima energia (eq. 4.11):</a:t>
            </a:r>
          </a:p>
        </p:txBody>
      </p:sp>
      <p:graphicFrame>
        <p:nvGraphicFramePr>
          <p:cNvPr id="316420" name="Object 4"/>
          <p:cNvGraphicFramePr>
            <a:graphicFrameLocks noChangeAspect="1"/>
          </p:cNvGraphicFramePr>
          <p:nvPr/>
        </p:nvGraphicFramePr>
        <p:xfrm>
          <a:off x="3311525" y="341313"/>
          <a:ext cx="1476375" cy="639762"/>
        </p:xfrm>
        <a:graphic>
          <a:graphicData uri="http://schemas.openxmlformats.org/presentationml/2006/ole">
            <p:oleObj spid="_x0000_s316420" name="Equation" r:id="rId3" imgW="914400" imgH="393480" progId="Equation.3">
              <p:embed/>
            </p:oleObj>
          </a:graphicData>
        </a:graphic>
      </p:graphicFrame>
      <p:graphicFrame>
        <p:nvGraphicFramePr>
          <p:cNvPr id="316421" name="Object 5"/>
          <p:cNvGraphicFramePr>
            <a:graphicFrameLocks noChangeAspect="1"/>
          </p:cNvGraphicFramePr>
          <p:nvPr/>
        </p:nvGraphicFramePr>
        <p:xfrm>
          <a:off x="3276600" y="1039813"/>
          <a:ext cx="2232025" cy="747712"/>
        </p:xfrm>
        <a:graphic>
          <a:graphicData uri="http://schemas.openxmlformats.org/presentationml/2006/ole">
            <p:oleObj spid="_x0000_s316421" name="Equation" r:id="rId4" imgW="1180800" imgH="393480" progId="Equation.3">
              <p:embed/>
            </p:oleObj>
          </a:graphicData>
        </a:graphic>
      </p:graphicFrame>
      <p:graphicFrame>
        <p:nvGraphicFramePr>
          <p:cNvPr id="316422" name="Object 6"/>
          <p:cNvGraphicFramePr>
            <a:graphicFrameLocks noChangeAspect="1"/>
          </p:cNvGraphicFramePr>
          <p:nvPr/>
        </p:nvGraphicFramePr>
        <p:xfrm>
          <a:off x="704850" y="2400300"/>
          <a:ext cx="2798763" cy="788988"/>
        </p:xfrm>
        <a:graphic>
          <a:graphicData uri="http://schemas.openxmlformats.org/presentationml/2006/ole">
            <p:oleObj spid="_x0000_s316422" name="Equation" r:id="rId5" imgW="1625400" imgH="457200" progId="Equation.3">
              <p:embed/>
            </p:oleObj>
          </a:graphicData>
        </a:graphic>
      </p:graphicFrame>
      <p:graphicFrame>
        <p:nvGraphicFramePr>
          <p:cNvPr id="316423" name="Object 7"/>
          <p:cNvGraphicFramePr>
            <a:graphicFrameLocks noChangeAspect="1"/>
          </p:cNvGraphicFramePr>
          <p:nvPr/>
        </p:nvGraphicFramePr>
        <p:xfrm>
          <a:off x="4697413" y="2397125"/>
          <a:ext cx="3738562" cy="792163"/>
        </p:xfrm>
        <a:graphic>
          <a:graphicData uri="http://schemas.openxmlformats.org/presentationml/2006/ole">
            <p:oleObj spid="_x0000_s316423" name="Equation" r:id="rId6" imgW="2171520" imgH="457200" progId="Equation.3">
              <p:embed/>
            </p:oleObj>
          </a:graphicData>
        </a:graphic>
      </p:graphicFrame>
      <p:graphicFrame>
        <p:nvGraphicFramePr>
          <p:cNvPr id="316424" name="Object 8"/>
          <p:cNvGraphicFramePr>
            <a:graphicFrameLocks noChangeAspect="1"/>
          </p:cNvGraphicFramePr>
          <p:nvPr/>
        </p:nvGraphicFramePr>
        <p:xfrm>
          <a:off x="2817813" y="3644900"/>
          <a:ext cx="2273300" cy="682625"/>
        </p:xfrm>
        <a:graphic>
          <a:graphicData uri="http://schemas.openxmlformats.org/presentationml/2006/ole">
            <p:oleObj spid="_x0000_s316424" name="Equation" r:id="rId7" imgW="1320480" imgH="393480" progId="Equation.3">
              <p:embed/>
            </p:oleObj>
          </a:graphicData>
        </a:graphic>
      </p:graphicFrame>
      <p:graphicFrame>
        <p:nvGraphicFramePr>
          <p:cNvPr id="316425" name="Object 9"/>
          <p:cNvGraphicFramePr>
            <a:graphicFrameLocks noChangeAspect="1"/>
          </p:cNvGraphicFramePr>
          <p:nvPr/>
        </p:nvGraphicFramePr>
        <p:xfrm>
          <a:off x="704850" y="3644900"/>
          <a:ext cx="919163" cy="682625"/>
        </p:xfrm>
        <a:graphic>
          <a:graphicData uri="http://schemas.openxmlformats.org/presentationml/2006/ole">
            <p:oleObj spid="_x0000_s316425" name="Equation" r:id="rId8" imgW="533160" imgH="393480" progId="Equation.3">
              <p:embed/>
            </p:oleObj>
          </a:graphicData>
        </a:graphic>
      </p:graphicFrame>
      <p:sp>
        <p:nvSpPr>
          <p:cNvPr id="316426" name="Line 10"/>
          <p:cNvSpPr>
            <a:spLocks noChangeShapeType="1"/>
          </p:cNvSpPr>
          <p:nvPr/>
        </p:nvSpPr>
        <p:spPr bwMode="auto">
          <a:xfrm>
            <a:off x="3503613" y="2781300"/>
            <a:ext cx="1193800" cy="0"/>
          </a:xfrm>
          <a:prstGeom prst="line">
            <a:avLst/>
          </a:prstGeom>
          <a:noFill/>
          <a:ln w="349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cxnSp>
        <p:nvCxnSpPr>
          <p:cNvPr id="316427" name="AutoShape 11"/>
          <p:cNvCxnSpPr>
            <a:cxnSpLocks noChangeShapeType="1"/>
            <a:stCxn id="0" idx="3"/>
            <a:endCxn id="0" idx="1"/>
          </p:cNvCxnSpPr>
          <p:nvPr/>
        </p:nvCxnSpPr>
        <p:spPr bwMode="auto">
          <a:xfrm flipH="1">
            <a:off x="704850" y="2794000"/>
            <a:ext cx="7731125" cy="1192213"/>
          </a:xfrm>
          <a:prstGeom prst="bentConnector5">
            <a:avLst>
              <a:gd name="adj1" fmla="val -2958"/>
              <a:gd name="adj2" fmla="val 52199"/>
              <a:gd name="adj3" fmla="val 102958"/>
            </a:avLst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16428" name="Line 12"/>
          <p:cNvSpPr>
            <a:spLocks noChangeShapeType="1"/>
          </p:cNvSpPr>
          <p:nvPr/>
        </p:nvSpPr>
        <p:spPr bwMode="auto">
          <a:xfrm>
            <a:off x="1624013" y="3971925"/>
            <a:ext cx="1193800" cy="0"/>
          </a:xfrm>
          <a:prstGeom prst="line">
            <a:avLst/>
          </a:prstGeom>
          <a:noFill/>
          <a:ln w="349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graphicFrame>
        <p:nvGraphicFramePr>
          <p:cNvPr id="316429" name="Object 13"/>
          <p:cNvGraphicFramePr>
            <a:graphicFrameLocks noChangeAspect="1"/>
          </p:cNvGraphicFramePr>
          <p:nvPr/>
        </p:nvGraphicFramePr>
        <p:xfrm>
          <a:off x="6184900" y="3592513"/>
          <a:ext cx="2295525" cy="1276350"/>
        </p:xfrm>
        <a:graphic>
          <a:graphicData uri="http://schemas.openxmlformats.org/presentationml/2006/ole">
            <p:oleObj spid="_x0000_s316429" name="Equation" r:id="rId9" imgW="1333440" imgH="736560" progId="Equation.3">
              <p:embed/>
            </p:oleObj>
          </a:graphicData>
        </a:graphic>
      </p:graphicFrame>
      <p:graphicFrame>
        <p:nvGraphicFramePr>
          <p:cNvPr id="316430" name="Object 14"/>
          <p:cNvGraphicFramePr>
            <a:graphicFrameLocks noChangeAspect="1"/>
          </p:cNvGraphicFramePr>
          <p:nvPr/>
        </p:nvGraphicFramePr>
        <p:xfrm>
          <a:off x="1331913" y="5157788"/>
          <a:ext cx="5922962" cy="682625"/>
        </p:xfrm>
        <a:graphic>
          <a:graphicData uri="http://schemas.openxmlformats.org/presentationml/2006/ole">
            <p:oleObj spid="_x0000_s316430" name="Equation" r:id="rId10" imgW="3441600" imgH="393480" progId="Equation.3">
              <p:embed/>
            </p:oleObj>
          </a:graphicData>
        </a:graphic>
      </p:graphicFrame>
      <p:graphicFrame>
        <p:nvGraphicFramePr>
          <p:cNvPr id="316431" name="Object 15"/>
          <p:cNvGraphicFramePr>
            <a:graphicFrameLocks noChangeAspect="1"/>
          </p:cNvGraphicFramePr>
          <p:nvPr/>
        </p:nvGraphicFramePr>
        <p:xfrm>
          <a:off x="2817813" y="6129338"/>
          <a:ext cx="3292475" cy="536575"/>
        </p:xfrm>
        <a:graphic>
          <a:graphicData uri="http://schemas.openxmlformats.org/presentationml/2006/ole">
            <p:oleObj spid="_x0000_s316431" name="Equation" r:id="rId11" imgW="1409400" imgH="228600" progId="Equation.3">
              <p:embed/>
            </p:oleObj>
          </a:graphicData>
        </a:graphic>
      </p:graphicFrame>
      <p:sp>
        <p:nvSpPr>
          <p:cNvPr id="316432" name="Text Box 16"/>
          <p:cNvSpPr txBox="1">
            <a:spLocks noChangeArrowheads="1"/>
          </p:cNvSpPr>
          <p:nvPr/>
        </p:nvSpPr>
        <p:spPr bwMode="auto">
          <a:xfrm>
            <a:off x="6732588" y="6129338"/>
            <a:ext cx="1441450" cy="488950"/>
          </a:xfrm>
          <a:prstGeom prst="rect">
            <a:avLst/>
          </a:prstGeom>
          <a:solidFill>
            <a:schemeClr val="tx1"/>
          </a:solidFill>
          <a:ln w="603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 typeface="Wingdings" pitchFamily="2" charset="2"/>
              <a:buNone/>
            </a:pPr>
            <a:r>
              <a:rPr lang="it-IT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eq. 4.12</a:t>
            </a:r>
          </a:p>
        </p:txBody>
      </p:sp>
      <p:sp>
        <p:nvSpPr>
          <p:cNvPr id="316433" name="Line 17"/>
          <p:cNvSpPr>
            <a:spLocks noChangeShapeType="1"/>
          </p:cNvSpPr>
          <p:nvPr/>
        </p:nvSpPr>
        <p:spPr bwMode="auto">
          <a:xfrm>
            <a:off x="6732588" y="2565400"/>
            <a:ext cx="215900" cy="358775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6434" name="Line 18"/>
          <p:cNvSpPr>
            <a:spLocks noChangeShapeType="1"/>
          </p:cNvSpPr>
          <p:nvPr/>
        </p:nvSpPr>
        <p:spPr bwMode="auto">
          <a:xfrm>
            <a:off x="7380288" y="2781300"/>
            <a:ext cx="215900" cy="358775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FEF799-7A7C-4E91-B4A3-0DB975C0BAC1}" type="slidenum">
              <a:rPr lang="it-IT"/>
              <a:pPr/>
              <a:t>27</a:t>
            </a:fld>
            <a:endParaRPr lang="it-IT"/>
          </a:p>
        </p:txBody>
      </p:sp>
      <p:sp>
        <p:nvSpPr>
          <p:cNvPr id="311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4.7 Conclusioni circa il modello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525963"/>
          </a:xfrm>
        </p:spPr>
        <p:txBody>
          <a:bodyPr/>
          <a:lstStyle/>
          <a:p>
            <a:r>
              <a:rPr lang="it-IT" sz="2600"/>
              <a:t>Il modello di accelerazione dei RC da parte di SN fonda la sua giustificazione sulla concordanza tra energia cinetica emessa (10</a:t>
            </a:r>
            <a:r>
              <a:rPr lang="it-IT" sz="2600" baseline="30000"/>
              <a:t>42</a:t>
            </a:r>
            <a:r>
              <a:rPr lang="it-IT" sz="2600"/>
              <a:t> erg/s) e la “potenza” sotto forma di RC nella Galassia: W</a:t>
            </a:r>
            <a:r>
              <a:rPr lang="it-IT" sz="2600" baseline="-25000"/>
              <a:t>CR</a:t>
            </a:r>
            <a:r>
              <a:rPr lang="it-IT" sz="2600"/>
              <a:t> =5</a:t>
            </a:r>
            <a:r>
              <a:rPr lang="it-IT" sz="2600">
                <a:sym typeface="Symbol" pitchFamily="18" charset="2"/>
              </a:rPr>
              <a:t></a:t>
            </a:r>
            <a:r>
              <a:rPr lang="it-IT" sz="2600"/>
              <a:t>10</a:t>
            </a:r>
            <a:r>
              <a:rPr lang="it-IT" sz="2600" baseline="30000"/>
              <a:t>40</a:t>
            </a:r>
            <a:r>
              <a:rPr lang="it-IT" sz="2600"/>
              <a:t> erg/s </a:t>
            </a:r>
          </a:p>
          <a:p>
            <a:r>
              <a:rPr lang="it-IT" sz="2600"/>
              <a:t>Un meccanismo che trasferisca il </a:t>
            </a:r>
            <a:r>
              <a:rPr lang="en-US" sz="2600"/>
              <a:t>~</a:t>
            </a:r>
            <a:r>
              <a:rPr lang="it-IT" sz="2600"/>
              <a:t>5% di energia verso particelle relativistiche (RC) è sufficiente per spiegare i RC galattici sino ad energie </a:t>
            </a:r>
            <a:r>
              <a:rPr lang="en-US" sz="2600"/>
              <a:t>~</a:t>
            </a:r>
            <a:r>
              <a:rPr lang="it-IT" sz="2600"/>
              <a:t>10</a:t>
            </a:r>
            <a:r>
              <a:rPr lang="it-IT" sz="2600" baseline="30000"/>
              <a:t>15</a:t>
            </a:r>
            <a:r>
              <a:rPr lang="it-IT" sz="2600"/>
              <a:t> eV.</a:t>
            </a:r>
          </a:p>
          <a:p>
            <a:r>
              <a:rPr lang="it-IT" sz="2600"/>
              <a:t>Il meccanismo di Fermi ha proprio una efficienza</a:t>
            </a:r>
          </a:p>
          <a:p>
            <a:r>
              <a:rPr lang="it-IT" sz="2600"/>
              <a:t>Nella regione di accelerazione, lo spettro energetico dei RC è descritto da una legge di potenza:</a:t>
            </a:r>
          </a:p>
          <a:p>
            <a:endParaRPr lang="it-IT"/>
          </a:p>
        </p:txBody>
      </p:sp>
      <p:graphicFrame>
        <p:nvGraphicFramePr>
          <p:cNvPr id="311300" name="Object 4"/>
          <p:cNvGraphicFramePr>
            <a:graphicFrameLocks noChangeAspect="1"/>
          </p:cNvGraphicFramePr>
          <p:nvPr/>
        </p:nvGraphicFramePr>
        <p:xfrm>
          <a:off x="7237413" y="4365625"/>
          <a:ext cx="1727200" cy="679450"/>
        </p:xfrm>
        <a:graphic>
          <a:graphicData uri="http://schemas.openxmlformats.org/presentationml/2006/ole">
            <p:oleObj spid="_x0000_s311300" name="Equation" r:id="rId3" imgW="1002960" imgH="393480" progId="Equation.3">
              <p:embed/>
            </p:oleObj>
          </a:graphicData>
        </a:graphic>
      </p:graphicFrame>
      <p:graphicFrame>
        <p:nvGraphicFramePr>
          <p:cNvPr id="311301" name="Object 5"/>
          <p:cNvGraphicFramePr>
            <a:graphicFrameLocks noChangeAspect="1"/>
          </p:cNvGraphicFramePr>
          <p:nvPr/>
        </p:nvGraphicFramePr>
        <p:xfrm>
          <a:off x="5364163" y="5516563"/>
          <a:ext cx="2584450" cy="785812"/>
        </p:xfrm>
        <a:graphic>
          <a:graphicData uri="http://schemas.openxmlformats.org/presentationml/2006/ole">
            <p:oleObj spid="_x0000_s311301" name="Equation" r:id="rId4" imgW="12952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A5EBBF-4795-4FC7-BDE8-A2623BF54456}" type="slidenum">
              <a:rPr lang="it-IT"/>
              <a:pPr/>
              <a:t>28</a:t>
            </a:fld>
            <a:endParaRPr lang="it-IT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8964613" cy="6265862"/>
          </a:xfrm>
        </p:spPr>
        <p:txBody>
          <a:bodyPr/>
          <a:lstStyle/>
          <a:p>
            <a:r>
              <a:rPr lang="it-IT" sz="2600"/>
              <a:t>La legge di potenza alla sorgente del tipo E</a:t>
            </a:r>
            <a:r>
              <a:rPr lang="it-IT" sz="2600" baseline="30000"/>
              <a:t>-2</a:t>
            </a:r>
            <a:r>
              <a:rPr lang="it-IT" sz="2600"/>
              <a:t> si confronta con l’osservazione sperimentale di uno spettro del tipo E</a:t>
            </a:r>
            <a:r>
              <a:rPr lang="it-IT" sz="2600" baseline="30000"/>
              <a:t>-2.7</a:t>
            </a:r>
            <a:r>
              <a:rPr lang="it-IT" sz="2600"/>
              <a:t> sulla Terra, tenendo conto della probabilità di fuga dalla Galassia vs. E</a:t>
            </a:r>
          </a:p>
          <a:p>
            <a:r>
              <a:rPr lang="it-IT" sz="2600"/>
              <a:t>L’energia </a:t>
            </a:r>
            <a:r>
              <a:rPr lang="it-IT" sz="2600" b="1" i="1"/>
              <a:t>massima</a:t>
            </a:r>
            <a:r>
              <a:rPr lang="it-IT" sz="2600"/>
              <a:t> che i RC possono acquisire in queste regione di accelerazione è </a:t>
            </a:r>
          </a:p>
          <a:p>
            <a:endParaRPr lang="it-IT" sz="2600"/>
          </a:p>
        </p:txBody>
      </p:sp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2843213" y="2276475"/>
          <a:ext cx="3292475" cy="536575"/>
        </p:xfrm>
        <a:graphic>
          <a:graphicData uri="http://schemas.openxmlformats.org/presentationml/2006/ole">
            <p:oleObj spid="_x0000_s319492" name="Equation" r:id="rId3" imgW="1409400" imgH="228600" progId="Equation.3">
              <p:embed/>
            </p:oleObj>
          </a:graphicData>
        </a:graphic>
      </p:graphicFrame>
      <p:grpSp>
        <p:nvGrpSpPr>
          <p:cNvPr id="319493" name="Group 5"/>
          <p:cNvGrpSpPr>
            <a:grpSpLocks/>
          </p:cNvGrpSpPr>
          <p:nvPr/>
        </p:nvGrpSpPr>
        <p:grpSpPr bwMode="auto">
          <a:xfrm>
            <a:off x="4081463" y="3106738"/>
            <a:ext cx="4392612" cy="3751262"/>
            <a:chOff x="2744" y="164"/>
            <a:chExt cx="2767" cy="2363"/>
          </a:xfrm>
        </p:grpSpPr>
        <p:sp>
          <p:nvSpPr>
            <p:cNvPr id="319494" name="Line 6"/>
            <p:cNvSpPr>
              <a:spLocks noChangeShapeType="1"/>
            </p:cNvSpPr>
            <p:nvPr/>
          </p:nvSpPr>
          <p:spPr bwMode="auto">
            <a:xfrm flipV="1">
              <a:off x="3107" y="255"/>
              <a:ext cx="0" cy="19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319495" name="Line 7"/>
            <p:cNvSpPr>
              <a:spLocks noChangeShapeType="1"/>
            </p:cNvSpPr>
            <p:nvPr/>
          </p:nvSpPr>
          <p:spPr bwMode="auto">
            <a:xfrm rot="5400000" flipV="1">
              <a:off x="4196" y="1071"/>
              <a:ext cx="0" cy="21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319496" name="Text Box 8"/>
            <p:cNvSpPr txBox="1">
              <a:spLocks noChangeArrowheads="1"/>
            </p:cNvSpPr>
            <p:nvPr/>
          </p:nvSpPr>
          <p:spPr bwMode="auto">
            <a:xfrm>
              <a:off x="4830" y="2296"/>
              <a:ext cx="681" cy="23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800" b="0">
                  <a:effectLst/>
                  <a:latin typeface="Arial" charset="0"/>
                </a:rPr>
                <a:t>log E</a:t>
              </a:r>
            </a:p>
          </p:txBody>
        </p:sp>
        <p:sp>
          <p:nvSpPr>
            <p:cNvPr id="319497" name="Text Box 9"/>
            <p:cNvSpPr txBox="1">
              <a:spLocks noChangeArrowheads="1"/>
            </p:cNvSpPr>
            <p:nvPr/>
          </p:nvSpPr>
          <p:spPr bwMode="auto">
            <a:xfrm rot="-5400000">
              <a:off x="2293" y="615"/>
              <a:ext cx="1134" cy="23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800" b="0">
                  <a:effectLst/>
                  <a:latin typeface="Arial" charset="0"/>
                </a:rPr>
                <a:t>log </a:t>
              </a:r>
              <a:r>
                <a:rPr lang="en-US" sz="1800" b="0">
                  <a:effectLst/>
                  <a:latin typeface="Arial" charset="0"/>
                  <a:sym typeface="Symbol" pitchFamily="18" charset="2"/>
                </a:rPr>
                <a:t> </a:t>
              </a:r>
              <a:r>
                <a:rPr lang="en-US" sz="1800" b="0">
                  <a:effectLst/>
                  <a:latin typeface="Arial" charset="0"/>
                </a:rPr>
                <a:t>E2.5 </a:t>
              </a:r>
              <a:r>
                <a:rPr lang="en-US" sz="1800" b="0">
                  <a:effectLst/>
                  <a:latin typeface="Arial" charset="0"/>
                  <a:sym typeface="Symbol" pitchFamily="18" charset="2"/>
                </a:rPr>
                <a:t> F </a:t>
              </a:r>
            </a:p>
          </p:txBody>
        </p:sp>
        <p:sp>
          <p:nvSpPr>
            <p:cNvPr id="319498" name="Freeform 10"/>
            <p:cNvSpPr>
              <a:spLocks/>
            </p:cNvSpPr>
            <p:nvPr/>
          </p:nvSpPr>
          <p:spPr bwMode="auto">
            <a:xfrm>
              <a:off x="3227" y="576"/>
              <a:ext cx="1573" cy="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2" y="91"/>
                </a:cxn>
                <a:cxn ang="0">
                  <a:pos x="1573" y="1216"/>
                </a:cxn>
              </a:cxnLst>
              <a:rect l="0" t="0" r="r" b="b"/>
              <a:pathLst>
                <a:path w="1573" h="1216">
                  <a:moveTo>
                    <a:pt x="0" y="0"/>
                  </a:moveTo>
                  <a:lnTo>
                    <a:pt x="522" y="91"/>
                  </a:lnTo>
                  <a:lnTo>
                    <a:pt x="1573" y="1216"/>
                  </a:lnTo>
                </a:path>
              </a:pathLst>
            </a:custGeom>
            <a:noFill/>
            <a:ln w="57150" cap="flat" cmpd="sng">
              <a:solidFill>
                <a:srgbClr val="FF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319499" name="Text Box 11"/>
            <p:cNvSpPr txBox="1">
              <a:spLocks noChangeArrowheads="1"/>
            </p:cNvSpPr>
            <p:nvPr/>
          </p:nvSpPr>
          <p:spPr bwMode="auto">
            <a:xfrm>
              <a:off x="3516" y="291"/>
              <a:ext cx="453" cy="23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800" b="0">
                  <a:effectLst/>
                  <a:latin typeface="Arial" charset="0"/>
                </a:rPr>
                <a:t>p</a:t>
              </a:r>
            </a:p>
          </p:txBody>
        </p:sp>
        <p:sp>
          <p:nvSpPr>
            <p:cNvPr id="319500" name="Freeform 12"/>
            <p:cNvSpPr>
              <a:spLocks/>
            </p:cNvSpPr>
            <p:nvPr/>
          </p:nvSpPr>
          <p:spPr bwMode="auto">
            <a:xfrm>
              <a:off x="3227" y="750"/>
              <a:ext cx="1728" cy="9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3" y="165"/>
                </a:cxn>
                <a:cxn ang="0">
                  <a:pos x="1728" y="905"/>
                </a:cxn>
              </a:cxnLst>
              <a:rect l="0" t="0" r="r" b="b"/>
              <a:pathLst>
                <a:path w="1728" h="905">
                  <a:moveTo>
                    <a:pt x="0" y="0"/>
                  </a:moveTo>
                  <a:lnTo>
                    <a:pt x="933" y="165"/>
                  </a:lnTo>
                  <a:lnTo>
                    <a:pt x="1728" y="905"/>
                  </a:lnTo>
                </a:path>
              </a:pathLst>
            </a:custGeom>
            <a:noFill/>
            <a:ln w="57150" cap="flat" cmpd="sng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319501" name="Text Box 13"/>
            <p:cNvSpPr txBox="1">
              <a:spLocks noChangeArrowheads="1"/>
            </p:cNvSpPr>
            <p:nvPr/>
          </p:nvSpPr>
          <p:spPr bwMode="auto">
            <a:xfrm>
              <a:off x="4150" y="572"/>
              <a:ext cx="453" cy="23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800" b="0">
                  <a:effectLst/>
                  <a:latin typeface="Arial" charset="0"/>
                </a:rPr>
                <a:t>Si</a:t>
              </a:r>
            </a:p>
          </p:txBody>
        </p:sp>
        <p:sp>
          <p:nvSpPr>
            <p:cNvPr id="319502" name="Freeform 14"/>
            <p:cNvSpPr>
              <a:spLocks/>
            </p:cNvSpPr>
            <p:nvPr/>
          </p:nvSpPr>
          <p:spPr bwMode="auto">
            <a:xfrm>
              <a:off x="3246" y="942"/>
              <a:ext cx="1865" cy="5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8" y="247"/>
                </a:cxn>
                <a:cxn ang="0">
                  <a:pos x="1865" y="539"/>
                </a:cxn>
              </a:cxnLst>
              <a:rect l="0" t="0" r="r" b="b"/>
              <a:pathLst>
                <a:path w="1865" h="539">
                  <a:moveTo>
                    <a:pt x="0" y="0"/>
                  </a:moveTo>
                  <a:lnTo>
                    <a:pt x="1508" y="247"/>
                  </a:lnTo>
                  <a:lnTo>
                    <a:pt x="1865" y="539"/>
                  </a:lnTo>
                </a:path>
              </a:pathLst>
            </a:custGeom>
            <a:noFill/>
            <a:ln w="57150" cap="flat" cmpd="sng">
              <a:solidFill>
                <a:srgbClr val="FF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319503" name="Text Box 15"/>
            <p:cNvSpPr txBox="1">
              <a:spLocks noChangeArrowheads="1"/>
            </p:cNvSpPr>
            <p:nvPr/>
          </p:nvSpPr>
          <p:spPr bwMode="auto">
            <a:xfrm>
              <a:off x="4650" y="835"/>
              <a:ext cx="453" cy="23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800" b="0">
                  <a:effectLst/>
                  <a:latin typeface="Arial" charset="0"/>
                </a:rPr>
                <a:t>Fe</a:t>
              </a:r>
            </a:p>
          </p:txBody>
        </p:sp>
        <p:sp>
          <p:nvSpPr>
            <p:cNvPr id="319504" name="AutoShape 16"/>
            <p:cNvSpPr>
              <a:spLocks noChangeArrowheads="1"/>
            </p:cNvSpPr>
            <p:nvPr/>
          </p:nvSpPr>
          <p:spPr bwMode="auto">
            <a:xfrm>
              <a:off x="3606" y="1842"/>
              <a:ext cx="1406" cy="227"/>
            </a:xfrm>
            <a:prstGeom prst="leftRightArrow">
              <a:avLst>
                <a:gd name="adj1" fmla="val 50000"/>
                <a:gd name="adj2" fmla="val 123877"/>
              </a:avLst>
            </a:prstGeom>
            <a:solidFill>
              <a:srgbClr val="DDDDDD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319505" name="Text Box 17"/>
            <p:cNvSpPr txBox="1">
              <a:spLocks noChangeArrowheads="1"/>
            </p:cNvSpPr>
            <p:nvPr/>
          </p:nvSpPr>
          <p:spPr bwMode="auto">
            <a:xfrm>
              <a:off x="4059" y="1683"/>
              <a:ext cx="499" cy="23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800" b="0">
                  <a:effectLst/>
                  <a:latin typeface="Arial" charset="0"/>
                </a:rPr>
                <a:t>Knee</a:t>
              </a:r>
            </a:p>
          </p:txBody>
        </p:sp>
      </p:grpSp>
      <p:grpSp>
        <p:nvGrpSpPr>
          <p:cNvPr id="319506" name="Group 18"/>
          <p:cNvGrpSpPr>
            <a:grpSpLocks/>
          </p:cNvGrpSpPr>
          <p:nvPr/>
        </p:nvGrpSpPr>
        <p:grpSpPr bwMode="auto">
          <a:xfrm>
            <a:off x="6870700" y="2932113"/>
            <a:ext cx="1439863" cy="828675"/>
            <a:chOff x="1247" y="1411"/>
            <a:chExt cx="907" cy="522"/>
          </a:xfrm>
        </p:grpSpPr>
        <p:sp>
          <p:nvSpPr>
            <p:cNvPr id="319507" name="AutoShape 19"/>
            <p:cNvSpPr>
              <a:spLocks noChangeArrowheads="1"/>
            </p:cNvSpPr>
            <p:nvPr/>
          </p:nvSpPr>
          <p:spPr bwMode="auto">
            <a:xfrm rot="8741799">
              <a:off x="1474" y="1661"/>
              <a:ext cx="680" cy="27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DDDDDD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319508" name="Text Box 20"/>
            <p:cNvSpPr txBox="1">
              <a:spLocks noChangeArrowheads="1"/>
            </p:cNvSpPr>
            <p:nvPr/>
          </p:nvSpPr>
          <p:spPr bwMode="auto">
            <a:xfrm>
              <a:off x="1247" y="1411"/>
              <a:ext cx="771" cy="231"/>
            </a:xfrm>
            <a:prstGeom prst="rect">
              <a:avLst/>
            </a:prstGeom>
            <a:solidFill>
              <a:schemeClr val="tx1"/>
            </a:solidFill>
            <a:ln w="3810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800" b="0">
                  <a:solidFill>
                    <a:schemeClr val="bg1"/>
                  </a:solidFill>
                  <a:effectLst/>
                  <a:latin typeface="Arial" charset="0"/>
                </a:rPr>
                <a:t>E</a:t>
              </a:r>
              <a:r>
                <a:rPr lang="en-US" sz="1800" b="0" baseline="-25000">
                  <a:solidFill>
                    <a:schemeClr val="bg1"/>
                  </a:solidFill>
                  <a:effectLst/>
                  <a:latin typeface="Arial" charset="0"/>
                </a:rPr>
                <a:t>Knee</a:t>
              </a:r>
              <a:r>
                <a:rPr lang="en-US" sz="1800" b="0"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r>
                <a:rPr lang="en-US" sz="1800" b="0">
                  <a:solidFill>
                    <a:schemeClr val="bg1"/>
                  </a:solidFill>
                  <a:effectLst/>
                  <a:latin typeface="Arial" charset="0"/>
                  <a:sym typeface="Symbol" pitchFamily="18" charset="2"/>
                </a:rPr>
                <a:t> Z</a:t>
              </a:r>
            </a:p>
          </p:txBody>
        </p:sp>
      </p:grpSp>
      <p:sp>
        <p:nvSpPr>
          <p:cNvPr id="319509" name="Rectangle 21"/>
          <p:cNvSpPr>
            <a:spLocks noChangeArrowheads="1"/>
          </p:cNvSpPr>
          <p:nvPr/>
        </p:nvSpPr>
        <p:spPr bwMode="auto">
          <a:xfrm>
            <a:off x="34925" y="3041650"/>
            <a:ext cx="3889375" cy="3267075"/>
          </a:xfrm>
          <a:prstGeom prst="rect">
            <a:avLst/>
          </a:prstGeom>
          <a:noFill/>
          <a:ln w="603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it-IT" b="0">
                <a:effectLst>
                  <a:outerShdw blurRad="38100" dist="38100" dir="2700000" algn="tl">
                    <a:srgbClr val="000000"/>
                  </a:outerShdw>
                </a:effectLst>
              </a:rPr>
              <a:t>In corrispondenza di questa energia, si trova una struttura nello spettro osservato (ginocchio). La previsione del modello è che il ginocchio dipende dalla rigidità (ossia, da Z) della particella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 stato sperimentale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 I recenti sviluppi nella ricerca di “acceleratori astrofisici” nella Galassia di RC verranno presentati nel cap. 6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554181-6FC3-40EC-A121-495C3180798F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D01CD5-79F8-4278-AB18-F596BB9666AB}" type="slidenum">
              <a:rPr lang="it-IT"/>
              <a:pPr/>
              <a:t>3</a:t>
            </a:fld>
            <a:endParaRPr lang="it-IT"/>
          </a:p>
        </p:txBody>
      </p:sp>
      <p:sp>
        <p:nvSpPr>
          <p:cNvPr id="293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4.1 Accelerazione di particelle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1417638"/>
            <a:ext cx="836295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800"/>
              <a:t>L’accelerazione di RC da parte di un qualche meccanismo Galattico (o extragalattico) deve tener conto dei seguenti fatti sperimentali:</a:t>
            </a:r>
          </a:p>
          <a:p>
            <a:pPr lvl="1">
              <a:lnSpc>
                <a:spcPct val="90000"/>
              </a:lnSpc>
            </a:pPr>
            <a:r>
              <a:rPr lang="it-IT" sz="2400"/>
              <a:t>Lo spetto di potenza (per tutti i tipi nucleari) del tipo dN/dE~E</a:t>
            </a:r>
            <a:r>
              <a:rPr lang="it-IT" sz="2400" baseline="30000">
                <a:latin typeface="Symbol" pitchFamily="18" charset="2"/>
              </a:rPr>
              <a:t>-g</a:t>
            </a:r>
            <a:r>
              <a:rPr lang="it-IT" sz="2400"/>
              <a:t> (</a:t>
            </a:r>
            <a:r>
              <a:rPr lang="it-IT" sz="2400">
                <a:latin typeface="Symbol" pitchFamily="18" charset="2"/>
              </a:rPr>
              <a:t>g</a:t>
            </a:r>
            <a:r>
              <a:rPr lang="it-IT" sz="2400"/>
              <a:t>=2.7 per p sino a E~4</a:t>
            </a:r>
            <a:r>
              <a:rPr lang="it-IT" sz="2400">
                <a:sym typeface="Symbol" pitchFamily="18" charset="2"/>
              </a:rPr>
              <a:t></a:t>
            </a:r>
            <a:r>
              <a:rPr lang="it-IT" sz="2400"/>
              <a:t>10</a:t>
            </a:r>
            <a:r>
              <a:rPr lang="it-IT" sz="2400" baseline="30000">
                <a:latin typeface="Symbol" pitchFamily="18" charset="2"/>
              </a:rPr>
              <a:t>15</a:t>
            </a:r>
            <a:r>
              <a:rPr lang="it-IT" sz="2400"/>
              <a:t> eV)</a:t>
            </a:r>
          </a:p>
          <a:p>
            <a:pPr lvl="1">
              <a:lnSpc>
                <a:spcPct val="90000"/>
              </a:lnSpc>
            </a:pPr>
            <a:r>
              <a:rPr lang="it-IT" sz="2400"/>
              <a:t>L’energia massima misurata (E~10</a:t>
            </a:r>
            <a:r>
              <a:rPr lang="it-IT" sz="2400" baseline="30000">
                <a:latin typeface="Symbol" pitchFamily="18" charset="2"/>
              </a:rPr>
              <a:t>20</a:t>
            </a:r>
            <a:r>
              <a:rPr lang="it-IT" sz="2400"/>
              <a:t> eV)</a:t>
            </a:r>
          </a:p>
          <a:p>
            <a:pPr lvl="1">
              <a:lnSpc>
                <a:spcPct val="90000"/>
              </a:lnSpc>
            </a:pPr>
            <a:r>
              <a:rPr lang="it-IT" sz="2400"/>
              <a:t>Le abbondanze relative tra gli elementi, tenendo conto degli effetti di propagazione (cap. 3) </a:t>
            </a:r>
          </a:p>
          <a:p>
            <a:pPr>
              <a:lnSpc>
                <a:spcPct val="90000"/>
              </a:lnSpc>
            </a:pPr>
            <a:r>
              <a:rPr lang="it-IT" sz="2800"/>
              <a:t>I meccanismi di accelerazione possono essere classificati come:</a:t>
            </a:r>
          </a:p>
          <a:p>
            <a:pPr lvl="1">
              <a:lnSpc>
                <a:spcPct val="90000"/>
              </a:lnSpc>
            </a:pPr>
            <a:r>
              <a:rPr lang="it-IT" sz="2400"/>
              <a:t>Dinamici (collisione tra particelle)</a:t>
            </a:r>
          </a:p>
          <a:p>
            <a:pPr lvl="1">
              <a:lnSpc>
                <a:spcPct val="90000"/>
              </a:lnSpc>
            </a:pPr>
            <a:r>
              <a:rPr lang="it-IT" sz="2400"/>
              <a:t>Idrodinamici (plasmi)</a:t>
            </a:r>
          </a:p>
          <a:p>
            <a:pPr lvl="1">
              <a:lnSpc>
                <a:spcPct val="90000"/>
              </a:lnSpc>
            </a:pPr>
            <a:r>
              <a:rPr lang="it-IT" sz="2400"/>
              <a:t>Elettromagnetici (campi </a:t>
            </a:r>
            <a:r>
              <a:rPr lang="it-IT" sz="2400" b="1"/>
              <a:t>E</a:t>
            </a:r>
            <a:r>
              <a:rPr lang="it-IT" sz="2400"/>
              <a:t>, </a:t>
            </a:r>
            <a:r>
              <a:rPr lang="it-IT" sz="2400">
                <a:sym typeface="Symbol" pitchFamily="18" charset="2"/>
              </a:rPr>
              <a:t></a:t>
            </a:r>
            <a:r>
              <a:rPr lang="it-IT" sz="2400" b="1"/>
              <a:t>B/</a:t>
            </a:r>
            <a:r>
              <a:rPr lang="it-IT" sz="2400">
                <a:sym typeface="Symbol" pitchFamily="18" charset="2"/>
              </a:rPr>
              <a:t></a:t>
            </a:r>
            <a:r>
              <a:rPr lang="it-IT" sz="2400"/>
              <a:t>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91729A-5862-43AD-AB2F-DF37D2C6C71F}" type="slidenum">
              <a:rPr lang="it-IT"/>
              <a:pPr/>
              <a:t>30</a:t>
            </a:fld>
            <a:endParaRPr lang="it-IT"/>
          </a:p>
        </p:txBody>
      </p:sp>
      <p:sp>
        <p:nvSpPr>
          <p:cNvPr id="313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Possibili approfondimenti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229600" cy="4525963"/>
          </a:xfrm>
        </p:spPr>
        <p:txBody>
          <a:bodyPr/>
          <a:lstStyle/>
          <a:p>
            <a:r>
              <a:rPr lang="it-IT" dirty="0"/>
              <a:t>A</a:t>
            </a:r>
            <a:r>
              <a:rPr lang="it-IT" dirty="0" smtClean="0"/>
              <a:t>nalisi </a:t>
            </a:r>
            <a:r>
              <a:rPr lang="it-IT" dirty="0"/>
              <a:t>dettagliata del parametro </a:t>
            </a:r>
            <a:r>
              <a:rPr lang="it-IT" dirty="0">
                <a:latin typeface="Symbol" pitchFamily="18" charset="2"/>
              </a:rPr>
              <a:t>a</a:t>
            </a:r>
            <a:r>
              <a:rPr lang="it-IT" dirty="0"/>
              <a:t>.</a:t>
            </a:r>
          </a:p>
          <a:p>
            <a:r>
              <a:rPr lang="it-IT" dirty="0"/>
              <a:t>Frequenza di </a:t>
            </a:r>
            <a:r>
              <a:rPr lang="it-IT" dirty="0" err="1"/>
              <a:t>Supernovae</a:t>
            </a:r>
            <a:r>
              <a:rPr lang="it-IT" dirty="0"/>
              <a:t> nelle Galassie a spirale</a:t>
            </a:r>
          </a:p>
          <a:p>
            <a:r>
              <a:rPr lang="it-IT" dirty="0" err="1"/>
              <a:t>Supernovae</a:t>
            </a:r>
            <a:r>
              <a:rPr lang="it-IT" dirty="0"/>
              <a:t> </a:t>
            </a:r>
            <a:r>
              <a:rPr lang="it-IT" dirty="0" smtClean="0"/>
              <a:t>“</a:t>
            </a:r>
            <a:r>
              <a:rPr lang="it-IT" dirty="0"/>
              <a:t>storiche” nella nostra Galassia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808392"/>
            <a:ext cx="5529275" cy="41210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0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576263"/>
            <a:ext cx="7600950" cy="570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Ovale 4"/>
          <p:cNvSpPr/>
          <p:nvPr/>
        </p:nvSpPr>
        <p:spPr bwMode="auto">
          <a:xfrm>
            <a:off x="3059102" y="2643182"/>
            <a:ext cx="214314" cy="214314"/>
          </a:xfrm>
          <a:prstGeom prst="ellipse">
            <a:avLst/>
          </a:prstGeom>
          <a:solidFill>
            <a:schemeClr val="accent1"/>
          </a:solidFill>
          <a:ln w="603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</a:pPr>
            <a:endParaRPr kumimoji="0" lang="it-IT" sz="2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382 0.00879 C 0.00382 0.0699 -0.0375 0.12013 -0.08837 0.12013 C -0.13941 0.12013 -0.18055 0.0699 -0.18055 0.00879 C -0.18055 -0.05278 -0.13941 -0.10255 -0.08837 -0.10255 C -0.0375 -0.10255 0.00382 -0.05278 0.00382 0.00879 Z " pathEditMode="relative" rAng="5400000" ptsTypes="fffff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25482"/>
            <a:ext cx="7469188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Ovale 4"/>
          <p:cNvSpPr/>
          <p:nvPr/>
        </p:nvSpPr>
        <p:spPr bwMode="auto">
          <a:xfrm>
            <a:off x="6072198" y="2643182"/>
            <a:ext cx="214314" cy="214314"/>
          </a:xfrm>
          <a:prstGeom prst="ellipse">
            <a:avLst/>
          </a:prstGeom>
          <a:solidFill>
            <a:schemeClr val="accent1"/>
          </a:solidFill>
          <a:ln w="603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</a:pPr>
            <a:endParaRPr kumimoji="0" lang="it-IT" sz="2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92 C -0.0092 0.00463 -0.0184 0.00532 -0.02708 0.00833 C -0.03281 0.01388 -0.03559 0.01527 -0.04236 0.01759 C -0.01822 0.01828 0.00591 0.01782 0.02987 0.01944 C 0.03681 0.0199 0.01598 0.0206 0.00903 0.02129 C 0.00122 0.02199 -0.00677 0.02245 -0.01458 0.02314 C -0.02309 0.025 -0.03107 0.0287 -0.03958 0.03055 C -0.00572 0.0331 0.02796 0.02986 0.06181 0.0324 C 0.04375 0.03842 0.02605 0.04421 0.00764 0.04907 C -0.00468 0.05231 -0.01736 0.05023 -0.02986 0.05092 C -0.04062 0.05578 -0.04236 0.05949 -0.03263 0.03796 C -0.02795 0.02777 -0.01458 0.01342 -0.00902 0.00833 C 0.01528 -0.01412 0.03733 -0.03959 0.0632 -0.05834 C 0.07171 -0.06436 0.07865 -0.06991 0.08681 -0.07686 C 0.08959 -0.07917 0.09202 -0.08287 0.09514 -0.08426 C 0.09653 -0.08496 0.1007 -0.08612 0.09931 -0.08612 C 0.08056 -0.08612 0.04775 -0.06366 0.03264 -0.05463 C 0.02639 -0.05093 0.01928 -0.04977 0.0132 -0.04537 C 0.00973 -0.04283 0.00678 -0.03912 0.00348 -0.03612 C -0.00347 -0.02246 -0.01822 -0.01991 -0.02986 -0.0176 C -0.03125 -0.0169 -0.03541 -0.01574 -0.03402 -0.01574 C -0.01093 -0.01436 0.01233 -0.01505 0.03542 -0.01389 C 0.05521 -0.01297 0.02934 -0.01181 0.04514 -0.01019 C 0.05573 -0.00903 0.0665 -0.00903 0.07709 -0.00834 C 0.06528 -0.01783 0.07535 -0.01112 0.06181 -0.01574 C 0.05035 -0.01968 0.04046 -0.02639 0.02848 -0.02871 C 0.0257 -0.02987 0.02309 -0.03172 0.02014 -0.03241 C 0.01546 -0.03357 0.00625 -0.03612 0.00625 -0.03612 C -0.00138 -0.04121 -0.00972 -0.04399 -0.01736 -0.04908 C -0.02274 -0.05278 -0.02673 -0.05625 -0.03263 -0.05834 C -0.03402 -0.05949 -0.03524 -0.06112 -0.0368 -0.06204 C -0.03941 -0.06366 -0.04513 -0.06574 -0.04513 -0.06574 C -0.02013 -0.07686 0.00799 -0.06783 0.03403 -0.06389 C 0.04705 -0.05811 0.06077 -0.05463 0.07431 -0.05093 C 0.07761 -0.05 0.08073 -0.04746 0.08403 -0.04723 C 0.09844 -0.04607 0.11268 -0.04607 0.12709 -0.04537 C 0.10487 -0.05024 0.08264 -0.05533 0.06042 -0.06019 C 0.05816 -0.06065 0.05573 -0.06112 0.05348 -0.06204 C 0.0507 -0.06297 0.04809 -0.06505 0.04514 -0.06574 C 0.03733 -0.0676 0.02934 -0.0676 0.02153 -0.06945 C 0.01146 -0.07477 -0.00451 -0.07801 -0.01597 -0.08056 C -0.02986 -0.09213 -0.02343 -0.08658 -0.03541 -0.09723 C -0.03784 -0.09931 -0.04375 -0.10093 -0.04375 -0.10093 C -0.04149 -0.10162 -0.03923 -0.10255 -0.0368 -0.10278 C -0.02899 -0.10371 -0.021 -0.10301 -0.01319 -0.10463 C 0.00921 -0.10903 0.03125 -0.12176 0.05348 -0.12871 C 0.08021 -0.13704 0.10139 -0.13866 0.12987 -0.13982 C 0.1408 -0.14237 0.14584 -0.14422 0.15903 -0.13982 C 0.16059 -0.13936 0.15608 -0.1375 0.15487 -0.13612 C 0.13073 -0.10787 0.16077 -0.13959 0.14237 -0.12315 C 0.13108 -0.11297 0.11528 -0.09422 0.10209 -0.08982 C 0.06615 -0.06112 0.02605 -0.04121 -0.00902 -0.01019 C -0.02239 0.00162 -0.02256 0.02037 -0.03402 0.03055 C -0.03454 0.0324 -0.03454 0.03449 -0.03541 0.03611 C -0.03645 0.03796 -0.04062 0.03796 -0.03958 0.03981 C -0.03784 0.04282 -0.03402 0.04213 -0.03125 0.04351 C -0.02204 0.04791 -0.01649 0.0493 -0.00625 0.05092 C -0.00434 0.05162 -0.0026 0.05277 -0.00069 0.05277 C 0.02709 0.05393 0.05504 0.05023 0.08264 0.05463 C 0.08473 0.05486 0.09688 0.07407 0.1007 0.07685 C 0.10834 0.0824 0.12032 0.08449 0.12848 0.08611 C 0.13681 0.08981 0.15053 0.0912 0.12292 0.08796 C 0.10313 0.08009 0.08559 0.07939 0.06459 0.07685 C 0.05226 0.07546 0.04046 0.07268 0.02848 0.06944 C 0.01164 0.06504 -0.00572 0.06828 -0.02291 0.06759 C -0.02621 0.06875 -0.03368 0.06713 -0.03263 0.07129 C -0.03142 0.07592 -0.02517 0.07222 -0.02152 0.07314 C -0.0118 0.07523 -0.00312 0.07916 0.00625 0.0824 C 0.01789 0.09282 0.0316 0.10208 0.04514 0.10648 C 0.0573 0.1162 0.04671 0.10902 0.0632 0.11574 C 0.07205 0.11944 0.079 0.12615 0.0882 0.1287 C 0.10782 0.13402 0.12969 0.1331 0.14931 0.13426 C 0.15539 0.13518 0.17778 0.13865 0.18125 0.13796 C 0.18264 0.13773 0.18091 0.13356 0.17987 0.1324 C 0.17674 0.12893 0.17223 0.12916 0.16875 0.12685 C 0.16112 0.12176 0.15469 0.11898 0.14653 0.11574 C 0.12362 0.10671 0.10382 0.09444 0.08403 0.07685 C 0.06164 0.05694 0.03872 0.03958 0.01737 0.01759 C 0.01077 0.01088 0.00521 0.00694 -0.00069 -0.00093 C -0.01267 -0.0169 -0.02413 -0.03403 -0.03541 -0.05093 C -0.0427 -0.06204 -0.04722 -0.07987 -0.05625 -0.08797 C -0.08125 -0.13774 -0.05972 -0.09144 0.06042 -0.09723 C 0.10764 -0.09954 0.15487 -0.10695 0.20209 -0.11019 C 0.23316 -0.10949 0.26424 -0.11158 0.29514 -0.10834 C 0.31875 -0.10579 0.34184 -0.09792 0.36459 -0.08982 C 0.36737 -0.08889 0.38039 -0.08056 0.38681 -0.08056 " pathEditMode="relative" ptsTypes="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D5C332-52C9-4072-ABE3-6D520D33A48E}" type="slidenum">
              <a:rPr lang="it-IT"/>
              <a:pPr/>
              <a:t>6</a:t>
            </a:fld>
            <a:endParaRPr lang="it-IT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8964613" cy="5976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600"/>
              <a:t>In ambiente astrofisico (in presenza di particelle ionizzate, plasmi) </a:t>
            </a:r>
            <a:r>
              <a:rPr lang="it-IT" sz="2600" b="1" i="1"/>
              <a:t>campi elettrostatici non possono essere mantenuti</a:t>
            </a:r>
            <a:r>
              <a:rPr lang="it-IT" sz="2600"/>
              <a:t> a causa dell’alta conducibilità dei plasmi stessi</a:t>
            </a:r>
          </a:p>
          <a:p>
            <a:pPr>
              <a:lnSpc>
                <a:spcPct val="90000"/>
              </a:lnSpc>
            </a:pPr>
            <a:r>
              <a:rPr lang="it-IT" sz="2600">
                <a:sym typeface="Symbol" pitchFamily="18" charset="2"/>
              </a:rPr>
              <a:t>Sono possibili meccanismi in cui f.e.m. sono prodotte tramite</a:t>
            </a:r>
            <a:r>
              <a:rPr lang="it-IT" sz="2600">
                <a:latin typeface="Symbol" pitchFamily="18" charset="2"/>
                <a:sym typeface="Symbol" pitchFamily="18" charset="2"/>
              </a:rPr>
              <a:t> </a:t>
            </a:r>
            <a:r>
              <a:rPr lang="it-IT" sz="2600">
                <a:sym typeface="Symbol" pitchFamily="18" charset="2"/>
              </a:rPr>
              <a:t>E=</a:t>
            </a:r>
            <a:r>
              <a:rPr lang="it-IT" sz="2600" b="1"/>
              <a:t>B/</a:t>
            </a:r>
            <a:r>
              <a:rPr lang="it-IT" sz="2600">
                <a:sym typeface="Symbol" pitchFamily="18" charset="2"/>
              </a:rPr>
              <a:t></a:t>
            </a:r>
            <a:r>
              <a:rPr lang="it-IT" sz="2600"/>
              <a:t>t</a:t>
            </a:r>
          </a:p>
          <a:p>
            <a:pPr>
              <a:lnSpc>
                <a:spcPct val="90000"/>
              </a:lnSpc>
            </a:pPr>
            <a:r>
              <a:rPr lang="it-IT" sz="2600"/>
              <a:t>Il meccanismo “idrodinamico” descrive accelerazione stocastica di RC da parte di ripetuti urti delle particelle con un’onda di shock, ad esempio emessa dall’esplosione di una SN.</a:t>
            </a:r>
          </a:p>
          <a:p>
            <a:pPr>
              <a:lnSpc>
                <a:spcPct val="90000"/>
              </a:lnSpc>
            </a:pPr>
            <a:r>
              <a:rPr lang="it-IT" sz="2600"/>
              <a:t>Questo meccanismo venne utilizzato per i RC per la prima volta da parte di E. Fermi (1949), e prende per questo il suo nome.</a:t>
            </a:r>
          </a:p>
          <a:p>
            <a:pPr>
              <a:lnSpc>
                <a:spcPct val="90000"/>
              </a:lnSpc>
            </a:pPr>
            <a:r>
              <a:rPr lang="it-IT" sz="2600"/>
              <a:t>Le particelle cariche sono riflesse da “specchi” magnetici dovute alla presenza dell’irregolare campo magnetico galattico.</a:t>
            </a:r>
          </a:p>
          <a:p>
            <a:pPr>
              <a:lnSpc>
                <a:spcPct val="90000"/>
              </a:lnSpc>
            </a:pPr>
            <a:r>
              <a:rPr lang="it-IT" sz="2600"/>
              <a:t>Ad ogni riflessione, le particelle guadagnano (in media) energia</a:t>
            </a:r>
          </a:p>
          <a:p>
            <a:pPr>
              <a:lnSpc>
                <a:spcPct val="90000"/>
              </a:lnSpc>
            </a:pPr>
            <a:r>
              <a:rPr lang="it-IT" sz="2600"/>
              <a:t>Il meccanismo predice il corretto andamento del flusso </a:t>
            </a:r>
            <a:r>
              <a:rPr lang="it-IT" sz="2600" i="1"/>
              <a:t>vs.</a:t>
            </a:r>
            <a:r>
              <a:rPr lang="it-IT" sz="2600"/>
              <a:t> 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89D430-69D7-4A83-92C9-565C344B8247}" type="slidenum">
              <a:rPr lang="it-IT"/>
              <a:pPr/>
              <a:t>7</a:t>
            </a:fld>
            <a:endParaRPr lang="it-IT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3292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600"/>
              <a:t>Tra i siti possibili di accelerazione dei raggi cosmici dobbiamo includere (ad energia crescente):</a:t>
            </a:r>
          </a:p>
          <a:p>
            <a:pPr lvl="1">
              <a:lnSpc>
                <a:spcPct val="90000"/>
              </a:lnSpc>
            </a:pPr>
            <a:r>
              <a:rPr lang="it-IT" sz="2400"/>
              <a:t>i venti stellari</a:t>
            </a:r>
          </a:p>
          <a:p>
            <a:pPr lvl="1">
              <a:lnSpc>
                <a:spcPct val="90000"/>
              </a:lnSpc>
            </a:pPr>
            <a:r>
              <a:rPr lang="it-IT" sz="2400"/>
              <a:t>le esplosioni di Supernovae</a:t>
            </a:r>
          </a:p>
          <a:p>
            <a:pPr lvl="1">
              <a:lnSpc>
                <a:spcPct val="90000"/>
              </a:lnSpc>
            </a:pPr>
            <a:r>
              <a:rPr lang="it-IT" sz="2400"/>
              <a:t>le  “remnants” di tali esplosioni: stelle di neutroni ruotanti, pulsar con nebulose, …</a:t>
            </a:r>
          </a:p>
          <a:p>
            <a:pPr lvl="1">
              <a:lnSpc>
                <a:spcPct val="90000"/>
              </a:lnSpc>
            </a:pPr>
            <a:r>
              <a:rPr lang="it-IT" sz="2400"/>
              <a:t>altri oggetti esotici, quali i “mini-black holes”,  se esistono. </a:t>
            </a:r>
          </a:p>
          <a:p>
            <a:pPr lvl="1">
              <a:lnSpc>
                <a:spcPct val="90000"/>
              </a:lnSpc>
            </a:pPr>
            <a:r>
              <a:rPr lang="it-IT" sz="2400"/>
              <a:t>I raggi cosmici osservati con energie E&gt;10</a:t>
            </a:r>
            <a:r>
              <a:rPr lang="it-IT" sz="2400" baseline="30000"/>
              <a:t>19</a:t>
            </a:r>
            <a:r>
              <a:rPr lang="it-IT" sz="2400"/>
              <a:t> eV, potrebbero essere stati accelerati da meccanismi extragalattici, quali jets di nuclei Galattici attivi o GRB</a:t>
            </a:r>
          </a:p>
          <a:p>
            <a:pPr>
              <a:lnSpc>
                <a:spcPct val="90000"/>
              </a:lnSpc>
            </a:pPr>
            <a:r>
              <a:rPr lang="it-IT" sz="2600"/>
              <a:t>Il meccanismo di Fermi può essere attivo in molte di queste situazioni astrofisiche, e lo analizzeremo in qualche dettaglio per le esplosioni di Supernovae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EC9B11-F9E5-4999-8235-8A24FED007C5}" type="slidenum">
              <a:rPr lang="it-IT"/>
              <a:pPr/>
              <a:t>8</a:t>
            </a:fld>
            <a:endParaRPr lang="it-IT"/>
          </a:p>
        </p:txBody>
      </p:sp>
      <p:sp>
        <p:nvSpPr>
          <p:cNvPr id="295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716463" y="274638"/>
            <a:ext cx="4175125" cy="1143000"/>
          </a:xfrm>
        </p:spPr>
        <p:txBody>
          <a:bodyPr/>
          <a:lstStyle/>
          <a:p>
            <a:r>
              <a:rPr lang="it-IT" sz="4000"/>
              <a:t>4.2 Il meccanismo di Fermi</a:t>
            </a:r>
          </a:p>
        </p:txBody>
      </p:sp>
      <p:pic>
        <p:nvPicPr>
          <p:cNvPr id="295940" name="Picture 4" descr="fermi_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74638"/>
            <a:ext cx="4464050" cy="6430962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4716463" y="1628775"/>
            <a:ext cx="4175125" cy="338772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it-IT" sz="2400" b="0">
                <a:effectLst/>
              </a:rPr>
              <a:t>Una “collisione” con una nube magnetica puo` causare un aumento dell’energia della particella. Un gran numero di 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it-IT" sz="2400" b="0">
                <a:effectLst/>
              </a:rPr>
              <a:t>collisioni possono far crescere l’energia fino a valori molto elevati. Guadagno di energia per collisione: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effectLst/>
                <a:latin typeface="Symbol" pitchFamily="18" charset="2"/>
              </a:rPr>
              <a:t>	           </a:t>
            </a:r>
            <a:r>
              <a:rPr lang="en-US" sz="2400" i="1">
                <a:effectLst/>
                <a:latin typeface="Symbol" pitchFamily="18" charset="2"/>
              </a:rPr>
              <a:t>D</a:t>
            </a:r>
            <a:r>
              <a:rPr lang="en-US" sz="2400" i="1">
                <a:effectLst/>
                <a:latin typeface="Times New Roman" pitchFamily="18" charset="0"/>
              </a:rPr>
              <a:t>E/E=</a:t>
            </a:r>
            <a:r>
              <a:rPr lang="en-US" sz="2400" i="1">
                <a:effectLst/>
                <a:latin typeface="Symbol" pitchFamily="18" charset="2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3DC9BA-F248-4378-B017-837B121A391C}" type="slidenum">
              <a:rPr lang="it-IT"/>
              <a:pPr/>
              <a:t>9</a:t>
            </a:fld>
            <a:endParaRPr lang="it-IT"/>
          </a:p>
        </p:txBody>
      </p:sp>
      <p:sp>
        <p:nvSpPr>
          <p:cNvPr id="299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299012" name="Group 4"/>
          <p:cNvGrpSpPr>
            <a:grpSpLocks/>
          </p:cNvGrpSpPr>
          <p:nvPr/>
        </p:nvGrpSpPr>
        <p:grpSpPr bwMode="auto">
          <a:xfrm>
            <a:off x="1619250" y="1341438"/>
            <a:ext cx="5648325" cy="4772025"/>
            <a:chOff x="432" y="121"/>
            <a:chExt cx="4944" cy="4118"/>
          </a:xfrm>
        </p:grpSpPr>
        <p:pic>
          <p:nvPicPr>
            <p:cNvPr id="299013" name="Picture 5" descr="casA_chandra_bi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2" y="121"/>
              <a:ext cx="4944" cy="4118"/>
            </a:xfrm>
            <a:prstGeom prst="rect">
              <a:avLst/>
            </a:prstGeom>
            <a:noFill/>
          </p:spPr>
        </p:pic>
        <p:sp>
          <p:nvSpPr>
            <p:cNvPr id="299014" name="Text Box 6"/>
            <p:cNvSpPr txBox="1">
              <a:spLocks noChangeArrowheads="1"/>
            </p:cNvSpPr>
            <p:nvPr/>
          </p:nvSpPr>
          <p:spPr bwMode="auto">
            <a:xfrm>
              <a:off x="577" y="272"/>
              <a:ext cx="2854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effectLst/>
                  <a:latin typeface="Comic Sans MS" pitchFamily="66" charset="0"/>
                </a:rPr>
                <a:t>CasA Supernova Remnant in X-rays</a:t>
              </a:r>
              <a:endParaRPr lang="en-US" sz="1400">
                <a:solidFill>
                  <a:schemeClr val="bg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99015" name="Text Box 7"/>
            <p:cNvSpPr txBox="1">
              <a:spLocks noChangeArrowheads="1"/>
            </p:cNvSpPr>
            <p:nvPr/>
          </p:nvSpPr>
          <p:spPr bwMode="auto">
            <a:xfrm>
              <a:off x="3647" y="3938"/>
              <a:ext cx="1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it-IT" sz="1600" b="0"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99016" name="Group 8"/>
            <p:cNvGrpSpPr>
              <a:grpSpLocks/>
            </p:cNvGrpSpPr>
            <p:nvPr/>
          </p:nvGrpSpPr>
          <p:grpSpPr bwMode="auto">
            <a:xfrm>
              <a:off x="1920" y="1104"/>
              <a:ext cx="2016" cy="2016"/>
              <a:chOff x="1920" y="1104"/>
              <a:chExt cx="2016" cy="2016"/>
            </a:xfrm>
          </p:grpSpPr>
          <p:sp>
            <p:nvSpPr>
              <p:cNvPr id="299017" name="Oval 9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1296" cy="1248"/>
              </a:xfrm>
              <a:prstGeom prst="ellipse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sz="2400" b="0"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299018" name="Group 10"/>
              <p:cNvGrpSpPr>
                <a:grpSpLocks/>
              </p:cNvGrpSpPr>
              <p:nvPr/>
            </p:nvGrpSpPr>
            <p:grpSpPr bwMode="auto">
              <a:xfrm>
                <a:off x="1920" y="1104"/>
                <a:ext cx="2016" cy="2016"/>
                <a:chOff x="1920" y="1104"/>
                <a:chExt cx="2016" cy="2016"/>
              </a:xfrm>
            </p:grpSpPr>
            <p:sp>
              <p:nvSpPr>
                <p:cNvPr id="299019" name="Oval 11"/>
                <p:cNvSpPr>
                  <a:spLocks noChangeArrowheads="1"/>
                </p:cNvSpPr>
                <p:nvPr/>
              </p:nvSpPr>
              <p:spPr bwMode="auto">
                <a:xfrm>
                  <a:off x="1968" y="1296"/>
                  <a:ext cx="1968" cy="1824"/>
                </a:xfrm>
                <a:prstGeom prst="ellipse">
                  <a:avLst/>
                </a:prstGeom>
                <a:noFill/>
                <a:ln w="5715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it-IT" sz="2400" b="0">
                    <a:solidFill>
                      <a:schemeClr val="bg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99020" name="AutoShape 12"/>
                <p:cNvSpPr>
                  <a:spLocks noChangeArrowheads="1"/>
                </p:cNvSpPr>
                <p:nvPr/>
              </p:nvSpPr>
              <p:spPr bwMode="auto">
                <a:xfrm>
                  <a:off x="2832" y="1392"/>
                  <a:ext cx="288" cy="192"/>
                </a:xfrm>
                <a:prstGeom prst="upArrow">
                  <a:avLst>
                    <a:gd name="adj1" fmla="val 50000"/>
                    <a:gd name="adj2" fmla="val 25000"/>
                  </a:avLst>
                </a:prstGeom>
                <a:solidFill>
                  <a:schemeClr val="tx1"/>
                </a:soli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9021" name="AutoShape 13"/>
                <p:cNvSpPr>
                  <a:spLocks noChangeArrowheads="1"/>
                </p:cNvSpPr>
                <p:nvPr/>
              </p:nvSpPr>
              <p:spPr bwMode="auto">
                <a:xfrm>
                  <a:off x="2832" y="1104"/>
                  <a:ext cx="288" cy="192"/>
                </a:xfrm>
                <a:prstGeom prst="upArrow">
                  <a:avLst>
                    <a:gd name="adj1" fmla="val 50000"/>
                    <a:gd name="adj2" fmla="val 25000"/>
                  </a:avLst>
                </a:prstGeom>
                <a:solidFill>
                  <a:schemeClr val="tx1"/>
                </a:soli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299022" name="Group 14"/>
                <p:cNvGrpSpPr>
                  <a:grpSpLocks/>
                </p:cNvGrpSpPr>
                <p:nvPr/>
              </p:nvGrpSpPr>
              <p:grpSpPr bwMode="auto">
                <a:xfrm rot="7746349">
                  <a:off x="3552" y="2448"/>
                  <a:ext cx="288" cy="480"/>
                  <a:chOff x="3360" y="1968"/>
                  <a:chExt cx="288" cy="480"/>
                </a:xfrm>
              </p:grpSpPr>
              <p:sp>
                <p:nvSpPr>
                  <p:cNvPr id="299023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288" cy="192"/>
                  </a:xfrm>
                  <a:prstGeom prst="upArrow">
                    <a:avLst>
                      <a:gd name="adj1" fmla="val 50000"/>
                      <a:gd name="adj2" fmla="val 25000"/>
                    </a:avLst>
                  </a:prstGeom>
                  <a:solidFill>
                    <a:schemeClr val="tx1"/>
                  </a:solidFill>
                  <a:ln w="9525">
                    <a:solidFill>
                      <a:srgbClr val="FFCC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99024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1968"/>
                    <a:ext cx="288" cy="192"/>
                  </a:xfrm>
                  <a:prstGeom prst="upArrow">
                    <a:avLst>
                      <a:gd name="adj1" fmla="val 50000"/>
                      <a:gd name="adj2" fmla="val 25000"/>
                    </a:avLst>
                  </a:prstGeom>
                  <a:solidFill>
                    <a:schemeClr val="tx1"/>
                  </a:solidFill>
                  <a:ln w="9525">
                    <a:solidFill>
                      <a:srgbClr val="FFCC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99025" name="Group 17"/>
                <p:cNvGrpSpPr>
                  <a:grpSpLocks/>
                </p:cNvGrpSpPr>
                <p:nvPr/>
              </p:nvGrpSpPr>
              <p:grpSpPr bwMode="auto">
                <a:xfrm rot="14361699">
                  <a:off x="2016" y="2400"/>
                  <a:ext cx="288" cy="480"/>
                  <a:chOff x="2064" y="2016"/>
                  <a:chExt cx="288" cy="480"/>
                </a:xfrm>
              </p:grpSpPr>
              <p:sp>
                <p:nvSpPr>
                  <p:cNvPr id="299026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04"/>
                    <a:ext cx="288" cy="192"/>
                  </a:xfrm>
                  <a:prstGeom prst="upArrow">
                    <a:avLst>
                      <a:gd name="adj1" fmla="val 50000"/>
                      <a:gd name="adj2" fmla="val 25000"/>
                    </a:avLst>
                  </a:prstGeom>
                  <a:solidFill>
                    <a:schemeClr val="tx1"/>
                  </a:solidFill>
                  <a:ln w="9525">
                    <a:solidFill>
                      <a:srgbClr val="FFCC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99027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16"/>
                    <a:ext cx="288" cy="192"/>
                  </a:xfrm>
                  <a:prstGeom prst="upArrow">
                    <a:avLst>
                      <a:gd name="adj1" fmla="val 50000"/>
                      <a:gd name="adj2" fmla="val 25000"/>
                    </a:avLst>
                  </a:prstGeom>
                  <a:solidFill>
                    <a:schemeClr val="tx1"/>
                  </a:solidFill>
                  <a:ln w="9525">
                    <a:solidFill>
                      <a:srgbClr val="FFCC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99028" name="Text Box 20"/>
            <p:cNvSpPr txBox="1">
              <a:spLocks noChangeArrowheads="1"/>
            </p:cNvSpPr>
            <p:nvPr/>
          </p:nvSpPr>
          <p:spPr bwMode="auto">
            <a:xfrm>
              <a:off x="867" y="1169"/>
              <a:ext cx="899" cy="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0">
                  <a:effectLst/>
                  <a:latin typeface="Comic Sans MS" pitchFamily="66" charset="0"/>
                </a:rPr>
                <a:t>Shock fronts</a:t>
              </a:r>
              <a:endParaRPr lang="en-US" sz="1600" b="0">
                <a:solidFill>
                  <a:schemeClr val="bg1"/>
                </a:solidFill>
                <a:effectLst/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03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Char char="n"/>
          <a:tabLst/>
          <a:defRPr kumimoji="0" lang="it-IT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03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Char char="n"/>
          <a:tabLst/>
          <a:defRPr kumimoji="0" lang="it-IT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9846</TotalTime>
  <Words>1591</Words>
  <Application>Microsoft Office PowerPoint</Application>
  <PresentationFormat>Presentazione su schermo (4:3)</PresentationFormat>
  <Paragraphs>214</Paragraphs>
  <Slides>30</Slides>
  <Notes>2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33" baseType="lpstr">
      <vt:lpstr>Stream</vt:lpstr>
      <vt:lpstr>Equation</vt:lpstr>
      <vt:lpstr>Microsoft Equation 3.0</vt:lpstr>
      <vt:lpstr>4. Modello di accelerazione di RC da parte di Supernovae Galattiche</vt:lpstr>
      <vt:lpstr>Diapositiva 2</vt:lpstr>
      <vt:lpstr>4.1 Accelerazione di particelle</vt:lpstr>
      <vt:lpstr>Diapositiva 4</vt:lpstr>
      <vt:lpstr>Diapositiva 5</vt:lpstr>
      <vt:lpstr>Diapositiva 6</vt:lpstr>
      <vt:lpstr>Diapositiva 7</vt:lpstr>
      <vt:lpstr>4.2 Il meccanismo di Fermi</vt:lpstr>
      <vt:lpstr>Diapositiva 9</vt:lpstr>
      <vt:lpstr>Onda di shock</vt:lpstr>
      <vt:lpstr>4.3 Un esercizio: incremento di energia in urto con onda di shock</vt:lpstr>
      <vt:lpstr>SR osservatore</vt:lpstr>
      <vt:lpstr>Diapositiva 13</vt:lpstr>
      <vt:lpstr>Diapositiva 14</vt:lpstr>
      <vt:lpstr>4.4 Accelerazione ricorsiva</vt:lpstr>
      <vt:lpstr>Diapositiva 16</vt:lpstr>
      <vt:lpstr>4.5 Stima del coefficiente a=lnP/lnB</vt:lpstr>
      <vt:lpstr>Il valore stimato di a</vt:lpstr>
      <vt:lpstr>Spettro energetico alle sorgenti</vt:lpstr>
      <vt:lpstr>3.9 Spettro dei RC alle sorgenti</vt:lpstr>
      <vt:lpstr>4.6 Parametri caratteristici di un’onda di shock da Supernova</vt:lpstr>
      <vt:lpstr>Dimensioni lineari e durata caratteristica dell’onda di shock</vt:lpstr>
      <vt:lpstr>Diapositiva 23</vt:lpstr>
      <vt:lpstr>Massima energia per i RC da SN</vt:lpstr>
      <vt:lpstr>Stima di Tciclo</vt:lpstr>
      <vt:lpstr>Diapositiva 26</vt:lpstr>
      <vt:lpstr>4.7 Conclusioni circa il modello</vt:lpstr>
      <vt:lpstr>Diapositiva 28</vt:lpstr>
      <vt:lpstr>Lo stato sperimentale</vt:lpstr>
      <vt:lpstr>Possibili approfondimenti</vt:lpstr>
    </vt:vector>
  </TitlesOfParts>
  <Company>INFN Bologna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ModelliSorgenti RC</dc:title>
  <dc:creator>Maurizio Spurio</dc:creator>
  <cp:lastModifiedBy>Maurizio</cp:lastModifiedBy>
  <cp:revision>174</cp:revision>
  <dcterms:created xsi:type="dcterms:W3CDTF">2004-05-31T11:52:17Z</dcterms:created>
  <dcterms:modified xsi:type="dcterms:W3CDTF">2011-10-02T17:14:29Z</dcterms:modified>
</cp:coreProperties>
</file>