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52"/>
  </p:notesMasterIdLst>
  <p:handoutMasterIdLst>
    <p:handoutMasterId r:id="rId53"/>
  </p:handoutMasterIdLst>
  <p:sldIdLst>
    <p:sldId id="420" r:id="rId3"/>
    <p:sldId id="425" r:id="rId4"/>
    <p:sldId id="421" r:id="rId5"/>
    <p:sldId id="397" r:id="rId6"/>
    <p:sldId id="368" r:id="rId7"/>
    <p:sldId id="369" r:id="rId8"/>
    <p:sldId id="422" r:id="rId9"/>
    <p:sldId id="414" r:id="rId10"/>
    <p:sldId id="370" r:id="rId11"/>
    <p:sldId id="401" r:id="rId12"/>
    <p:sldId id="371" r:id="rId13"/>
    <p:sldId id="372" r:id="rId14"/>
    <p:sldId id="423" r:id="rId15"/>
    <p:sldId id="375" r:id="rId16"/>
    <p:sldId id="376" r:id="rId17"/>
    <p:sldId id="377" r:id="rId18"/>
    <p:sldId id="379" r:id="rId19"/>
    <p:sldId id="407" r:id="rId20"/>
    <p:sldId id="409" r:id="rId21"/>
    <p:sldId id="410" r:id="rId22"/>
    <p:sldId id="404" r:id="rId23"/>
    <p:sldId id="411" r:id="rId24"/>
    <p:sldId id="412" r:id="rId25"/>
    <p:sldId id="424" r:id="rId26"/>
    <p:sldId id="413" r:id="rId27"/>
    <p:sldId id="400" r:id="rId28"/>
    <p:sldId id="378" r:id="rId29"/>
    <p:sldId id="434" r:id="rId30"/>
    <p:sldId id="408" r:id="rId31"/>
    <p:sldId id="429" r:id="rId32"/>
    <p:sldId id="427" r:id="rId33"/>
    <p:sldId id="428" r:id="rId34"/>
    <p:sldId id="380" r:id="rId35"/>
    <p:sldId id="416" r:id="rId36"/>
    <p:sldId id="417" r:id="rId37"/>
    <p:sldId id="394" r:id="rId38"/>
    <p:sldId id="418" r:id="rId39"/>
    <p:sldId id="395" r:id="rId40"/>
    <p:sldId id="381" r:id="rId41"/>
    <p:sldId id="405" r:id="rId42"/>
    <p:sldId id="432" r:id="rId43"/>
    <p:sldId id="433" r:id="rId44"/>
    <p:sldId id="419" r:id="rId45"/>
    <p:sldId id="399" r:id="rId46"/>
    <p:sldId id="382" r:id="rId47"/>
    <p:sldId id="396" r:id="rId48"/>
    <p:sldId id="431" r:id="rId49"/>
    <p:sldId id="398" r:id="rId50"/>
    <p:sldId id="430" r:id="rId51"/>
  </p:sldIdLst>
  <p:sldSz cx="9144000" cy="6858000" type="screen4x3"/>
  <p:notesSz cx="9623425" cy="6888163"/>
  <p:defaultTextStyle>
    <a:defPPr>
      <a:defRPr lang="en-US"/>
    </a:defPPr>
    <a:lvl1pPr algn="ctr" rtl="0" eaLnBrk="0" fontAlgn="base" hangingPunct="0">
      <a:spcBef>
        <a:spcPct val="0"/>
      </a:spcBef>
      <a:spcAft>
        <a:spcPct val="0"/>
      </a:spcAft>
      <a:defRPr sz="2400" kern="1200">
        <a:solidFill>
          <a:schemeClr val="bg1"/>
        </a:solidFill>
        <a:latin typeface="Garamond" pitchFamily="18" charset="0"/>
        <a:ea typeface="+mn-ea"/>
        <a:cs typeface="+mn-cs"/>
      </a:defRPr>
    </a:lvl1pPr>
    <a:lvl2pPr marL="457200" algn="ctr" rtl="0" eaLnBrk="0" fontAlgn="base" hangingPunct="0">
      <a:spcBef>
        <a:spcPct val="0"/>
      </a:spcBef>
      <a:spcAft>
        <a:spcPct val="0"/>
      </a:spcAft>
      <a:defRPr sz="2400" kern="1200">
        <a:solidFill>
          <a:schemeClr val="bg1"/>
        </a:solidFill>
        <a:latin typeface="Garamond" pitchFamily="18" charset="0"/>
        <a:ea typeface="+mn-ea"/>
        <a:cs typeface="+mn-cs"/>
      </a:defRPr>
    </a:lvl2pPr>
    <a:lvl3pPr marL="914400" algn="ctr" rtl="0" eaLnBrk="0" fontAlgn="base" hangingPunct="0">
      <a:spcBef>
        <a:spcPct val="0"/>
      </a:spcBef>
      <a:spcAft>
        <a:spcPct val="0"/>
      </a:spcAft>
      <a:defRPr sz="2400" kern="1200">
        <a:solidFill>
          <a:schemeClr val="bg1"/>
        </a:solidFill>
        <a:latin typeface="Garamond" pitchFamily="18" charset="0"/>
        <a:ea typeface="+mn-ea"/>
        <a:cs typeface="+mn-cs"/>
      </a:defRPr>
    </a:lvl3pPr>
    <a:lvl4pPr marL="1371600" algn="ctr" rtl="0" eaLnBrk="0" fontAlgn="base" hangingPunct="0">
      <a:spcBef>
        <a:spcPct val="0"/>
      </a:spcBef>
      <a:spcAft>
        <a:spcPct val="0"/>
      </a:spcAft>
      <a:defRPr sz="2400" kern="1200">
        <a:solidFill>
          <a:schemeClr val="bg1"/>
        </a:solidFill>
        <a:latin typeface="Garamond" pitchFamily="18" charset="0"/>
        <a:ea typeface="+mn-ea"/>
        <a:cs typeface="+mn-cs"/>
      </a:defRPr>
    </a:lvl4pPr>
    <a:lvl5pPr marL="1828800" algn="ctr" rtl="0" eaLnBrk="0" fontAlgn="base" hangingPunct="0">
      <a:spcBef>
        <a:spcPct val="0"/>
      </a:spcBef>
      <a:spcAft>
        <a:spcPct val="0"/>
      </a:spcAft>
      <a:defRPr sz="2400" kern="1200">
        <a:solidFill>
          <a:schemeClr val="bg1"/>
        </a:solidFill>
        <a:latin typeface="Garamond" pitchFamily="18" charset="0"/>
        <a:ea typeface="+mn-ea"/>
        <a:cs typeface="+mn-cs"/>
      </a:defRPr>
    </a:lvl5pPr>
    <a:lvl6pPr marL="2286000" algn="l" defTabSz="914400" rtl="0" eaLnBrk="1" latinLnBrk="0" hangingPunct="1">
      <a:defRPr sz="2400" kern="1200">
        <a:solidFill>
          <a:schemeClr val="bg1"/>
        </a:solidFill>
        <a:latin typeface="Garamond" pitchFamily="18" charset="0"/>
        <a:ea typeface="+mn-ea"/>
        <a:cs typeface="+mn-cs"/>
      </a:defRPr>
    </a:lvl6pPr>
    <a:lvl7pPr marL="2743200" algn="l" defTabSz="914400" rtl="0" eaLnBrk="1" latinLnBrk="0" hangingPunct="1">
      <a:defRPr sz="2400" kern="1200">
        <a:solidFill>
          <a:schemeClr val="bg1"/>
        </a:solidFill>
        <a:latin typeface="Garamond" pitchFamily="18" charset="0"/>
        <a:ea typeface="+mn-ea"/>
        <a:cs typeface="+mn-cs"/>
      </a:defRPr>
    </a:lvl7pPr>
    <a:lvl8pPr marL="3200400" algn="l" defTabSz="914400" rtl="0" eaLnBrk="1" latinLnBrk="0" hangingPunct="1">
      <a:defRPr sz="2400" kern="1200">
        <a:solidFill>
          <a:schemeClr val="bg1"/>
        </a:solidFill>
        <a:latin typeface="Garamond" pitchFamily="18" charset="0"/>
        <a:ea typeface="+mn-ea"/>
        <a:cs typeface="+mn-cs"/>
      </a:defRPr>
    </a:lvl8pPr>
    <a:lvl9pPr marL="3657600" algn="l" defTabSz="914400" rtl="0" eaLnBrk="1" latinLnBrk="0" hangingPunct="1">
      <a:defRPr sz="2400" kern="1200">
        <a:solidFill>
          <a:schemeClr val="bg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9933"/>
    <a:srgbClr val="FF0000"/>
    <a:srgbClr val="006600"/>
    <a:srgbClr val="0000FF"/>
    <a:srgbClr val="000099"/>
    <a:srgbClr val="99FFCC"/>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88" autoAdjust="0"/>
    <p:restoredTop sz="95858" autoAdjust="0"/>
  </p:normalViewPr>
  <p:slideViewPr>
    <p:cSldViewPr>
      <p:cViewPr>
        <p:scale>
          <a:sx n="80" d="100"/>
          <a:sy n="80" d="100"/>
        </p:scale>
        <p:origin x="-398" y="6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4216400" cy="371475"/>
          </a:xfrm>
          <a:prstGeom prst="rect">
            <a:avLst/>
          </a:prstGeom>
          <a:noFill/>
          <a:ln w="9525">
            <a:noFill/>
            <a:miter lim="800000"/>
            <a:headEnd/>
            <a:tailEnd/>
          </a:ln>
          <a:effectLst/>
        </p:spPr>
        <p:txBody>
          <a:bodyPr vert="horz" wrap="square" lIns="90804" tIns="45402" rIns="90804" bIns="45402" numCol="1" anchor="t" anchorCtr="0" compatLnSpc="1">
            <a:prstTxWarp prst="textNoShape">
              <a:avLst/>
            </a:prstTxWarp>
          </a:bodyPr>
          <a:lstStyle>
            <a:lvl1pPr algn="l" defTabSz="908050">
              <a:defRPr sz="1200">
                <a:solidFill>
                  <a:schemeClr val="tx1"/>
                </a:solidFill>
                <a:latin typeface="Times" pitchFamily="18" charset="0"/>
              </a:defRPr>
            </a:lvl1pPr>
          </a:lstStyle>
          <a:p>
            <a:endParaRPr lang="en-US"/>
          </a:p>
        </p:txBody>
      </p:sp>
      <p:sp>
        <p:nvSpPr>
          <p:cNvPr id="83971" name="Rectangle 3"/>
          <p:cNvSpPr>
            <a:spLocks noGrp="1" noChangeArrowheads="1"/>
          </p:cNvSpPr>
          <p:nvPr>
            <p:ph type="dt" sz="quarter" idx="1"/>
          </p:nvPr>
        </p:nvSpPr>
        <p:spPr bwMode="auto">
          <a:xfrm>
            <a:off x="5407025" y="0"/>
            <a:ext cx="4216400" cy="371475"/>
          </a:xfrm>
          <a:prstGeom prst="rect">
            <a:avLst/>
          </a:prstGeom>
          <a:noFill/>
          <a:ln w="9525">
            <a:noFill/>
            <a:miter lim="800000"/>
            <a:headEnd/>
            <a:tailEnd/>
          </a:ln>
          <a:effectLst/>
        </p:spPr>
        <p:txBody>
          <a:bodyPr vert="horz" wrap="square" lIns="90804" tIns="45402" rIns="90804" bIns="45402" numCol="1" anchor="t" anchorCtr="0" compatLnSpc="1">
            <a:prstTxWarp prst="textNoShape">
              <a:avLst/>
            </a:prstTxWarp>
          </a:bodyPr>
          <a:lstStyle>
            <a:lvl1pPr algn="r" defTabSz="908050">
              <a:defRPr sz="1200">
                <a:solidFill>
                  <a:schemeClr val="tx1"/>
                </a:solidFill>
                <a:latin typeface="Times" pitchFamily="18" charset="0"/>
              </a:defRPr>
            </a:lvl1pPr>
          </a:lstStyle>
          <a:p>
            <a:endParaRPr lang="en-US"/>
          </a:p>
        </p:txBody>
      </p:sp>
      <p:sp>
        <p:nvSpPr>
          <p:cNvPr id="83972" name="Rectangle 4"/>
          <p:cNvSpPr>
            <a:spLocks noGrp="1" noChangeArrowheads="1"/>
          </p:cNvSpPr>
          <p:nvPr>
            <p:ph type="ftr" sz="quarter" idx="2"/>
          </p:nvPr>
        </p:nvSpPr>
        <p:spPr bwMode="auto">
          <a:xfrm>
            <a:off x="0" y="6516688"/>
            <a:ext cx="4216400" cy="371475"/>
          </a:xfrm>
          <a:prstGeom prst="rect">
            <a:avLst/>
          </a:prstGeom>
          <a:noFill/>
          <a:ln w="9525">
            <a:noFill/>
            <a:miter lim="800000"/>
            <a:headEnd/>
            <a:tailEnd/>
          </a:ln>
          <a:effectLst/>
        </p:spPr>
        <p:txBody>
          <a:bodyPr vert="horz" wrap="square" lIns="90804" tIns="45402" rIns="90804" bIns="45402" numCol="1" anchor="b" anchorCtr="0" compatLnSpc="1">
            <a:prstTxWarp prst="textNoShape">
              <a:avLst/>
            </a:prstTxWarp>
          </a:bodyPr>
          <a:lstStyle>
            <a:lvl1pPr algn="l" defTabSz="908050">
              <a:defRPr sz="1200">
                <a:solidFill>
                  <a:schemeClr val="tx1"/>
                </a:solidFill>
                <a:latin typeface="Times" pitchFamily="18" charset="0"/>
              </a:defRPr>
            </a:lvl1pPr>
          </a:lstStyle>
          <a:p>
            <a:endParaRPr lang="en-US"/>
          </a:p>
        </p:txBody>
      </p:sp>
      <p:sp>
        <p:nvSpPr>
          <p:cNvPr id="83973" name="Rectangle 5"/>
          <p:cNvSpPr>
            <a:spLocks noGrp="1" noChangeArrowheads="1"/>
          </p:cNvSpPr>
          <p:nvPr>
            <p:ph type="sldNum" sz="quarter" idx="3"/>
          </p:nvPr>
        </p:nvSpPr>
        <p:spPr bwMode="auto">
          <a:xfrm>
            <a:off x="5407025" y="6516688"/>
            <a:ext cx="4216400" cy="371475"/>
          </a:xfrm>
          <a:prstGeom prst="rect">
            <a:avLst/>
          </a:prstGeom>
          <a:noFill/>
          <a:ln w="9525">
            <a:noFill/>
            <a:miter lim="800000"/>
            <a:headEnd/>
            <a:tailEnd/>
          </a:ln>
          <a:effectLst/>
        </p:spPr>
        <p:txBody>
          <a:bodyPr vert="horz" wrap="square" lIns="90804" tIns="45402" rIns="90804" bIns="45402" numCol="1" anchor="b" anchorCtr="0" compatLnSpc="1">
            <a:prstTxWarp prst="textNoShape">
              <a:avLst/>
            </a:prstTxWarp>
          </a:bodyPr>
          <a:lstStyle>
            <a:lvl1pPr algn="r" defTabSz="908050">
              <a:defRPr sz="1200">
                <a:solidFill>
                  <a:schemeClr val="tx1"/>
                </a:solidFill>
                <a:latin typeface="Times" pitchFamily="18" charset="0"/>
              </a:defRPr>
            </a:lvl1pPr>
          </a:lstStyle>
          <a:p>
            <a:fld id="{A861FFAF-E905-4631-8EC3-5710CD891FDF}" type="slidenum">
              <a:rPr lang="en-US"/>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1026"/>
          <p:cNvSpPr>
            <a:spLocks noGrp="1" noChangeArrowheads="1"/>
          </p:cNvSpPr>
          <p:nvPr>
            <p:ph type="hdr" sz="quarter"/>
          </p:nvPr>
        </p:nvSpPr>
        <p:spPr bwMode="auto">
          <a:xfrm>
            <a:off x="0" y="0"/>
            <a:ext cx="4170363" cy="344488"/>
          </a:xfrm>
          <a:prstGeom prst="rect">
            <a:avLst/>
          </a:prstGeom>
          <a:noFill/>
          <a:ln w="9525">
            <a:noFill/>
            <a:miter lim="800000"/>
            <a:headEnd/>
            <a:tailEnd/>
          </a:ln>
          <a:effectLst/>
        </p:spPr>
        <p:txBody>
          <a:bodyPr vert="horz" wrap="square" lIns="90804" tIns="45402" rIns="90804" bIns="45402" numCol="1" anchor="t" anchorCtr="0" compatLnSpc="1">
            <a:prstTxWarp prst="textNoShape">
              <a:avLst/>
            </a:prstTxWarp>
          </a:bodyPr>
          <a:lstStyle>
            <a:lvl1pPr algn="l" defTabSz="908050">
              <a:defRPr sz="1200">
                <a:solidFill>
                  <a:schemeClr val="tx1"/>
                </a:solidFill>
                <a:latin typeface="Times" pitchFamily="18" charset="0"/>
              </a:defRPr>
            </a:lvl1pPr>
          </a:lstStyle>
          <a:p>
            <a:endParaRPr lang="en-US" altLang="it-IT"/>
          </a:p>
        </p:txBody>
      </p:sp>
      <p:sp>
        <p:nvSpPr>
          <p:cNvPr id="52227" name="Rectangle 1027"/>
          <p:cNvSpPr>
            <a:spLocks noGrp="1" noChangeArrowheads="1"/>
          </p:cNvSpPr>
          <p:nvPr>
            <p:ph type="dt" idx="1"/>
          </p:nvPr>
        </p:nvSpPr>
        <p:spPr bwMode="auto">
          <a:xfrm>
            <a:off x="5453063" y="0"/>
            <a:ext cx="4170362" cy="344488"/>
          </a:xfrm>
          <a:prstGeom prst="rect">
            <a:avLst/>
          </a:prstGeom>
          <a:noFill/>
          <a:ln w="9525">
            <a:noFill/>
            <a:miter lim="800000"/>
            <a:headEnd/>
            <a:tailEnd/>
          </a:ln>
          <a:effectLst/>
        </p:spPr>
        <p:txBody>
          <a:bodyPr vert="horz" wrap="square" lIns="90804" tIns="45402" rIns="90804" bIns="45402" numCol="1" anchor="t" anchorCtr="0" compatLnSpc="1">
            <a:prstTxWarp prst="textNoShape">
              <a:avLst/>
            </a:prstTxWarp>
          </a:bodyPr>
          <a:lstStyle>
            <a:lvl1pPr algn="r" defTabSz="908050">
              <a:defRPr sz="1200">
                <a:solidFill>
                  <a:schemeClr val="tx1"/>
                </a:solidFill>
                <a:latin typeface="Times" pitchFamily="18" charset="0"/>
              </a:defRPr>
            </a:lvl1pPr>
          </a:lstStyle>
          <a:p>
            <a:endParaRPr lang="en-US" altLang="it-IT"/>
          </a:p>
        </p:txBody>
      </p:sp>
      <p:sp>
        <p:nvSpPr>
          <p:cNvPr id="52228" name="Rectangle 1028"/>
          <p:cNvSpPr>
            <a:spLocks noGrp="1" noRot="1" noChangeAspect="1" noChangeArrowheads="1" noTextEdit="1"/>
          </p:cNvSpPr>
          <p:nvPr>
            <p:ph type="sldImg" idx="2"/>
          </p:nvPr>
        </p:nvSpPr>
        <p:spPr bwMode="auto">
          <a:xfrm>
            <a:off x="3092450" y="517525"/>
            <a:ext cx="3443288" cy="2582863"/>
          </a:xfrm>
          <a:prstGeom prst="rect">
            <a:avLst/>
          </a:prstGeom>
          <a:noFill/>
          <a:ln w="9525">
            <a:solidFill>
              <a:srgbClr val="000000"/>
            </a:solidFill>
            <a:miter lim="800000"/>
            <a:headEnd/>
            <a:tailEnd/>
          </a:ln>
          <a:effectLst/>
        </p:spPr>
      </p:sp>
      <p:sp>
        <p:nvSpPr>
          <p:cNvPr id="52229" name="Rectangle 1029"/>
          <p:cNvSpPr>
            <a:spLocks noGrp="1" noChangeArrowheads="1"/>
          </p:cNvSpPr>
          <p:nvPr>
            <p:ph type="body" sz="quarter" idx="3"/>
          </p:nvPr>
        </p:nvSpPr>
        <p:spPr bwMode="auto">
          <a:xfrm>
            <a:off x="1284288" y="3271838"/>
            <a:ext cx="7054850" cy="3098800"/>
          </a:xfrm>
          <a:prstGeom prst="rect">
            <a:avLst/>
          </a:prstGeom>
          <a:noFill/>
          <a:ln w="9525">
            <a:noFill/>
            <a:miter lim="800000"/>
            <a:headEnd/>
            <a:tailEnd/>
          </a:ln>
          <a:effectLst/>
        </p:spPr>
        <p:txBody>
          <a:bodyPr vert="horz" wrap="square" lIns="90804" tIns="45402" rIns="90804" bIns="45402"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52230" name="Rectangle 1030"/>
          <p:cNvSpPr>
            <a:spLocks noGrp="1" noChangeArrowheads="1"/>
          </p:cNvSpPr>
          <p:nvPr>
            <p:ph type="ftr" sz="quarter" idx="4"/>
          </p:nvPr>
        </p:nvSpPr>
        <p:spPr bwMode="auto">
          <a:xfrm>
            <a:off x="0" y="6543675"/>
            <a:ext cx="4170363" cy="344488"/>
          </a:xfrm>
          <a:prstGeom prst="rect">
            <a:avLst/>
          </a:prstGeom>
          <a:noFill/>
          <a:ln w="9525">
            <a:noFill/>
            <a:miter lim="800000"/>
            <a:headEnd/>
            <a:tailEnd/>
          </a:ln>
          <a:effectLst/>
        </p:spPr>
        <p:txBody>
          <a:bodyPr vert="horz" wrap="square" lIns="90804" tIns="45402" rIns="90804" bIns="45402" numCol="1" anchor="b" anchorCtr="0" compatLnSpc="1">
            <a:prstTxWarp prst="textNoShape">
              <a:avLst/>
            </a:prstTxWarp>
          </a:bodyPr>
          <a:lstStyle>
            <a:lvl1pPr algn="l" defTabSz="908050">
              <a:defRPr sz="1200">
                <a:solidFill>
                  <a:schemeClr val="tx1"/>
                </a:solidFill>
                <a:latin typeface="Times" pitchFamily="18" charset="0"/>
              </a:defRPr>
            </a:lvl1pPr>
          </a:lstStyle>
          <a:p>
            <a:endParaRPr lang="en-US" altLang="it-IT"/>
          </a:p>
        </p:txBody>
      </p:sp>
      <p:sp>
        <p:nvSpPr>
          <p:cNvPr id="52231" name="Rectangle 1031"/>
          <p:cNvSpPr>
            <a:spLocks noGrp="1" noChangeArrowheads="1"/>
          </p:cNvSpPr>
          <p:nvPr>
            <p:ph type="sldNum" sz="quarter" idx="5"/>
          </p:nvPr>
        </p:nvSpPr>
        <p:spPr bwMode="auto">
          <a:xfrm>
            <a:off x="5453063" y="6543675"/>
            <a:ext cx="4170362" cy="344488"/>
          </a:xfrm>
          <a:prstGeom prst="rect">
            <a:avLst/>
          </a:prstGeom>
          <a:noFill/>
          <a:ln w="9525">
            <a:noFill/>
            <a:miter lim="800000"/>
            <a:headEnd/>
            <a:tailEnd/>
          </a:ln>
          <a:effectLst/>
        </p:spPr>
        <p:txBody>
          <a:bodyPr vert="horz" wrap="square" lIns="90804" tIns="45402" rIns="90804" bIns="45402" numCol="1" anchor="b" anchorCtr="0" compatLnSpc="1">
            <a:prstTxWarp prst="textNoShape">
              <a:avLst/>
            </a:prstTxWarp>
          </a:bodyPr>
          <a:lstStyle>
            <a:lvl1pPr algn="r" defTabSz="908050">
              <a:defRPr sz="1200">
                <a:solidFill>
                  <a:schemeClr val="tx1"/>
                </a:solidFill>
                <a:latin typeface="Times" pitchFamily="18" charset="0"/>
              </a:defRPr>
            </a:lvl1pPr>
          </a:lstStyle>
          <a:p>
            <a:fld id="{04402821-8516-4451-8DF5-5C89CD4C8914}" type="slidenum">
              <a:rPr lang="en-US" altLang="it-IT"/>
              <a:pPr/>
              <a:t>‹N›</a:t>
            </a:fld>
            <a:endParaRPr lang="en-US"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3CECB34-D685-428B-B136-DC98E2AD48E4}" type="slidenum">
              <a:rPr lang="en-US" altLang="it-IT"/>
              <a:pPr/>
              <a:t>1</a:t>
            </a:fld>
            <a:endParaRPr lang="en-US" altLang="it-IT"/>
          </a:p>
        </p:txBody>
      </p:sp>
      <p:sp>
        <p:nvSpPr>
          <p:cNvPr id="249858" name="Rectangle 2"/>
          <p:cNvSpPr>
            <a:spLocks noGrp="1" noRot="1" noChangeAspect="1" noChangeArrowheads="1" noTextEdit="1"/>
          </p:cNvSpPr>
          <p:nvPr>
            <p:ph type="sldImg"/>
          </p:nvPr>
        </p:nvSpPr>
        <p:spPr>
          <a:xfrm>
            <a:off x="3090863" y="515938"/>
            <a:ext cx="3443287" cy="2582862"/>
          </a:xfrm>
          <a:ln/>
        </p:spPr>
      </p:sp>
      <p:sp>
        <p:nvSpPr>
          <p:cNvPr id="249859" name="Rectangle 3"/>
          <p:cNvSpPr>
            <a:spLocks noGrp="1" noChangeArrowheads="1"/>
          </p:cNvSpPr>
          <p:nvPr>
            <p:ph type="body" idx="1"/>
          </p:nvPr>
        </p:nvSpPr>
        <p:spPr>
          <a:xfrm>
            <a:off x="962025" y="3271838"/>
            <a:ext cx="7699375" cy="3100387"/>
          </a:xfrm>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A031637-46D4-40B3-8685-0865F1240C8D}" type="slidenum">
              <a:rPr lang="en-US" altLang="it-IT"/>
              <a:pPr/>
              <a:t>13</a:t>
            </a:fld>
            <a:endParaRPr lang="en-US" altLang="it-IT"/>
          </a:p>
        </p:txBody>
      </p:sp>
      <p:sp>
        <p:nvSpPr>
          <p:cNvPr id="261122" name="Rectangle 2"/>
          <p:cNvSpPr>
            <a:spLocks noGrp="1" noRot="1" noChangeAspect="1" noChangeArrowheads="1" noTextEdit="1"/>
          </p:cNvSpPr>
          <p:nvPr>
            <p:ph type="sldImg"/>
          </p:nvPr>
        </p:nvSpPr>
        <p:spPr>
          <a:xfrm>
            <a:off x="3089275" y="515938"/>
            <a:ext cx="3446463" cy="2584450"/>
          </a:xfrm>
          <a:ln/>
        </p:spPr>
      </p:sp>
      <p:sp>
        <p:nvSpPr>
          <p:cNvPr id="261123" name="Rectangle 3"/>
          <p:cNvSpPr>
            <a:spLocks noGrp="1" noChangeArrowheads="1"/>
          </p:cNvSpPr>
          <p:nvPr>
            <p:ph type="body" idx="1"/>
          </p:nvPr>
        </p:nvSpPr>
        <p:spPr>
          <a:xfrm>
            <a:off x="962025" y="3271838"/>
            <a:ext cx="7699375" cy="3100387"/>
          </a:xfrm>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F29631A-9F33-47EF-8243-D879C8FAD372}" type="slidenum">
              <a:rPr lang="en-US" altLang="it-IT"/>
              <a:pPr/>
              <a:t>14</a:t>
            </a:fld>
            <a:endParaRPr lang="en-US" altLang="it-IT"/>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3A0B198-7854-4BC3-B46E-3EDA780CEEDC}" type="slidenum">
              <a:rPr lang="en-US" altLang="it-IT"/>
              <a:pPr/>
              <a:t>15</a:t>
            </a:fld>
            <a:endParaRPr lang="en-US" altLang="it-IT"/>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42BC39F-F9EB-428E-BB01-41DF72F9A3C5}" type="slidenum">
              <a:rPr lang="en-US" altLang="it-IT"/>
              <a:pPr/>
              <a:t>16</a:t>
            </a:fld>
            <a:endParaRPr lang="en-US" altLang="it-IT"/>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9AC6420-8674-44ED-B7CB-9BB8E0FA3520}" type="slidenum">
              <a:rPr lang="en-US" altLang="it-IT"/>
              <a:pPr/>
              <a:t>17</a:t>
            </a:fld>
            <a:endParaRPr lang="en-US" altLang="it-IT"/>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AF35AE8-B0EE-4C77-8E42-C9C0890B2C99}" type="slidenum">
              <a:rPr lang="en-US" altLang="it-IT"/>
              <a:pPr/>
              <a:t>18</a:t>
            </a:fld>
            <a:endParaRPr lang="en-US" altLang="it-IT"/>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9878D5F-0B57-4121-BAC8-D77579453F4C}" type="slidenum">
              <a:rPr lang="en-US" altLang="it-IT"/>
              <a:pPr/>
              <a:t>19</a:t>
            </a:fld>
            <a:endParaRPr lang="en-US" altLang="it-IT"/>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7F0D1F8-B772-45B2-B042-4F0A868635B7}" type="slidenum">
              <a:rPr lang="en-US" altLang="it-IT"/>
              <a:pPr/>
              <a:t>20</a:t>
            </a:fld>
            <a:endParaRPr lang="en-US" altLang="it-IT"/>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EE7E516-11FF-47E8-9DC9-6A43BC69169D}" type="slidenum">
              <a:rPr lang="en-US" altLang="it-IT"/>
              <a:pPr/>
              <a:t>21</a:t>
            </a:fld>
            <a:endParaRPr lang="en-US" altLang="it-IT"/>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3DC97D5-D494-48CE-BD55-C078D3A28E82}" type="slidenum">
              <a:rPr lang="en-US" altLang="it-IT"/>
              <a:pPr/>
              <a:t>22</a:t>
            </a:fld>
            <a:endParaRPr lang="en-US" altLang="it-IT"/>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9C2F969-FB33-4907-A85D-0E1A0B01DA89}" type="slidenum">
              <a:rPr lang="en-US" altLang="it-IT"/>
              <a:pPr/>
              <a:t>4</a:t>
            </a:fld>
            <a:endParaRPr lang="en-US" altLang="it-IT"/>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9DB45B2-65F9-4254-A913-7DF152850207}" type="slidenum">
              <a:rPr lang="en-US" altLang="it-IT"/>
              <a:pPr/>
              <a:t>23</a:t>
            </a:fld>
            <a:endParaRPr lang="en-US" altLang="it-IT"/>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E010851-3466-4370-9FF4-082C0FF84A0A}" type="slidenum">
              <a:rPr lang="en-US" altLang="it-IT"/>
              <a:pPr/>
              <a:t>24</a:t>
            </a:fld>
            <a:endParaRPr lang="en-US" altLang="it-IT"/>
          </a:p>
        </p:txBody>
      </p:sp>
      <p:sp>
        <p:nvSpPr>
          <p:cNvPr id="263170" name="Rectangle 2"/>
          <p:cNvSpPr>
            <a:spLocks noGrp="1" noRot="1" noChangeAspect="1" noChangeArrowheads="1" noTextEdit="1"/>
          </p:cNvSpPr>
          <p:nvPr>
            <p:ph type="sldImg"/>
          </p:nvPr>
        </p:nvSpPr>
        <p:spPr>
          <a:xfrm>
            <a:off x="3089275" y="515938"/>
            <a:ext cx="3446463" cy="2584450"/>
          </a:xfrm>
          <a:ln/>
        </p:spPr>
      </p:sp>
      <p:sp>
        <p:nvSpPr>
          <p:cNvPr id="263171" name="Rectangle 3"/>
          <p:cNvSpPr>
            <a:spLocks noGrp="1" noChangeArrowheads="1"/>
          </p:cNvSpPr>
          <p:nvPr>
            <p:ph type="body" idx="1"/>
          </p:nvPr>
        </p:nvSpPr>
        <p:spPr>
          <a:xfrm>
            <a:off x="962025" y="3271838"/>
            <a:ext cx="7699375" cy="3100387"/>
          </a:xfrm>
        </p:spPr>
        <p:txBody>
          <a:bodyP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6492D09-2220-4D91-9040-B50C051635AE}" type="slidenum">
              <a:rPr lang="en-US" altLang="it-IT"/>
              <a:pPr/>
              <a:t>25</a:t>
            </a:fld>
            <a:endParaRPr lang="en-US" altLang="it-IT"/>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23423B8-2428-4EAF-90F7-8F374E70AB81}" type="slidenum">
              <a:rPr lang="en-US" altLang="it-IT"/>
              <a:pPr/>
              <a:t>26</a:t>
            </a:fld>
            <a:endParaRPr lang="en-US" altLang="it-IT"/>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96EFBA5-5D2F-414A-8209-C50F0A2A6163}" type="slidenum">
              <a:rPr lang="en-US" altLang="it-IT"/>
              <a:pPr/>
              <a:t>27</a:t>
            </a:fld>
            <a:endParaRPr lang="en-US" altLang="it-IT"/>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7FB8BF8-C69E-4B60-8DFD-6957C3683EE9}" type="slidenum">
              <a:rPr lang="en-US" altLang="it-IT"/>
              <a:pPr/>
              <a:t>29</a:t>
            </a:fld>
            <a:endParaRPr lang="en-US" altLang="it-IT"/>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8C9AECF-5141-4CEC-AE72-0F00AFFECA26}" type="slidenum">
              <a:rPr lang="en-US" altLang="it-IT"/>
              <a:pPr/>
              <a:t>31</a:t>
            </a:fld>
            <a:endParaRPr lang="en-US" altLang="it-IT"/>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30A4C20-6B74-493F-B55E-58264B25DF25}" type="slidenum">
              <a:rPr lang="en-US" altLang="it-IT"/>
              <a:pPr/>
              <a:t>33</a:t>
            </a:fld>
            <a:endParaRPr lang="en-US" altLang="it-IT"/>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07BB295-7B86-4362-B880-CF3863F962E6}" type="slidenum">
              <a:rPr lang="en-US" altLang="it-IT"/>
              <a:pPr/>
              <a:t>36</a:t>
            </a:fld>
            <a:endParaRPr lang="en-US" altLang="it-IT"/>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29C2E61-2241-4E93-9B58-1F516A5B38C9}" type="slidenum">
              <a:rPr lang="en-US" altLang="it-IT"/>
              <a:pPr/>
              <a:t>38</a:t>
            </a:fld>
            <a:endParaRPr lang="en-US" altLang="it-IT"/>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961B61F-4053-46BD-BA16-7739FAD0C1CC}" type="slidenum">
              <a:rPr lang="en-US" altLang="it-IT"/>
              <a:pPr/>
              <a:t>5</a:t>
            </a:fld>
            <a:endParaRPr lang="en-US" altLang="it-IT"/>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48AED3C-F2AB-489C-8B5C-229F9BA8FA90}" type="slidenum">
              <a:rPr lang="en-US" altLang="it-IT"/>
              <a:pPr/>
              <a:t>39</a:t>
            </a:fld>
            <a:endParaRPr lang="en-US" altLang="it-IT"/>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BD9BAA5-CD7F-4C7E-A798-583D1B6AA692}" type="slidenum">
              <a:rPr lang="en-US" altLang="it-IT"/>
              <a:pPr/>
              <a:t>40</a:t>
            </a:fld>
            <a:endParaRPr lang="en-US" altLang="it-IT"/>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8179C98-772C-474E-A469-2E743F6C0B4D}" type="slidenum">
              <a:rPr lang="en-US" altLang="it-IT"/>
              <a:pPr/>
              <a:t>44</a:t>
            </a:fld>
            <a:endParaRPr lang="en-US" altLang="it-IT"/>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D4CC524-B82A-4F14-8F88-B415EE15E254}" type="slidenum">
              <a:rPr lang="en-US" altLang="it-IT"/>
              <a:pPr/>
              <a:t>45</a:t>
            </a:fld>
            <a:endParaRPr lang="en-US" altLang="it-IT"/>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FA3795A-5A26-42A1-860C-EFE263CB95CD}" type="slidenum">
              <a:rPr lang="en-US" altLang="it-IT"/>
              <a:pPr/>
              <a:t>46</a:t>
            </a:fld>
            <a:endParaRPr lang="en-US" altLang="it-IT"/>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0E4649B-4D64-49D9-86F2-9B873265A7EE}" type="slidenum">
              <a:rPr lang="en-US" altLang="it-IT"/>
              <a:pPr/>
              <a:t>48</a:t>
            </a:fld>
            <a:endParaRPr lang="en-US" altLang="it-IT"/>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3C6E7D2-CEE4-431A-B5C2-0EBC3D0FCAC1}" type="slidenum">
              <a:rPr lang="en-US" altLang="it-IT"/>
              <a:pPr/>
              <a:t>6</a:t>
            </a:fld>
            <a:endParaRPr lang="en-US" altLang="it-IT"/>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0B2EEC1-5631-42F6-99C3-B1AC6755B1EA}" type="slidenum">
              <a:rPr lang="en-US" altLang="it-IT"/>
              <a:pPr/>
              <a:t>8</a:t>
            </a:fld>
            <a:endParaRPr lang="en-US" altLang="it-IT"/>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1A9753A-2D46-4043-A6D7-A55D05B97D6E}" type="slidenum">
              <a:rPr lang="en-US" altLang="it-IT"/>
              <a:pPr/>
              <a:t>9</a:t>
            </a:fld>
            <a:endParaRPr lang="en-US" altLang="it-IT"/>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A5258FE-F28D-4D38-B52E-25DF9275A9DD}" type="slidenum">
              <a:rPr lang="en-US" altLang="it-IT"/>
              <a:pPr/>
              <a:t>10</a:t>
            </a:fld>
            <a:endParaRPr lang="en-US" altLang="it-IT"/>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0001933-D2F7-4F9D-9A21-7B2FB709F819}" type="slidenum">
              <a:rPr lang="en-US" altLang="it-IT"/>
              <a:pPr/>
              <a:t>11</a:t>
            </a:fld>
            <a:endParaRPr lang="en-US" altLang="it-IT"/>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131B8E3-E344-4B4D-B63E-963CCA2FB71E}" type="slidenum">
              <a:rPr lang="en-US" altLang="it-IT"/>
              <a:pPr/>
              <a:t>12</a:t>
            </a:fld>
            <a:endParaRPr lang="en-US" altLang="it-IT"/>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ltLang="en-US"/>
          </a:p>
        </p:txBody>
      </p:sp>
      <p:sp>
        <p:nvSpPr>
          <p:cNvPr id="5" name="Segnaposto piè di pagina 4"/>
          <p:cNvSpPr>
            <a:spLocks noGrp="1"/>
          </p:cNvSpPr>
          <p:nvPr>
            <p:ph type="ftr" sz="quarter" idx="11"/>
          </p:nvPr>
        </p:nvSpPr>
        <p:spPr/>
        <p:txBody>
          <a:bodyPr/>
          <a:lstStyle>
            <a:lvl1pPr>
              <a:defRPr/>
            </a:lvl1pPr>
          </a:lstStyle>
          <a:p>
            <a:endParaRPr lang="en-US" altLang="en-US"/>
          </a:p>
        </p:txBody>
      </p:sp>
      <p:sp>
        <p:nvSpPr>
          <p:cNvPr id="6" name="Segnaposto numero diapositiva 5"/>
          <p:cNvSpPr>
            <a:spLocks noGrp="1"/>
          </p:cNvSpPr>
          <p:nvPr>
            <p:ph type="sldNum" sz="quarter" idx="12"/>
          </p:nvPr>
        </p:nvSpPr>
        <p:spPr/>
        <p:txBody>
          <a:bodyPr/>
          <a:lstStyle>
            <a:lvl1pPr>
              <a:defRPr/>
            </a:lvl1pPr>
          </a:lstStyle>
          <a:p>
            <a:fld id="{4413BF76-90F9-48D0-8EA8-E0F17D83AE30}" type="slidenum">
              <a:rPr lang="en-US" altLang="en-US"/>
              <a:pPr/>
              <a:t>‹N›</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ltLang="en-US"/>
          </a:p>
        </p:txBody>
      </p:sp>
      <p:sp>
        <p:nvSpPr>
          <p:cNvPr id="5" name="Segnaposto piè di pagina 4"/>
          <p:cNvSpPr>
            <a:spLocks noGrp="1"/>
          </p:cNvSpPr>
          <p:nvPr>
            <p:ph type="ftr" sz="quarter" idx="11"/>
          </p:nvPr>
        </p:nvSpPr>
        <p:spPr/>
        <p:txBody>
          <a:bodyPr/>
          <a:lstStyle>
            <a:lvl1pPr>
              <a:defRPr/>
            </a:lvl1pPr>
          </a:lstStyle>
          <a:p>
            <a:endParaRPr lang="en-US" altLang="en-US"/>
          </a:p>
        </p:txBody>
      </p:sp>
      <p:sp>
        <p:nvSpPr>
          <p:cNvPr id="6" name="Segnaposto numero diapositiva 5"/>
          <p:cNvSpPr>
            <a:spLocks noGrp="1"/>
          </p:cNvSpPr>
          <p:nvPr>
            <p:ph type="sldNum" sz="quarter" idx="12"/>
          </p:nvPr>
        </p:nvSpPr>
        <p:spPr/>
        <p:txBody>
          <a:bodyPr/>
          <a:lstStyle>
            <a:lvl1pPr>
              <a:defRPr/>
            </a:lvl1pPr>
          </a:lstStyle>
          <a:p>
            <a:fld id="{943F65B8-FA64-4662-B87F-DBA57ACE9288}" type="slidenum">
              <a:rPr lang="en-US" altLang="en-US"/>
              <a:pPr/>
              <a:t>‹N›</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ltLang="en-US"/>
          </a:p>
        </p:txBody>
      </p:sp>
      <p:sp>
        <p:nvSpPr>
          <p:cNvPr id="5" name="Segnaposto piè di pagina 4"/>
          <p:cNvSpPr>
            <a:spLocks noGrp="1"/>
          </p:cNvSpPr>
          <p:nvPr>
            <p:ph type="ftr" sz="quarter" idx="11"/>
          </p:nvPr>
        </p:nvSpPr>
        <p:spPr/>
        <p:txBody>
          <a:bodyPr/>
          <a:lstStyle>
            <a:lvl1pPr>
              <a:defRPr/>
            </a:lvl1pPr>
          </a:lstStyle>
          <a:p>
            <a:endParaRPr lang="en-US" altLang="en-US"/>
          </a:p>
        </p:txBody>
      </p:sp>
      <p:sp>
        <p:nvSpPr>
          <p:cNvPr id="6" name="Segnaposto numero diapositiva 5"/>
          <p:cNvSpPr>
            <a:spLocks noGrp="1"/>
          </p:cNvSpPr>
          <p:nvPr>
            <p:ph type="sldNum" sz="quarter" idx="12"/>
          </p:nvPr>
        </p:nvSpPr>
        <p:spPr/>
        <p:txBody>
          <a:bodyPr/>
          <a:lstStyle>
            <a:lvl1pPr>
              <a:defRPr/>
            </a:lvl1pPr>
          </a:lstStyle>
          <a:p>
            <a:fld id="{6E42CEFE-54F4-4A1C-B463-A35CEBCACAA4}" type="slidenum">
              <a:rPr lang="en-US" altLang="en-US"/>
              <a:pPr/>
              <a:t>‹N›</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47810" name="Group 2"/>
          <p:cNvGrpSpPr>
            <a:grpSpLocks/>
          </p:cNvGrpSpPr>
          <p:nvPr/>
        </p:nvGrpSpPr>
        <p:grpSpPr bwMode="auto">
          <a:xfrm>
            <a:off x="0" y="0"/>
            <a:ext cx="9140825" cy="6850063"/>
            <a:chOff x="0" y="0"/>
            <a:chExt cx="5758" cy="4315"/>
          </a:xfrm>
        </p:grpSpPr>
        <p:grpSp>
          <p:nvGrpSpPr>
            <p:cNvPr id="247811" name="Group 3"/>
            <p:cNvGrpSpPr>
              <a:grpSpLocks/>
            </p:cNvGrpSpPr>
            <p:nvPr userDrawn="1"/>
          </p:nvGrpSpPr>
          <p:grpSpPr bwMode="auto">
            <a:xfrm>
              <a:off x="1728" y="2230"/>
              <a:ext cx="4027" cy="2085"/>
              <a:chOff x="1728" y="2230"/>
              <a:chExt cx="4027" cy="2085"/>
            </a:xfrm>
          </p:grpSpPr>
          <p:sp>
            <p:nvSpPr>
              <p:cNvPr id="247812"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it-IT"/>
              </a:p>
            </p:txBody>
          </p:sp>
          <p:sp>
            <p:nvSpPr>
              <p:cNvPr id="247813"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it-IT"/>
              </a:p>
            </p:txBody>
          </p:sp>
          <p:sp>
            <p:nvSpPr>
              <p:cNvPr id="247814"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it-IT"/>
              </a:p>
            </p:txBody>
          </p:sp>
          <p:sp>
            <p:nvSpPr>
              <p:cNvPr id="247815"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it-IT"/>
              </a:p>
            </p:txBody>
          </p:sp>
          <p:sp>
            <p:nvSpPr>
              <p:cNvPr id="247816"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it-IT"/>
              </a:p>
            </p:txBody>
          </p:sp>
        </p:grpSp>
        <p:sp>
          <p:nvSpPr>
            <p:cNvPr id="247817"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it-IT"/>
            </a:p>
          </p:txBody>
        </p:sp>
        <p:sp>
          <p:nvSpPr>
            <p:cNvPr id="247818"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it-IT"/>
            </a:p>
          </p:txBody>
        </p:sp>
      </p:grpSp>
      <p:sp>
        <p:nvSpPr>
          <p:cNvPr id="247819" name="Rectangle 11"/>
          <p:cNvSpPr>
            <a:spLocks noGrp="1" noChangeArrowheads="1"/>
          </p:cNvSpPr>
          <p:nvPr>
            <p:ph type="ctrTitle" sz="quarter"/>
          </p:nvPr>
        </p:nvSpPr>
        <p:spPr>
          <a:xfrm>
            <a:off x="685800" y="1736725"/>
            <a:ext cx="7772400" cy="1920875"/>
          </a:xfrm>
        </p:spPr>
        <p:txBody>
          <a:bodyPr/>
          <a:lstStyle>
            <a:lvl1pPr>
              <a:defRPr sz="6000"/>
            </a:lvl1pPr>
          </a:lstStyle>
          <a:p>
            <a:r>
              <a:rPr lang="it-IT"/>
              <a:t>Click to edit Master title style</a:t>
            </a:r>
          </a:p>
        </p:txBody>
      </p:sp>
      <p:sp>
        <p:nvSpPr>
          <p:cNvPr id="24782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it-IT"/>
              <a:t>Click to edit Master subtitle style</a:t>
            </a:r>
          </a:p>
        </p:txBody>
      </p:sp>
      <p:sp>
        <p:nvSpPr>
          <p:cNvPr id="247821" name="Rectangle 13"/>
          <p:cNvSpPr>
            <a:spLocks noGrp="1" noChangeArrowheads="1"/>
          </p:cNvSpPr>
          <p:nvPr>
            <p:ph type="dt" sz="quarter" idx="2"/>
          </p:nvPr>
        </p:nvSpPr>
        <p:spPr>
          <a:xfrm>
            <a:off x="457200" y="6248400"/>
            <a:ext cx="2133600" cy="476250"/>
          </a:xfrm>
        </p:spPr>
        <p:txBody>
          <a:bodyPr/>
          <a:lstStyle>
            <a:lvl1pPr>
              <a:defRPr/>
            </a:lvl1pPr>
          </a:lstStyle>
          <a:p>
            <a:endParaRPr lang="it-IT"/>
          </a:p>
        </p:txBody>
      </p:sp>
      <p:sp>
        <p:nvSpPr>
          <p:cNvPr id="247822" name="Rectangle 14"/>
          <p:cNvSpPr>
            <a:spLocks noGrp="1" noChangeArrowheads="1"/>
          </p:cNvSpPr>
          <p:nvPr>
            <p:ph type="ftr" sz="quarter" idx="3"/>
          </p:nvPr>
        </p:nvSpPr>
        <p:spPr>
          <a:xfrm>
            <a:off x="3124200" y="6251575"/>
            <a:ext cx="2895600" cy="476250"/>
          </a:xfrm>
        </p:spPr>
        <p:txBody>
          <a:bodyPr/>
          <a:lstStyle>
            <a:lvl1pPr>
              <a:defRPr/>
            </a:lvl1pPr>
          </a:lstStyle>
          <a:p>
            <a:endParaRPr lang="it-IT"/>
          </a:p>
        </p:txBody>
      </p:sp>
      <p:sp>
        <p:nvSpPr>
          <p:cNvPr id="247823" name="Rectangle 15"/>
          <p:cNvSpPr>
            <a:spLocks noGrp="1" noChangeArrowheads="1"/>
          </p:cNvSpPr>
          <p:nvPr>
            <p:ph type="sldNum" sz="quarter" idx="4"/>
          </p:nvPr>
        </p:nvSpPr>
        <p:spPr>
          <a:xfrm>
            <a:off x="6553200" y="6254750"/>
            <a:ext cx="2133600" cy="476250"/>
          </a:xfrm>
        </p:spPr>
        <p:txBody>
          <a:bodyPr/>
          <a:lstStyle>
            <a:lvl1pPr>
              <a:defRPr/>
            </a:lvl1pPr>
          </a:lstStyle>
          <a:p>
            <a:fld id="{55BF5DE2-1CDB-47EF-8480-3D648E69387F}" type="slidenum">
              <a:rPr lang="it-IT"/>
              <a:pPr/>
              <a:t>‹N›</a:t>
            </a:fld>
            <a:endParaRPr lang="it-IT"/>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numero diapositiva 4"/>
          <p:cNvSpPr>
            <a:spLocks noGrp="1"/>
          </p:cNvSpPr>
          <p:nvPr>
            <p:ph type="sldNum" sz="quarter" idx="11"/>
          </p:nvPr>
        </p:nvSpPr>
        <p:spPr/>
        <p:txBody>
          <a:bodyPr/>
          <a:lstStyle>
            <a:lvl1pPr>
              <a:defRPr/>
            </a:lvl1pPr>
          </a:lstStyle>
          <a:p>
            <a:fld id="{073155F5-4DE7-4817-ACA2-0B76BC6F7265}" type="slidenum">
              <a:rPr lang="it-IT"/>
              <a:pPr/>
              <a:t>‹N›</a:t>
            </a:fld>
            <a:endParaRPr lang="it-IT"/>
          </a:p>
        </p:txBody>
      </p:sp>
      <p:sp>
        <p:nvSpPr>
          <p:cNvPr id="6" name="Segnaposto piè di pagina 5"/>
          <p:cNvSpPr>
            <a:spLocks noGrp="1"/>
          </p:cNvSpPr>
          <p:nvPr>
            <p:ph type="ftr" sz="quarter" idx="12"/>
          </p:nvPr>
        </p:nvSpPr>
        <p:spPr/>
        <p:txBody>
          <a:bodyPr/>
          <a:lstStyle>
            <a:lvl1pPr>
              <a:defRPr/>
            </a:lvl1pPr>
          </a:lstStyle>
          <a:p>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numero diapositiva 4"/>
          <p:cNvSpPr>
            <a:spLocks noGrp="1"/>
          </p:cNvSpPr>
          <p:nvPr>
            <p:ph type="sldNum" sz="quarter" idx="11"/>
          </p:nvPr>
        </p:nvSpPr>
        <p:spPr/>
        <p:txBody>
          <a:bodyPr/>
          <a:lstStyle>
            <a:lvl1pPr>
              <a:defRPr/>
            </a:lvl1pPr>
          </a:lstStyle>
          <a:p>
            <a:fld id="{F96518E2-4AF0-4C65-BF37-C55253B8A3FA}" type="slidenum">
              <a:rPr lang="it-IT"/>
              <a:pPr/>
              <a:t>‹N›</a:t>
            </a:fld>
            <a:endParaRPr lang="it-IT"/>
          </a:p>
        </p:txBody>
      </p:sp>
      <p:sp>
        <p:nvSpPr>
          <p:cNvPr id="6" name="Segnaposto piè di pagina 5"/>
          <p:cNvSpPr>
            <a:spLocks noGrp="1"/>
          </p:cNvSpPr>
          <p:nvPr>
            <p:ph type="ftr" sz="quarter" idx="12"/>
          </p:nvPr>
        </p:nvSpPr>
        <p:spPr/>
        <p:txBody>
          <a:bodyPr/>
          <a:lstStyle>
            <a:lvl1pPr>
              <a:defRPr/>
            </a:lvl1pPr>
          </a:lstStyle>
          <a:p>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numero diapositiva 5"/>
          <p:cNvSpPr>
            <a:spLocks noGrp="1"/>
          </p:cNvSpPr>
          <p:nvPr>
            <p:ph type="sldNum" sz="quarter" idx="11"/>
          </p:nvPr>
        </p:nvSpPr>
        <p:spPr/>
        <p:txBody>
          <a:bodyPr/>
          <a:lstStyle>
            <a:lvl1pPr>
              <a:defRPr/>
            </a:lvl1pPr>
          </a:lstStyle>
          <a:p>
            <a:fld id="{E8D69266-1862-4312-9760-5EB4437DA545}" type="slidenum">
              <a:rPr lang="it-IT"/>
              <a:pPr/>
              <a:t>‹N›</a:t>
            </a:fld>
            <a:endParaRPr lang="it-IT"/>
          </a:p>
        </p:txBody>
      </p:sp>
      <p:sp>
        <p:nvSpPr>
          <p:cNvPr id="7" name="Segnaposto piè di pagina 6"/>
          <p:cNvSpPr>
            <a:spLocks noGrp="1"/>
          </p:cNvSpPr>
          <p:nvPr>
            <p:ph type="ftr" sz="quarter" idx="12"/>
          </p:nvPr>
        </p:nvSpPr>
        <p:spPr/>
        <p:txBody>
          <a:bodyPr/>
          <a:lstStyle>
            <a:lvl1pPr>
              <a:defRPr/>
            </a:lvl1pPr>
          </a:lstStyle>
          <a:p>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numero diapositiva 7"/>
          <p:cNvSpPr>
            <a:spLocks noGrp="1"/>
          </p:cNvSpPr>
          <p:nvPr>
            <p:ph type="sldNum" sz="quarter" idx="11"/>
          </p:nvPr>
        </p:nvSpPr>
        <p:spPr/>
        <p:txBody>
          <a:bodyPr/>
          <a:lstStyle>
            <a:lvl1pPr>
              <a:defRPr/>
            </a:lvl1pPr>
          </a:lstStyle>
          <a:p>
            <a:fld id="{FD51D6B2-B252-4846-8A03-75472979541D}" type="slidenum">
              <a:rPr lang="it-IT"/>
              <a:pPr/>
              <a:t>‹N›</a:t>
            </a:fld>
            <a:endParaRPr lang="it-IT"/>
          </a:p>
        </p:txBody>
      </p:sp>
      <p:sp>
        <p:nvSpPr>
          <p:cNvPr id="9" name="Segnaposto piè di pagina 8"/>
          <p:cNvSpPr>
            <a:spLocks noGrp="1"/>
          </p:cNvSpPr>
          <p:nvPr>
            <p:ph type="ftr" sz="quarter" idx="12"/>
          </p:nvPr>
        </p:nvSpPr>
        <p:spPr/>
        <p:txBody>
          <a:bodyPr/>
          <a:lstStyle>
            <a:lvl1pPr>
              <a:defRPr/>
            </a:lvl1pPr>
          </a:lstStyle>
          <a:p>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numero diapositiva 3"/>
          <p:cNvSpPr>
            <a:spLocks noGrp="1"/>
          </p:cNvSpPr>
          <p:nvPr>
            <p:ph type="sldNum" sz="quarter" idx="11"/>
          </p:nvPr>
        </p:nvSpPr>
        <p:spPr/>
        <p:txBody>
          <a:bodyPr/>
          <a:lstStyle>
            <a:lvl1pPr>
              <a:defRPr/>
            </a:lvl1pPr>
          </a:lstStyle>
          <a:p>
            <a:fld id="{89A321B5-7EFC-4979-8DD4-8B499CE220D1}" type="slidenum">
              <a:rPr lang="it-IT"/>
              <a:pPr/>
              <a:t>‹N›</a:t>
            </a:fld>
            <a:endParaRPr lang="it-IT"/>
          </a:p>
        </p:txBody>
      </p:sp>
      <p:sp>
        <p:nvSpPr>
          <p:cNvPr id="5" name="Segnaposto piè di pagina 4"/>
          <p:cNvSpPr>
            <a:spLocks noGrp="1"/>
          </p:cNvSpPr>
          <p:nvPr>
            <p:ph type="ftr" sz="quarter" idx="12"/>
          </p:nvPr>
        </p:nvSpPr>
        <p:spPr/>
        <p:txBody>
          <a:bodyPr/>
          <a:lstStyle>
            <a:lvl1pPr>
              <a:defRPr/>
            </a:lvl1pPr>
          </a:lstStyle>
          <a:p>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numero diapositiva 2"/>
          <p:cNvSpPr>
            <a:spLocks noGrp="1"/>
          </p:cNvSpPr>
          <p:nvPr>
            <p:ph type="sldNum" sz="quarter" idx="11"/>
          </p:nvPr>
        </p:nvSpPr>
        <p:spPr/>
        <p:txBody>
          <a:bodyPr/>
          <a:lstStyle>
            <a:lvl1pPr>
              <a:defRPr/>
            </a:lvl1pPr>
          </a:lstStyle>
          <a:p>
            <a:fld id="{7A9E56B2-1E3D-4699-9431-CFA8C857AC44}" type="slidenum">
              <a:rPr lang="it-IT"/>
              <a:pPr/>
              <a:t>‹N›</a:t>
            </a:fld>
            <a:endParaRPr lang="it-IT"/>
          </a:p>
        </p:txBody>
      </p:sp>
      <p:sp>
        <p:nvSpPr>
          <p:cNvPr id="4" name="Segnaposto piè di pagina 3"/>
          <p:cNvSpPr>
            <a:spLocks noGrp="1"/>
          </p:cNvSpPr>
          <p:nvPr>
            <p:ph type="ftr" sz="quarter" idx="12"/>
          </p:nvPr>
        </p:nvSpPr>
        <p:spPr/>
        <p:txBody>
          <a:bodyPr/>
          <a:lstStyle>
            <a:lvl1pPr>
              <a:defRPr/>
            </a:lvl1pPr>
          </a:lstStyle>
          <a:p>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numero diapositiva 5"/>
          <p:cNvSpPr>
            <a:spLocks noGrp="1"/>
          </p:cNvSpPr>
          <p:nvPr>
            <p:ph type="sldNum" sz="quarter" idx="11"/>
          </p:nvPr>
        </p:nvSpPr>
        <p:spPr/>
        <p:txBody>
          <a:bodyPr/>
          <a:lstStyle>
            <a:lvl1pPr>
              <a:defRPr/>
            </a:lvl1pPr>
          </a:lstStyle>
          <a:p>
            <a:fld id="{61E5E781-3981-49D4-AEFE-6991DF6D947A}" type="slidenum">
              <a:rPr lang="it-IT"/>
              <a:pPr/>
              <a:t>‹N›</a:t>
            </a:fld>
            <a:endParaRPr lang="it-IT"/>
          </a:p>
        </p:txBody>
      </p:sp>
      <p:sp>
        <p:nvSpPr>
          <p:cNvPr id="7" name="Segnaposto piè di pagina 6"/>
          <p:cNvSpPr>
            <a:spLocks noGrp="1"/>
          </p:cNvSpPr>
          <p:nvPr>
            <p:ph type="ftr" sz="quarter" idx="12"/>
          </p:nvPr>
        </p:nvSpPr>
        <p:spPr/>
        <p:txBody>
          <a:bodyPr/>
          <a:lstStyle>
            <a:lvl1pPr>
              <a:defRPr/>
            </a:lvl1pPr>
          </a:lstStyle>
          <a:p>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ltLang="en-US"/>
          </a:p>
        </p:txBody>
      </p:sp>
      <p:sp>
        <p:nvSpPr>
          <p:cNvPr id="5" name="Segnaposto piè di pagina 4"/>
          <p:cNvSpPr>
            <a:spLocks noGrp="1"/>
          </p:cNvSpPr>
          <p:nvPr>
            <p:ph type="ftr" sz="quarter" idx="11"/>
          </p:nvPr>
        </p:nvSpPr>
        <p:spPr/>
        <p:txBody>
          <a:bodyPr/>
          <a:lstStyle>
            <a:lvl1pPr>
              <a:defRPr/>
            </a:lvl1pPr>
          </a:lstStyle>
          <a:p>
            <a:endParaRPr lang="en-US" altLang="en-US"/>
          </a:p>
        </p:txBody>
      </p:sp>
      <p:sp>
        <p:nvSpPr>
          <p:cNvPr id="6" name="Segnaposto numero diapositiva 5"/>
          <p:cNvSpPr>
            <a:spLocks noGrp="1"/>
          </p:cNvSpPr>
          <p:nvPr>
            <p:ph type="sldNum" sz="quarter" idx="12"/>
          </p:nvPr>
        </p:nvSpPr>
        <p:spPr/>
        <p:txBody>
          <a:bodyPr/>
          <a:lstStyle>
            <a:lvl1pPr>
              <a:defRPr/>
            </a:lvl1pPr>
          </a:lstStyle>
          <a:p>
            <a:fld id="{2C5EBBB6-F319-4FCC-8BF2-753713E4126B}" type="slidenum">
              <a:rPr lang="en-US" altLang="en-US"/>
              <a:pPr/>
              <a:t>‹N›</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numero diapositiva 5"/>
          <p:cNvSpPr>
            <a:spLocks noGrp="1"/>
          </p:cNvSpPr>
          <p:nvPr>
            <p:ph type="sldNum" sz="quarter" idx="11"/>
          </p:nvPr>
        </p:nvSpPr>
        <p:spPr/>
        <p:txBody>
          <a:bodyPr/>
          <a:lstStyle>
            <a:lvl1pPr>
              <a:defRPr/>
            </a:lvl1pPr>
          </a:lstStyle>
          <a:p>
            <a:fld id="{764F8136-2615-43F7-BFC3-FA8CFECAC1E8}" type="slidenum">
              <a:rPr lang="it-IT"/>
              <a:pPr/>
              <a:t>‹N›</a:t>
            </a:fld>
            <a:endParaRPr lang="it-IT"/>
          </a:p>
        </p:txBody>
      </p:sp>
      <p:sp>
        <p:nvSpPr>
          <p:cNvPr id="7" name="Segnaposto piè di pagina 6"/>
          <p:cNvSpPr>
            <a:spLocks noGrp="1"/>
          </p:cNvSpPr>
          <p:nvPr>
            <p:ph type="ftr" sz="quarter" idx="12"/>
          </p:nvPr>
        </p:nvSpPr>
        <p:spPr/>
        <p:txBody>
          <a:bodyPr/>
          <a:lstStyle>
            <a:lvl1pPr>
              <a:defRPr/>
            </a:lvl1pPr>
          </a:lstStyle>
          <a:p>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numero diapositiva 4"/>
          <p:cNvSpPr>
            <a:spLocks noGrp="1"/>
          </p:cNvSpPr>
          <p:nvPr>
            <p:ph type="sldNum" sz="quarter" idx="11"/>
          </p:nvPr>
        </p:nvSpPr>
        <p:spPr/>
        <p:txBody>
          <a:bodyPr/>
          <a:lstStyle>
            <a:lvl1pPr>
              <a:defRPr/>
            </a:lvl1pPr>
          </a:lstStyle>
          <a:p>
            <a:fld id="{D104928B-DC7A-473E-81DB-496E5A1578B9}" type="slidenum">
              <a:rPr lang="it-IT"/>
              <a:pPr/>
              <a:t>‹N›</a:t>
            </a:fld>
            <a:endParaRPr lang="it-IT"/>
          </a:p>
        </p:txBody>
      </p:sp>
      <p:sp>
        <p:nvSpPr>
          <p:cNvPr id="6" name="Segnaposto piè di pagina 5"/>
          <p:cNvSpPr>
            <a:spLocks noGrp="1"/>
          </p:cNvSpPr>
          <p:nvPr>
            <p:ph type="ftr" sz="quarter" idx="12"/>
          </p:nvPr>
        </p:nvSpPr>
        <p:spPr/>
        <p:txBody>
          <a:bodyPr/>
          <a:lstStyle>
            <a:lvl1pPr>
              <a:defRPr/>
            </a:lvl1pPr>
          </a:lstStyle>
          <a:p>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numero diapositiva 4"/>
          <p:cNvSpPr>
            <a:spLocks noGrp="1"/>
          </p:cNvSpPr>
          <p:nvPr>
            <p:ph type="sldNum" sz="quarter" idx="11"/>
          </p:nvPr>
        </p:nvSpPr>
        <p:spPr/>
        <p:txBody>
          <a:bodyPr/>
          <a:lstStyle>
            <a:lvl1pPr>
              <a:defRPr/>
            </a:lvl1pPr>
          </a:lstStyle>
          <a:p>
            <a:fld id="{C596A1D1-89B4-4F53-9FD7-00B46E441380}" type="slidenum">
              <a:rPr lang="it-IT"/>
              <a:pPr/>
              <a:t>‹N›</a:t>
            </a:fld>
            <a:endParaRPr lang="it-IT"/>
          </a:p>
        </p:txBody>
      </p:sp>
      <p:sp>
        <p:nvSpPr>
          <p:cNvPr id="6" name="Segnaposto piè di pagina 5"/>
          <p:cNvSpPr>
            <a:spLocks noGrp="1"/>
          </p:cNvSpPr>
          <p:nvPr>
            <p:ph type="ftr" sz="quarter" idx="12"/>
          </p:nvPr>
        </p:nvSpPr>
        <p:spPr/>
        <p:txBody>
          <a:bodyPr/>
          <a:lstStyle>
            <a:lvl1pPr>
              <a:defRPr/>
            </a:lvl1pPr>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ltLang="en-US"/>
          </a:p>
        </p:txBody>
      </p:sp>
      <p:sp>
        <p:nvSpPr>
          <p:cNvPr id="5" name="Segnaposto piè di pagina 4"/>
          <p:cNvSpPr>
            <a:spLocks noGrp="1"/>
          </p:cNvSpPr>
          <p:nvPr>
            <p:ph type="ftr" sz="quarter" idx="11"/>
          </p:nvPr>
        </p:nvSpPr>
        <p:spPr/>
        <p:txBody>
          <a:bodyPr/>
          <a:lstStyle>
            <a:lvl1pPr>
              <a:defRPr/>
            </a:lvl1pPr>
          </a:lstStyle>
          <a:p>
            <a:endParaRPr lang="en-US" altLang="en-US"/>
          </a:p>
        </p:txBody>
      </p:sp>
      <p:sp>
        <p:nvSpPr>
          <p:cNvPr id="6" name="Segnaposto numero diapositiva 5"/>
          <p:cNvSpPr>
            <a:spLocks noGrp="1"/>
          </p:cNvSpPr>
          <p:nvPr>
            <p:ph type="sldNum" sz="quarter" idx="12"/>
          </p:nvPr>
        </p:nvSpPr>
        <p:spPr/>
        <p:txBody>
          <a:bodyPr/>
          <a:lstStyle>
            <a:lvl1pPr>
              <a:defRPr/>
            </a:lvl1pPr>
          </a:lstStyle>
          <a:p>
            <a:fld id="{879BAA68-BA2F-4FA2-AE3D-36364631C36E}" type="slidenum">
              <a:rPr lang="en-US" altLang="en-US"/>
              <a:pPr/>
              <a:t>‹N›</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ltLang="en-US"/>
          </a:p>
        </p:txBody>
      </p:sp>
      <p:sp>
        <p:nvSpPr>
          <p:cNvPr id="6" name="Segnaposto piè di pagina 5"/>
          <p:cNvSpPr>
            <a:spLocks noGrp="1"/>
          </p:cNvSpPr>
          <p:nvPr>
            <p:ph type="ftr" sz="quarter" idx="11"/>
          </p:nvPr>
        </p:nvSpPr>
        <p:spPr/>
        <p:txBody>
          <a:bodyPr/>
          <a:lstStyle>
            <a:lvl1pPr>
              <a:defRPr/>
            </a:lvl1pPr>
          </a:lstStyle>
          <a:p>
            <a:endParaRPr lang="en-US" altLang="en-US"/>
          </a:p>
        </p:txBody>
      </p:sp>
      <p:sp>
        <p:nvSpPr>
          <p:cNvPr id="7" name="Segnaposto numero diapositiva 6"/>
          <p:cNvSpPr>
            <a:spLocks noGrp="1"/>
          </p:cNvSpPr>
          <p:nvPr>
            <p:ph type="sldNum" sz="quarter" idx="12"/>
          </p:nvPr>
        </p:nvSpPr>
        <p:spPr/>
        <p:txBody>
          <a:bodyPr/>
          <a:lstStyle>
            <a:lvl1pPr>
              <a:defRPr/>
            </a:lvl1pPr>
          </a:lstStyle>
          <a:p>
            <a:fld id="{44C4FDB3-EC12-4106-97A0-DD04C4BFD174}" type="slidenum">
              <a:rPr lang="en-US" altLang="en-US"/>
              <a:pPr/>
              <a:t>‹N›</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ltLang="en-US"/>
          </a:p>
        </p:txBody>
      </p:sp>
      <p:sp>
        <p:nvSpPr>
          <p:cNvPr id="8" name="Segnaposto piè di pagina 7"/>
          <p:cNvSpPr>
            <a:spLocks noGrp="1"/>
          </p:cNvSpPr>
          <p:nvPr>
            <p:ph type="ftr" sz="quarter" idx="11"/>
          </p:nvPr>
        </p:nvSpPr>
        <p:spPr/>
        <p:txBody>
          <a:bodyPr/>
          <a:lstStyle>
            <a:lvl1pPr>
              <a:defRPr/>
            </a:lvl1pPr>
          </a:lstStyle>
          <a:p>
            <a:endParaRPr lang="en-US" altLang="en-US"/>
          </a:p>
        </p:txBody>
      </p:sp>
      <p:sp>
        <p:nvSpPr>
          <p:cNvPr id="9" name="Segnaposto numero diapositiva 8"/>
          <p:cNvSpPr>
            <a:spLocks noGrp="1"/>
          </p:cNvSpPr>
          <p:nvPr>
            <p:ph type="sldNum" sz="quarter" idx="12"/>
          </p:nvPr>
        </p:nvSpPr>
        <p:spPr/>
        <p:txBody>
          <a:bodyPr/>
          <a:lstStyle>
            <a:lvl1pPr>
              <a:defRPr/>
            </a:lvl1pPr>
          </a:lstStyle>
          <a:p>
            <a:fld id="{BB2165A3-AA61-4F40-9A9D-68826A72637A}" type="slidenum">
              <a:rPr lang="en-US" altLang="en-US"/>
              <a:pPr/>
              <a:t>‹N›</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en-US" altLang="en-US"/>
          </a:p>
        </p:txBody>
      </p:sp>
      <p:sp>
        <p:nvSpPr>
          <p:cNvPr id="4" name="Segnaposto piè di pagina 3"/>
          <p:cNvSpPr>
            <a:spLocks noGrp="1"/>
          </p:cNvSpPr>
          <p:nvPr>
            <p:ph type="ftr" sz="quarter" idx="11"/>
          </p:nvPr>
        </p:nvSpPr>
        <p:spPr/>
        <p:txBody>
          <a:bodyPr/>
          <a:lstStyle>
            <a:lvl1pPr>
              <a:defRPr/>
            </a:lvl1pPr>
          </a:lstStyle>
          <a:p>
            <a:endParaRPr lang="en-US" altLang="en-US"/>
          </a:p>
        </p:txBody>
      </p:sp>
      <p:sp>
        <p:nvSpPr>
          <p:cNvPr id="5" name="Segnaposto numero diapositiva 4"/>
          <p:cNvSpPr>
            <a:spLocks noGrp="1"/>
          </p:cNvSpPr>
          <p:nvPr>
            <p:ph type="sldNum" sz="quarter" idx="12"/>
          </p:nvPr>
        </p:nvSpPr>
        <p:spPr/>
        <p:txBody>
          <a:bodyPr/>
          <a:lstStyle>
            <a:lvl1pPr>
              <a:defRPr/>
            </a:lvl1pPr>
          </a:lstStyle>
          <a:p>
            <a:fld id="{36E2753C-3028-48F8-8673-B9D10BD08A54}" type="slidenum">
              <a:rPr lang="en-US" altLang="en-US"/>
              <a:pPr/>
              <a:t>‹N›</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ltLang="en-US"/>
          </a:p>
        </p:txBody>
      </p:sp>
      <p:sp>
        <p:nvSpPr>
          <p:cNvPr id="3" name="Segnaposto piè di pagina 2"/>
          <p:cNvSpPr>
            <a:spLocks noGrp="1"/>
          </p:cNvSpPr>
          <p:nvPr>
            <p:ph type="ftr" sz="quarter" idx="11"/>
          </p:nvPr>
        </p:nvSpPr>
        <p:spPr/>
        <p:txBody>
          <a:bodyPr/>
          <a:lstStyle>
            <a:lvl1pPr>
              <a:defRPr/>
            </a:lvl1pPr>
          </a:lstStyle>
          <a:p>
            <a:endParaRPr lang="en-US" altLang="en-US"/>
          </a:p>
        </p:txBody>
      </p:sp>
      <p:sp>
        <p:nvSpPr>
          <p:cNvPr id="4" name="Segnaposto numero diapositiva 3"/>
          <p:cNvSpPr>
            <a:spLocks noGrp="1"/>
          </p:cNvSpPr>
          <p:nvPr>
            <p:ph type="sldNum" sz="quarter" idx="12"/>
          </p:nvPr>
        </p:nvSpPr>
        <p:spPr/>
        <p:txBody>
          <a:bodyPr/>
          <a:lstStyle>
            <a:lvl1pPr>
              <a:defRPr/>
            </a:lvl1pPr>
          </a:lstStyle>
          <a:p>
            <a:fld id="{5A4A345E-B678-44C8-8077-EFA801DBD01D}" type="slidenum">
              <a:rPr lang="en-US" altLang="en-US"/>
              <a:pPr/>
              <a:t>‹N›</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ltLang="en-US"/>
          </a:p>
        </p:txBody>
      </p:sp>
      <p:sp>
        <p:nvSpPr>
          <p:cNvPr id="6" name="Segnaposto piè di pagina 5"/>
          <p:cNvSpPr>
            <a:spLocks noGrp="1"/>
          </p:cNvSpPr>
          <p:nvPr>
            <p:ph type="ftr" sz="quarter" idx="11"/>
          </p:nvPr>
        </p:nvSpPr>
        <p:spPr/>
        <p:txBody>
          <a:bodyPr/>
          <a:lstStyle>
            <a:lvl1pPr>
              <a:defRPr/>
            </a:lvl1pPr>
          </a:lstStyle>
          <a:p>
            <a:endParaRPr lang="en-US" altLang="en-US"/>
          </a:p>
        </p:txBody>
      </p:sp>
      <p:sp>
        <p:nvSpPr>
          <p:cNvPr id="7" name="Segnaposto numero diapositiva 6"/>
          <p:cNvSpPr>
            <a:spLocks noGrp="1"/>
          </p:cNvSpPr>
          <p:nvPr>
            <p:ph type="sldNum" sz="quarter" idx="12"/>
          </p:nvPr>
        </p:nvSpPr>
        <p:spPr/>
        <p:txBody>
          <a:bodyPr/>
          <a:lstStyle>
            <a:lvl1pPr>
              <a:defRPr/>
            </a:lvl1pPr>
          </a:lstStyle>
          <a:p>
            <a:fld id="{3C3408D8-3FFB-447D-B2D9-CB787F1BDCDC}" type="slidenum">
              <a:rPr lang="en-US" altLang="en-US"/>
              <a:pPr/>
              <a:t>‹N›</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ltLang="en-US"/>
          </a:p>
        </p:txBody>
      </p:sp>
      <p:sp>
        <p:nvSpPr>
          <p:cNvPr id="6" name="Segnaposto piè di pagina 5"/>
          <p:cNvSpPr>
            <a:spLocks noGrp="1"/>
          </p:cNvSpPr>
          <p:nvPr>
            <p:ph type="ftr" sz="quarter" idx="11"/>
          </p:nvPr>
        </p:nvSpPr>
        <p:spPr/>
        <p:txBody>
          <a:bodyPr/>
          <a:lstStyle>
            <a:lvl1pPr>
              <a:defRPr/>
            </a:lvl1pPr>
          </a:lstStyle>
          <a:p>
            <a:endParaRPr lang="en-US" altLang="en-US"/>
          </a:p>
        </p:txBody>
      </p:sp>
      <p:sp>
        <p:nvSpPr>
          <p:cNvPr id="7" name="Segnaposto numero diapositiva 6"/>
          <p:cNvSpPr>
            <a:spLocks noGrp="1"/>
          </p:cNvSpPr>
          <p:nvPr>
            <p:ph type="sldNum" sz="quarter" idx="12"/>
          </p:nvPr>
        </p:nvSpPr>
        <p:spPr/>
        <p:txBody>
          <a:bodyPr/>
          <a:lstStyle>
            <a:lvl1pPr>
              <a:defRPr/>
            </a:lvl1pPr>
          </a:lstStyle>
          <a:p>
            <a:fld id="{7538EAAA-34A8-48EF-8F4F-EA04CDC38BF4}" type="slidenum">
              <a:rPr lang="en-US" altLang="en-US"/>
              <a:pPr/>
              <a:t>‹N›</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46275"/>
                <a:invGamma/>
              </a:srgbClr>
            </a:gs>
            <a:gs pos="100000">
              <a:srgbClr val="0000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Fare clic per modificare gli stili del testo dello schema</a:t>
            </a:r>
          </a:p>
          <a:p>
            <a:pPr lvl="1"/>
            <a:r>
              <a:rPr lang="en-US" altLang="en-US" smtClean="0"/>
              <a:t>Secondo livello</a:t>
            </a:r>
          </a:p>
          <a:p>
            <a:pPr lvl="2"/>
            <a:r>
              <a:rPr lang="en-US" altLang="en-US" smtClean="0"/>
              <a:t>Terzo livello</a:t>
            </a:r>
          </a:p>
          <a:p>
            <a:pPr lvl="3"/>
            <a:r>
              <a:rPr lang="en-US" altLang="en-US" smtClean="0"/>
              <a:t>Quarto livello</a:t>
            </a:r>
          </a:p>
          <a:p>
            <a:pPr lvl="4"/>
            <a:r>
              <a:rPr lang="en-US" altLang="en-US"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fld id="{39AA3BD2-87BF-4FC4-9A30-8F4CBA9A4848}" type="slidenum">
              <a:rPr lang="en-US" altLang="en-US"/>
              <a:pPr/>
              <a:t>‹N›</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46275"/>
                <a:invGamma/>
              </a:srgbClr>
            </a:gs>
            <a:gs pos="100000">
              <a:srgbClr val="000099"/>
            </a:gs>
          </a:gsLst>
          <a:lin ang="5400000" scaled="1"/>
        </a:grad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defRPr>
            </a:lvl1pPr>
          </a:lstStyle>
          <a:p>
            <a:endParaRPr lang="it-IT"/>
          </a:p>
        </p:txBody>
      </p:sp>
      <p:sp>
        <p:nvSpPr>
          <p:cNvPr id="24678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defRPr>
            </a:lvl1pPr>
          </a:lstStyle>
          <a:p>
            <a:fld id="{DC013D38-3F50-42D1-A3C6-8A3F3F218364}" type="slidenum">
              <a:rPr lang="it-IT"/>
              <a:pPr/>
              <a:t>‹N›</a:t>
            </a:fld>
            <a:endParaRPr lang="it-IT"/>
          </a:p>
        </p:txBody>
      </p:sp>
      <p:grpSp>
        <p:nvGrpSpPr>
          <p:cNvPr id="246788" name="Group 4"/>
          <p:cNvGrpSpPr>
            <a:grpSpLocks/>
          </p:cNvGrpSpPr>
          <p:nvPr/>
        </p:nvGrpSpPr>
        <p:grpSpPr bwMode="auto">
          <a:xfrm>
            <a:off x="0" y="0"/>
            <a:ext cx="9140825" cy="6850063"/>
            <a:chOff x="0" y="0"/>
            <a:chExt cx="5758" cy="4315"/>
          </a:xfrm>
        </p:grpSpPr>
        <p:grpSp>
          <p:nvGrpSpPr>
            <p:cNvPr id="246789" name="Group 5"/>
            <p:cNvGrpSpPr>
              <a:grpSpLocks/>
            </p:cNvGrpSpPr>
            <p:nvPr userDrawn="1"/>
          </p:nvGrpSpPr>
          <p:grpSpPr bwMode="auto">
            <a:xfrm>
              <a:off x="1728" y="2230"/>
              <a:ext cx="4027" cy="2085"/>
              <a:chOff x="1728" y="2230"/>
              <a:chExt cx="4027" cy="2085"/>
            </a:xfrm>
          </p:grpSpPr>
          <p:sp>
            <p:nvSpPr>
              <p:cNvPr id="24679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it-IT"/>
              </a:p>
            </p:txBody>
          </p:sp>
          <p:sp>
            <p:nvSpPr>
              <p:cNvPr id="24679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it-IT"/>
              </a:p>
            </p:txBody>
          </p:sp>
          <p:sp>
            <p:nvSpPr>
              <p:cNvPr id="24679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it-IT"/>
              </a:p>
            </p:txBody>
          </p:sp>
          <p:sp>
            <p:nvSpPr>
              <p:cNvPr id="24679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it-IT"/>
              </a:p>
            </p:txBody>
          </p:sp>
          <p:sp>
            <p:nvSpPr>
              <p:cNvPr id="24679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it-IT"/>
              </a:p>
            </p:txBody>
          </p:sp>
        </p:grpSp>
        <p:sp>
          <p:nvSpPr>
            <p:cNvPr id="24679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it-IT"/>
            </a:p>
          </p:txBody>
        </p:sp>
        <p:sp>
          <p:nvSpPr>
            <p:cNvPr id="24679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it-IT"/>
            </a:p>
          </p:txBody>
        </p:sp>
      </p:grpSp>
      <p:sp>
        <p:nvSpPr>
          <p:cNvPr id="24679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Click to edit Master title style</a:t>
            </a:r>
          </a:p>
        </p:txBody>
      </p:sp>
      <p:sp>
        <p:nvSpPr>
          <p:cNvPr id="24679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defRPr>
            </a:lvl1pPr>
          </a:lstStyle>
          <a:p>
            <a:endParaRPr lang="it-IT"/>
          </a:p>
        </p:txBody>
      </p:sp>
      <p:sp>
        <p:nvSpPr>
          <p:cNvPr id="24679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ideo" Target="file:///C:\Documents%20and%20Settings\maurizio\Documenti\didattica\fisica-cosmica\saul_sm.mp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ctrTitle"/>
          </p:nvPr>
        </p:nvSpPr>
        <p:spPr>
          <a:xfrm>
            <a:off x="179388" y="333375"/>
            <a:ext cx="8640762" cy="3455988"/>
          </a:xfrm>
        </p:spPr>
        <p:txBody>
          <a:bodyPr/>
          <a:lstStyle/>
          <a:p>
            <a:r>
              <a:rPr lang="it-IT" sz="5400"/>
              <a:t>8. </a:t>
            </a:r>
            <a:r>
              <a:rPr lang="en-US" sz="5400">
                <a:solidFill>
                  <a:schemeClr val="tx1"/>
                </a:solidFill>
              </a:rPr>
              <a:t>Solar</a:t>
            </a:r>
            <a:r>
              <a:rPr lang="it-IT" sz="5400">
                <a:solidFill>
                  <a:schemeClr val="tx1"/>
                </a:solidFill>
              </a:rPr>
              <a:t> neutrinos</a:t>
            </a:r>
            <a:r>
              <a:rPr lang="en-US" sz="5400">
                <a:solidFill>
                  <a:schemeClr val="tx1"/>
                </a:solidFill>
              </a:rPr>
              <a:t/>
            </a:r>
            <a:br>
              <a:rPr lang="en-US" sz="5400">
                <a:solidFill>
                  <a:schemeClr val="tx1"/>
                </a:solidFill>
              </a:rPr>
            </a:br>
            <a:r>
              <a:rPr lang="en-US" sz="5400">
                <a:solidFill>
                  <a:schemeClr val="tx1"/>
                </a:solidFill>
              </a:rPr>
              <a:t>    and neutrinos from Gravitational Stellar collapse</a:t>
            </a:r>
            <a:endParaRPr lang="it-IT" sz="5400">
              <a:solidFill>
                <a:schemeClr val="tx1"/>
              </a:solidFill>
            </a:endParaRPr>
          </a:p>
        </p:txBody>
      </p:sp>
      <p:sp>
        <p:nvSpPr>
          <p:cNvPr id="248835" name="Rectangle 3"/>
          <p:cNvSpPr>
            <a:spLocks noGrp="1" noChangeArrowheads="1"/>
          </p:cNvSpPr>
          <p:nvPr>
            <p:ph type="subTitle" idx="1"/>
          </p:nvPr>
        </p:nvSpPr>
        <p:spPr>
          <a:xfrm>
            <a:off x="1187450" y="4581525"/>
            <a:ext cx="6832600" cy="1727200"/>
          </a:xfrm>
          <a:noFill/>
          <a:ln/>
        </p:spPr>
        <p:txBody>
          <a:bodyPr/>
          <a:lstStyle/>
          <a:p>
            <a:pPr>
              <a:lnSpc>
                <a:spcPct val="90000"/>
              </a:lnSpc>
            </a:pPr>
            <a:r>
              <a:rPr lang="it-IT" dirty="0"/>
              <a:t>Corso </a:t>
            </a:r>
            <a:r>
              <a:rPr lang="it-IT" dirty="0" smtClean="0"/>
              <a:t>“</a:t>
            </a:r>
            <a:r>
              <a:rPr lang="it-IT" b="1" dirty="0" smtClean="0"/>
              <a:t>Astrofisica delle particelle</a:t>
            </a:r>
            <a:r>
              <a:rPr lang="it-IT" dirty="0" smtClean="0"/>
              <a:t>”</a:t>
            </a:r>
            <a:endParaRPr lang="it-IT" dirty="0"/>
          </a:p>
          <a:p>
            <a:pPr>
              <a:lnSpc>
                <a:spcPct val="90000"/>
              </a:lnSpc>
            </a:pPr>
            <a:r>
              <a:rPr lang="it-IT" dirty="0"/>
              <a:t>Prof. Maurizio Spurio</a:t>
            </a:r>
          </a:p>
          <a:p>
            <a:pPr>
              <a:lnSpc>
                <a:spcPct val="90000"/>
              </a:lnSpc>
            </a:pPr>
            <a:r>
              <a:rPr lang="it-IT" dirty="0"/>
              <a:t>Università di Bologna. </a:t>
            </a:r>
            <a:r>
              <a:rPr lang="it-IT" dirty="0" err="1"/>
              <a:t>A.a.</a:t>
            </a:r>
            <a:r>
              <a:rPr lang="it-IT" dirty="0"/>
              <a:t> </a:t>
            </a:r>
            <a:r>
              <a:rPr lang="it-IT" smtClean="0"/>
              <a:t>2011/12</a:t>
            </a:r>
            <a:endParaRPr lang="it-IT"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1026"/>
          <p:cNvSpPr>
            <a:spLocks noGrp="1" noChangeArrowheads="1"/>
          </p:cNvSpPr>
          <p:nvPr>
            <p:ph type="title"/>
          </p:nvPr>
        </p:nvSpPr>
        <p:spPr>
          <a:xfrm>
            <a:off x="395288" y="260350"/>
            <a:ext cx="8482012" cy="609600"/>
          </a:xfrm>
          <a:noFill/>
        </p:spPr>
        <p:txBody>
          <a:bodyPr/>
          <a:lstStyle/>
          <a:p>
            <a:r>
              <a:rPr lang="en-GB" sz="4000" b="1" dirty="0">
                <a:solidFill>
                  <a:schemeClr val="bg1"/>
                </a:solidFill>
                <a:latin typeface="Garamond" pitchFamily="18" charset="0"/>
              </a:rPr>
              <a:t>The Solar Neutrino Problem </a:t>
            </a:r>
            <a:r>
              <a:rPr lang="en-GB" sz="4000" b="1" dirty="0" smtClean="0">
                <a:solidFill>
                  <a:schemeClr val="bg1"/>
                </a:solidFill>
                <a:latin typeface="Garamond" pitchFamily="18" charset="0"/>
              </a:rPr>
              <a:t>(1980</a:t>
            </a:r>
            <a:r>
              <a:rPr lang="en-GB" sz="4000" b="1" dirty="0">
                <a:solidFill>
                  <a:schemeClr val="bg1"/>
                </a:solidFill>
                <a:latin typeface="Garamond" pitchFamily="18" charset="0"/>
              </a:rPr>
              <a:t>)</a:t>
            </a:r>
            <a:endParaRPr lang="it-IT" sz="4000" b="1" dirty="0">
              <a:solidFill>
                <a:schemeClr val="bg1"/>
              </a:solidFill>
              <a:latin typeface="Garamond" pitchFamily="18" charset="0"/>
            </a:endParaRPr>
          </a:p>
        </p:txBody>
      </p:sp>
      <p:sp>
        <p:nvSpPr>
          <p:cNvPr id="179208" name="Rectangle 1032"/>
          <p:cNvSpPr>
            <a:spLocks noGrp="1" noChangeArrowheads="1"/>
          </p:cNvSpPr>
          <p:nvPr/>
        </p:nvSpPr>
        <p:spPr bwMode="auto">
          <a:xfrm>
            <a:off x="323850" y="1143000"/>
            <a:ext cx="8496300" cy="5526088"/>
          </a:xfrm>
          <a:prstGeom prst="rect">
            <a:avLst/>
          </a:prstGeom>
          <a:noFill/>
          <a:ln w="9525">
            <a:solidFill>
              <a:srgbClr val="FF0000"/>
            </a:solidFill>
            <a:miter lim="800000"/>
            <a:headEnd/>
            <a:tailEnd/>
          </a:ln>
          <a:effectLst/>
        </p:spPr>
        <p:txBody>
          <a:bodyPr lIns="92075" tIns="46038" rIns="92075" bIns="46038"/>
          <a:lstStyle/>
          <a:p>
            <a:pPr marL="457200" indent="-457200" algn="l"/>
            <a:r>
              <a:rPr lang="en-GB" sz="2800" dirty="0"/>
              <a:t>How can this deficit be explained?</a:t>
            </a:r>
          </a:p>
          <a:p>
            <a:pPr marL="457200" indent="-457200" algn="l"/>
            <a:endParaRPr lang="en-GB" sz="2800" dirty="0"/>
          </a:p>
          <a:p>
            <a:pPr marL="457200" indent="-457200" algn="l">
              <a:buFontTx/>
              <a:buAutoNum type="arabicPeriod"/>
            </a:pPr>
            <a:r>
              <a:rPr lang="en-GB" sz="2800" dirty="0"/>
              <a:t>The Sun’s reaction mechanisms are not fully understood </a:t>
            </a:r>
            <a:endParaRPr lang="en-GB" sz="2800" i="1" dirty="0"/>
          </a:p>
          <a:p>
            <a:pPr marL="914400" lvl="1" indent="-457200" algn="l"/>
            <a:r>
              <a:rPr lang="en-GB" sz="4000" i="1" dirty="0">
                <a:solidFill>
                  <a:srgbClr val="FFFF00"/>
                </a:solidFill>
              </a:rPr>
              <a:t>NO!</a:t>
            </a:r>
            <a:r>
              <a:rPr lang="en-GB" sz="2800" i="1" dirty="0">
                <a:solidFill>
                  <a:srgbClr val="FFFF00"/>
                </a:solidFill>
              </a:rPr>
              <a:t> </a:t>
            </a:r>
            <a:r>
              <a:rPr lang="en-GB" i="1" dirty="0">
                <a:solidFill>
                  <a:srgbClr val="FFFF00"/>
                </a:solidFill>
              </a:rPr>
              <a:t>new measurements (~1998) of the sun resonant cavity frequencies</a:t>
            </a:r>
            <a:endParaRPr lang="en-GB" dirty="0">
              <a:solidFill>
                <a:srgbClr val="FFFF00"/>
              </a:solidFill>
            </a:endParaRPr>
          </a:p>
          <a:p>
            <a:pPr marL="457200" indent="-457200" algn="l">
              <a:buFontTx/>
              <a:buAutoNum type="arabicPeriod"/>
            </a:pPr>
            <a:endParaRPr lang="en-GB" sz="2800" dirty="0">
              <a:solidFill>
                <a:srgbClr val="FFFF00"/>
              </a:solidFill>
            </a:endParaRPr>
          </a:p>
          <a:p>
            <a:pPr marL="457200" indent="-457200" algn="l">
              <a:buFontTx/>
              <a:buAutoNum type="arabicPeriod"/>
            </a:pPr>
            <a:r>
              <a:rPr lang="en-GB" sz="2800" dirty="0"/>
              <a:t>The experiment is wrong – </a:t>
            </a:r>
          </a:p>
          <a:p>
            <a:pPr marL="457200" indent="-457200" algn="l"/>
            <a:r>
              <a:rPr lang="en-GB" sz="4000" i="1" dirty="0"/>
              <a:t>	</a:t>
            </a:r>
            <a:r>
              <a:rPr lang="en-GB" sz="4000" i="1" dirty="0">
                <a:solidFill>
                  <a:srgbClr val="FFFF00"/>
                </a:solidFill>
              </a:rPr>
              <a:t>NO!</a:t>
            </a:r>
            <a:r>
              <a:rPr lang="en-GB" sz="2800" i="1" dirty="0">
                <a:solidFill>
                  <a:srgbClr val="FFFF00"/>
                </a:solidFill>
              </a:rPr>
              <a:t> </a:t>
            </a:r>
            <a:r>
              <a:rPr lang="en-GB" sz="2800" i="1" dirty="0" smtClean="0">
                <a:solidFill>
                  <a:srgbClr val="FFFF00"/>
                </a:solidFill>
              </a:rPr>
              <a:t> </a:t>
            </a:r>
            <a:r>
              <a:rPr lang="en-GB" i="1" dirty="0" smtClean="0">
                <a:solidFill>
                  <a:srgbClr val="FFFF00"/>
                </a:solidFill>
              </a:rPr>
              <a:t>All the </a:t>
            </a:r>
            <a:r>
              <a:rPr lang="en-GB" i="1" dirty="0" err="1" smtClean="0">
                <a:solidFill>
                  <a:srgbClr val="FFFF00"/>
                </a:solidFill>
              </a:rPr>
              <a:t>fourthcoming</a:t>
            </a:r>
            <a:r>
              <a:rPr lang="en-GB" i="1" dirty="0" smtClean="0">
                <a:solidFill>
                  <a:srgbClr val="FFFF00"/>
                </a:solidFill>
              </a:rPr>
              <a:t> new </a:t>
            </a:r>
            <a:r>
              <a:rPr lang="en-GB" i="1" dirty="0">
                <a:solidFill>
                  <a:srgbClr val="FFFF00"/>
                </a:solidFill>
              </a:rPr>
              <a:t>experiments confirmed the deficit!</a:t>
            </a:r>
            <a:endParaRPr lang="en-GB" sz="2800" dirty="0">
              <a:solidFill>
                <a:srgbClr val="FFFF00"/>
              </a:solidFill>
            </a:endParaRPr>
          </a:p>
          <a:p>
            <a:pPr marL="457200" indent="-457200" algn="l">
              <a:buFontTx/>
              <a:buAutoNum type="arabicPeriod"/>
            </a:pPr>
            <a:endParaRPr lang="en-GB" sz="2800" dirty="0">
              <a:solidFill>
                <a:srgbClr val="FFFF00"/>
              </a:solidFill>
            </a:endParaRPr>
          </a:p>
          <a:p>
            <a:pPr marL="457200" indent="-457200" algn="l">
              <a:buFontTx/>
              <a:buAutoNum type="arabicPeriod" startAt="3"/>
            </a:pPr>
            <a:r>
              <a:rPr lang="en-GB" sz="2800" dirty="0"/>
              <a:t>Something happens to the neutrino as it travels from the Sun to the Earth </a:t>
            </a:r>
            <a:endParaRPr lang="en-GB" sz="2800" i="1" dirty="0"/>
          </a:p>
          <a:p>
            <a:pPr marL="914400" lvl="1" indent="-457200" algn="l"/>
            <a:r>
              <a:rPr lang="en-GB" sz="3200" i="1" dirty="0">
                <a:solidFill>
                  <a:srgbClr val="FFFF00"/>
                </a:solidFill>
              </a:rPr>
              <a:t>YES!</a:t>
            </a:r>
            <a:r>
              <a:rPr lang="en-GB" sz="2800" i="1" dirty="0">
                <a:solidFill>
                  <a:srgbClr val="FFFF00"/>
                </a:solidFill>
              </a:rPr>
              <a:t> Oscillations of electron neutrinos!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9208">
                                            <p:txEl>
                                              <p:pRg st="2" end="2"/>
                                            </p:txEl>
                                          </p:spTgt>
                                        </p:tgtEl>
                                        <p:attrNameLst>
                                          <p:attrName>style.visibility</p:attrName>
                                        </p:attrNameLst>
                                      </p:cBhvr>
                                      <p:to>
                                        <p:strVal val="visible"/>
                                      </p:to>
                                    </p:set>
                                    <p:animEffect transition="in" filter="dissolve">
                                      <p:cBhvr>
                                        <p:cTn id="7" dur="500"/>
                                        <p:tgtEl>
                                          <p:spTgt spid="17920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9208">
                                            <p:txEl>
                                              <p:pRg st="3" end="3"/>
                                            </p:txEl>
                                          </p:spTgt>
                                        </p:tgtEl>
                                        <p:attrNameLst>
                                          <p:attrName>style.visibility</p:attrName>
                                        </p:attrNameLst>
                                      </p:cBhvr>
                                      <p:to>
                                        <p:strVal val="visible"/>
                                      </p:to>
                                    </p:set>
                                    <p:animEffect transition="in" filter="dissolve">
                                      <p:cBhvr>
                                        <p:cTn id="12" dur="500"/>
                                        <p:tgtEl>
                                          <p:spTgt spid="17920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9208">
                                            <p:txEl>
                                              <p:pRg st="5" end="5"/>
                                            </p:txEl>
                                          </p:spTgt>
                                        </p:tgtEl>
                                        <p:attrNameLst>
                                          <p:attrName>style.visibility</p:attrName>
                                        </p:attrNameLst>
                                      </p:cBhvr>
                                      <p:to>
                                        <p:strVal val="visible"/>
                                      </p:to>
                                    </p:set>
                                    <p:animEffect transition="in" filter="dissolve">
                                      <p:cBhvr>
                                        <p:cTn id="17" dur="500"/>
                                        <p:tgtEl>
                                          <p:spTgt spid="17920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9208">
                                            <p:txEl>
                                              <p:pRg st="6" end="6"/>
                                            </p:txEl>
                                          </p:spTgt>
                                        </p:tgtEl>
                                        <p:attrNameLst>
                                          <p:attrName>style.visibility</p:attrName>
                                        </p:attrNameLst>
                                      </p:cBhvr>
                                      <p:to>
                                        <p:strVal val="visible"/>
                                      </p:to>
                                    </p:set>
                                    <p:animEffect transition="in" filter="dissolve">
                                      <p:cBhvr>
                                        <p:cTn id="22" dur="500"/>
                                        <p:tgtEl>
                                          <p:spTgt spid="17920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9208">
                                            <p:txEl>
                                              <p:pRg st="8" end="8"/>
                                            </p:txEl>
                                          </p:spTgt>
                                        </p:tgtEl>
                                        <p:attrNameLst>
                                          <p:attrName>style.visibility</p:attrName>
                                        </p:attrNameLst>
                                      </p:cBhvr>
                                      <p:to>
                                        <p:strVal val="visible"/>
                                      </p:to>
                                    </p:set>
                                    <p:animEffect transition="in" filter="dissolve">
                                      <p:cBhvr>
                                        <p:cTn id="27" dur="500"/>
                                        <p:tgtEl>
                                          <p:spTgt spid="17920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79208">
                                            <p:txEl>
                                              <p:pRg st="9" end="9"/>
                                            </p:txEl>
                                          </p:spTgt>
                                        </p:tgtEl>
                                        <p:attrNameLst>
                                          <p:attrName>style.visibility</p:attrName>
                                        </p:attrNameLst>
                                      </p:cBhvr>
                                      <p:to>
                                        <p:strVal val="visible"/>
                                      </p:to>
                                    </p:set>
                                    <p:animEffect transition="in" filter="dissolve">
                                      <p:cBhvr>
                                        <p:cTn id="32" dur="500"/>
                                        <p:tgtEl>
                                          <p:spTgt spid="17920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971550" y="260350"/>
            <a:ext cx="7315200" cy="800100"/>
          </a:xfrm>
          <a:noFill/>
          <a:ln/>
        </p:spPr>
        <p:txBody>
          <a:bodyPr/>
          <a:lstStyle/>
          <a:p>
            <a:r>
              <a:rPr lang="it-IT" sz="4000" b="1">
                <a:solidFill>
                  <a:schemeClr val="bg1"/>
                </a:solidFill>
                <a:latin typeface="Garamond" pitchFamily="18" charset="0"/>
              </a:rPr>
              <a:t>Radiochemical experiments:</a:t>
            </a:r>
            <a:br>
              <a:rPr lang="it-IT" sz="4000" b="1">
                <a:solidFill>
                  <a:schemeClr val="bg1"/>
                </a:solidFill>
                <a:latin typeface="Garamond" pitchFamily="18" charset="0"/>
              </a:rPr>
            </a:br>
            <a:r>
              <a:rPr lang="it-IT" sz="4000" b="1">
                <a:solidFill>
                  <a:schemeClr val="bg1"/>
                </a:solidFill>
                <a:latin typeface="Garamond" pitchFamily="18" charset="0"/>
              </a:rPr>
              <a:t>GALLEX/GNO and SAGE</a:t>
            </a:r>
          </a:p>
        </p:txBody>
      </p:sp>
      <p:sp>
        <p:nvSpPr>
          <p:cNvPr id="146436" name="Rectangle 4"/>
          <p:cNvSpPr>
            <a:spLocks noChangeArrowheads="1"/>
          </p:cNvSpPr>
          <p:nvPr/>
        </p:nvSpPr>
        <p:spPr bwMode="auto">
          <a:xfrm>
            <a:off x="250825" y="1458913"/>
            <a:ext cx="8026400" cy="457200"/>
          </a:xfrm>
          <a:prstGeom prst="rect">
            <a:avLst/>
          </a:prstGeom>
          <a:noFill/>
          <a:ln w="9525">
            <a:noFill/>
            <a:miter lim="800000"/>
            <a:headEnd/>
            <a:tailEnd/>
          </a:ln>
          <a:effectLst/>
        </p:spPr>
        <p:txBody>
          <a:bodyPr>
            <a:spAutoFit/>
          </a:bodyPr>
          <a:lstStyle/>
          <a:p>
            <a:pPr algn="l">
              <a:spcBef>
                <a:spcPct val="20000"/>
              </a:spcBef>
              <a:buClr>
                <a:schemeClr val="bg2"/>
              </a:buClr>
              <a:buSzPct val="75000"/>
              <a:buFontTx/>
              <a:buChar char="•"/>
            </a:pPr>
            <a:r>
              <a:rPr lang="en-GB"/>
              <a:t> The main solar neutrino source is from the p-p reaction:</a:t>
            </a:r>
          </a:p>
        </p:txBody>
      </p:sp>
      <p:sp>
        <p:nvSpPr>
          <p:cNvPr id="146437" name="Rectangle 5"/>
          <p:cNvSpPr>
            <a:spLocks noChangeArrowheads="1"/>
          </p:cNvSpPr>
          <p:nvPr/>
        </p:nvSpPr>
        <p:spPr bwMode="auto">
          <a:xfrm>
            <a:off x="1547813" y="1903413"/>
            <a:ext cx="5943600" cy="588962"/>
          </a:xfrm>
          <a:prstGeom prst="rect">
            <a:avLst/>
          </a:prstGeom>
          <a:solidFill>
            <a:schemeClr val="bg1"/>
          </a:solidFill>
          <a:ln w="9525">
            <a:solidFill>
              <a:srgbClr val="FF0000"/>
            </a:solidFill>
            <a:miter lim="800000"/>
            <a:headEnd/>
            <a:tailEnd/>
          </a:ln>
          <a:effectLst/>
        </p:spPr>
        <p:txBody>
          <a:bodyPr>
            <a:spAutoFit/>
          </a:bodyPr>
          <a:lstStyle/>
          <a:p>
            <a:pPr>
              <a:spcBef>
                <a:spcPct val="20000"/>
              </a:spcBef>
            </a:pPr>
            <a:r>
              <a:rPr lang="en-GB" sz="2800">
                <a:solidFill>
                  <a:schemeClr val="tx1"/>
                </a:solidFill>
                <a:latin typeface="Times New Roman" pitchFamily="18" charset="0"/>
              </a:rPr>
              <a:t>p + p </a:t>
            </a:r>
            <a:r>
              <a:rPr lang="en-GB" sz="2800">
                <a:solidFill>
                  <a:schemeClr val="tx1"/>
                </a:solidFill>
                <a:latin typeface="Times New Roman" pitchFamily="18" charset="0"/>
                <a:sym typeface="Symbol" pitchFamily="18" charset="2"/>
              </a:rPr>
              <a:t></a:t>
            </a:r>
            <a:r>
              <a:rPr lang="en-GB" sz="2800">
                <a:solidFill>
                  <a:schemeClr val="tx1"/>
                </a:solidFill>
                <a:latin typeface="Times New Roman" pitchFamily="18" charset="0"/>
              </a:rPr>
              <a:t> d + e</a:t>
            </a:r>
            <a:r>
              <a:rPr lang="en-GB" sz="2800" baseline="30000">
                <a:solidFill>
                  <a:schemeClr val="tx1"/>
                </a:solidFill>
                <a:latin typeface="Times New Roman" pitchFamily="18" charset="0"/>
              </a:rPr>
              <a:t>+</a:t>
            </a:r>
            <a:r>
              <a:rPr lang="en-GB" sz="2800">
                <a:solidFill>
                  <a:schemeClr val="tx1"/>
                </a:solidFill>
                <a:latin typeface="Times New Roman" pitchFamily="18" charset="0"/>
              </a:rPr>
              <a:t> + </a:t>
            </a:r>
            <a:r>
              <a:rPr lang="en-GB" sz="2800">
                <a:solidFill>
                  <a:schemeClr val="tx1"/>
                </a:solidFill>
                <a:latin typeface="Times New Roman" pitchFamily="18" charset="0"/>
                <a:sym typeface="Symbol" pitchFamily="18" charset="2"/>
              </a:rPr>
              <a:t></a:t>
            </a:r>
            <a:r>
              <a:rPr lang="en-GB" sz="2800" baseline="-20000">
                <a:solidFill>
                  <a:schemeClr val="tx1"/>
                </a:solidFill>
                <a:latin typeface="Times New Roman" pitchFamily="18" charset="0"/>
              </a:rPr>
              <a:t>e</a:t>
            </a:r>
            <a:r>
              <a:rPr lang="en-GB" sz="2800">
                <a:solidFill>
                  <a:schemeClr val="tx1"/>
                </a:solidFill>
                <a:latin typeface="Times New Roman" pitchFamily="18" charset="0"/>
              </a:rPr>
              <a:t> + 0.42MeV</a:t>
            </a:r>
            <a:r>
              <a:rPr lang="en-GB" sz="3200">
                <a:solidFill>
                  <a:schemeClr val="tx1"/>
                </a:solidFill>
                <a:latin typeface="Times New Roman" pitchFamily="18" charset="0"/>
              </a:rPr>
              <a:t> </a:t>
            </a:r>
            <a:endParaRPr lang="en-GB" sz="3200">
              <a:solidFill>
                <a:schemeClr val="tx1"/>
              </a:solidFill>
              <a:latin typeface="Times New Roman" pitchFamily="18" charset="0"/>
              <a:sym typeface="Symbol" pitchFamily="18" charset="2"/>
            </a:endParaRPr>
          </a:p>
        </p:txBody>
      </p:sp>
      <p:sp>
        <p:nvSpPr>
          <p:cNvPr id="146438" name="Rectangle 6"/>
          <p:cNvSpPr>
            <a:spLocks noChangeArrowheads="1"/>
          </p:cNvSpPr>
          <p:nvPr/>
        </p:nvSpPr>
        <p:spPr bwMode="auto">
          <a:xfrm>
            <a:off x="0" y="4365625"/>
            <a:ext cx="9144000" cy="0"/>
          </a:xfrm>
          <a:prstGeom prst="rect">
            <a:avLst/>
          </a:prstGeom>
          <a:noFill/>
          <a:ln w="9525">
            <a:noFill/>
            <a:miter lim="800000"/>
            <a:headEnd/>
            <a:tailEnd/>
          </a:ln>
          <a:effectLst/>
        </p:spPr>
        <p:txBody>
          <a:bodyPr>
            <a:spAutoFit/>
          </a:bodyPr>
          <a:lstStyle/>
          <a:p>
            <a:endParaRPr lang="it-IT"/>
          </a:p>
        </p:txBody>
      </p:sp>
      <p:sp>
        <p:nvSpPr>
          <p:cNvPr id="146444" name="Rectangle 12"/>
          <p:cNvSpPr>
            <a:spLocks noChangeArrowheads="1"/>
          </p:cNvSpPr>
          <p:nvPr/>
        </p:nvSpPr>
        <p:spPr bwMode="auto">
          <a:xfrm>
            <a:off x="323850" y="4400550"/>
            <a:ext cx="8737600" cy="822325"/>
          </a:xfrm>
          <a:prstGeom prst="rect">
            <a:avLst/>
          </a:prstGeom>
          <a:noFill/>
          <a:ln w="9525">
            <a:noFill/>
            <a:miter lim="800000"/>
            <a:headEnd/>
            <a:tailEnd/>
          </a:ln>
          <a:effectLst/>
        </p:spPr>
        <p:txBody>
          <a:bodyPr>
            <a:spAutoFit/>
          </a:bodyPr>
          <a:lstStyle/>
          <a:p>
            <a:pPr algn="l">
              <a:spcBef>
                <a:spcPct val="20000"/>
              </a:spcBef>
              <a:buClr>
                <a:schemeClr val="bg2"/>
              </a:buClr>
              <a:buSzPct val="75000"/>
              <a:buFontTx/>
              <a:buChar char="•"/>
            </a:pPr>
            <a:r>
              <a:rPr lang="en-GB" b="1">
                <a:solidFill>
                  <a:srgbClr val="99FFCC"/>
                </a:solidFill>
              </a:rPr>
              <a:t>SAGE:</a:t>
            </a:r>
            <a:r>
              <a:rPr lang="en-GB">
                <a:solidFill>
                  <a:schemeClr val="tx1"/>
                </a:solidFill>
              </a:rPr>
              <a:t> </a:t>
            </a:r>
            <a:r>
              <a:rPr lang="en-GB"/>
              <a:t>Located at the Baksan Neutrino Observatory in the northern Caucasus mountains of Russia (1990-2000)</a:t>
            </a:r>
          </a:p>
        </p:txBody>
      </p:sp>
      <p:sp>
        <p:nvSpPr>
          <p:cNvPr id="146445" name="Rectangle 13"/>
          <p:cNvSpPr>
            <a:spLocks noChangeArrowheads="1"/>
          </p:cNvSpPr>
          <p:nvPr/>
        </p:nvSpPr>
        <p:spPr bwMode="auto">
          <a:xfrm>
            <a:off x="250825" y="2457450"/>
            <a:ext cx="7366000" cy="457200"/>
          </a:xfrm>
          <a:prstGeom prst="rect">
            <a:avLst/>
          </a:prstGeom>
          <a:noFill/>
          <a:ln w="9525">
            <a:noFill/>
            <a:miter lim="800000"/>
            <a:headEnd/>
            <a:tailEnd/>
          </a:ln>
          <a:effectLst/>
        </p:spPr>
        <p:txBody>
          <a:bodyPr>
            <a:spAutoFit/>
          </a:bodyPr>
          <a:lstStyle/>
          <a:p>
            <a:pPr algn="l">
              <a:spcBef>
                <a:spcPct val="20000"/>
              </a:spcBef>
              <a:buClr>
                <a:schemeClr val="bg2"/>
              </a:buClr>
              <a:buSzPct val="75000"/>
              <a:buFontTx/>
              <a:buChar char="•"/>
            </a:pPr>
            <a:r>
              <a:rPr lang="en-GB"/>
              <a:t>Solar neutrino experiment based on the reaction:</a:t>
            </a:r>
          </a:p>
        </p:txBody>
      </p:sp>
      <p:sp>
        <p:nvSpPr>
          <p:cNvPr id="146446" name="Rectangle 14"/>
          <p:cNvSpPr>
            <a:spLocks noChangeArrowheads="1"/>
          </p:cNvSpPr>
          <p:nvPr/>
        </p:nvSpPr>
        <p:spPr bwMode="auto">
          <a:xfrm>
            <a:off x="2051050" y="2971800"/>
            <a:ext cx="4968875" cy="579438"/>
          </a:xfrm>
          <a:prstGeom prst="rect">
            <a:avLst/>
          </a:prstGeom>
          <a:solidFill>
            <a:srgbClr val="FFFF66"/>
          </a:solidFill>
          <a:ln w="9525">
            <a:noFill/>
            <a:miter lim="800000"/>
            <a:headEnd/>
            <a:tailEnd/>
          </a:ln>
          <a:effectLst/>
        </p:spPr>
        <p:txBody>
          <a:bodyPr>
            <a:spAutoFit/>
          </a:bodyPr>
          <a:lstStyle/>
          <a:p>
            <a:pPr>
              <a:spcBef>
                <a:spcPct val="20000"/>
              </a:spcBef>
            </a:pPr>
            <a:r>
              <a:rPr lang="en-GB" sz="3200" baseline="30000" dirty="0">
                <a:solidFill>
                  <a:schemeClr val="tx1"/>
                </a:solidFill>
                <a:latin typeface="Times New Roman" pitchFamily="18" charset="0"/>
              </a:rPr>
              <a:t>71</a:t>
            </a:r>
            <a:r>
              <a:rPr lang="en-GB" sz="3200" dirty="0">
                <a:solidFill>
                  <a:schemeClr val="tx1"/>
                </a:solidFill>
                <a:latin typeface="Times New Roman" pitchFamily="18" charset="0"/>
              </a:rPr>
              <a:t>Ga + </a:t>
            </a:r>
            <a:r>
              <a:rPr lang="en-GB" sz="3200" dirty="0" smtClean="0">
                <a:solidFill>
                  <a:schemeClr val="tx1"/>
                </a:solidFill>
                <a:latin typeface="Times New Roman" pitchFamily="18" charset="0"/>
                <a:sym typeface="Symbol" pitchFamily="18" charset="2"/>
              </a:rPr>
              <a:t></a:t>
            </a:r>
            <a:r>
              <a:rPr lang="en-GB" sz="3200" baseline="-25000" dirty="0" smtClean="0">
                <a:solidFill>
                  <a:schemeClr val="tx1"/>
                </a:solidFill>
                <a:latin typeface="Times New Roman" pitchFamily="18" charset="0"/>
                <a:sym typeface="Symbol" pitchFamily="18" charset="2"/>
              </a:rPr>
              <a:t>e</a:t>
            </a:r>
            <a:r>
              <a:rPr lang="en-GB" sz="3200" dirty="0" smtClean="0">
                <a:solidFill>
                  <a:schemeClr val="tx1"/>
                </a:solidFill>
                <a:latin typeface="Times New Roman" pitchFamily="18" charset="0"/>
              </a:rPr>
              <a:t> </a:t>
            </a:r>
            <a:r>
              <a:rPr lang="en-GB" sz="3200" dirty="0">
                <a:solidFill>
                  <a:schemeClr val="tx1"/>
                </a:solidFill>
                <a:latin typeface="Times New Roman" pitchFamily="18" charset="0"/>
                <a:sym typeface="Symbol" pitchFamily="18" charset="2"/>
              </a:rPr>
              <a:t></a:t>
            </a:r>
            <a:r>
              <a:rPr lang="en-GB" sz="3200" dirty="0">
                <a:solidFill>
                  <a:schemeClr val="tx1"/>
                </a:solidFill>
                <a:latin typeface="Times New Roman" pitchFamily="18" charset="0"/>
              </a:rPr>
              <a:t> </a:t>
            </a:r>
            <a:r>
              <a:rPr lang="en-GB" sz="3200" baseline="30000" dirty="0">
                <a:solidFill>
                  <a:schemeClr val="tx1"/>
                </a:solidFill>
                <a:latin typeface="Times New Roman" pitchFamily="18" charset="0"/>
              </a:rPr>
              <a:t>71</a:t>
            </a:r>
            <a:r>
              <a:rPr lang="en-GB" sz="3200" dirty="0">
                <a:solidFill>
                  <a:schemeClr val="tx1"/>
                </a:solidFill>
                <a:latin typeface="Times New Roman" pitchFamily="18" charset="0"/>
              </a:rPr>
              <a:t>Ge + e</a:t>
            </a:r>
            <a:r>
              <a:rPr lang="en-GB" sz="3200" baseline="30000" dirty="0">
                <a:solidFill>
                  <a:schemeClr val="tx1"/>
                </a:solidFill>
                <a:latin typeface="Times New Roman" pitchFamily="18" charset="0"/>
              </a:rPr>
              <a:t>-</a:t>
            </a:r>
            <a:endParaRPr lang="en-GB" sz="3200" dirty="0">
              <a:solidFill>
                <a:schemeClr val="tx1"/>
              </a:solidFill>
              <a:latin typeface="Times New Roman" pitchFamily="18" charset="0"/>
              <a:sym typeface="Symbol" pitchFamily="18" charset="2"/>
            </a:endParaRPr>
          </a:p>
        </p:txBody>
      </p:sp>
      <p:sp>
        <p:nvSpPr>
          <p:cNvPr id="146447" name="Rectangle 15"/>
          <p:cNvSpPr>
            <a:spLocks noChangeArrowheads="1"/>
          </p:cNvSpPr>
          <p:nvPr/>
        </p:nvSpPr>
        <p:spPr bwMode="auto">
          <a:xfrm>
            <a:off x="250825" y="3733800"/>
            <a:ext cx="8610600" cy="457200"/>
          </a:xfrm>
          <a:prstGeom prst="rect">
            <a:avLst/>
          </a:prstGeom>
          <a:noFill/>
          <a:ln w="9525">
            <a:noFill/>
            <a:miter lim="800000"/>
            <a:headEnd/>
            <a:tailEnd/>
          </a:ln>
          <a:effectLst/>
        </p:spPr>
        <p:txBody>
          <a:bodyPr>
            <a:spAutoFit/>
          </a:bodyPr>
          <a:lstStyle/>
          <a:p>
            <a:pPr algn="l">
              <a:spcBef>
                <a:spcPct val="20000"/>
              </a:spcBef>
              <a:buClr>
                <a:schemeClr val="bg2"/>
              </a:buClr>
              <a:buSzPct val="75000"/>
              <a:buFontTx/>
              <a:buChar char="•"/>
            </a:pPr>
            <a:r>
              <a:rPr lang="en-GB" dirty="0"/>
              <a:t>Ability to detect the low-energy neutrinos from p-p fusion </a:t>
            </a:r>
          </a:p>
        </p:txBody>
      </p:sp>
      <p:sp>
        <p:nvSpPr>
          <p:cNvPr id="146448" name="Rectangle 16"/>
          <p:cNvSpPr>
            <a:spLocks noChangeArrowheads="1"/>
          </p:cNvSpPr>
          <p:nvPr/>
        </p:nvSpPr>
        <p:spPr bwMode="auto">
          <a:xfrm>
            <a:off x="0" y="5440363"/>
            <a:ext cx="9144000" cy="0"/>
          </a:xfrm>
          <a:prstGeom prst="rect">
            <a:avLst/>
          </a:prstGeom>
          <a:noFill/>
          <a:ln w="9525">
            <a:noFill/>
            <a:miter lim="800000"/>
            <a:headEnd/>
            <a:tailEnd/>
          </a:ln>
          <a:effectLst/>
        </p:spPr>
        <p:txBody>
          <a:bodyPr>
            <a:spAutoFit/>
          </a:bodyPr>
          <a:lstStyle/>
          <a:p>
            <a:endParaRPr lang="it-IT"/>
          </a:p>
        </p:txBody>
      </p:sp>
      <p:sp>
        <p:nvSpPr>
          <p:cNvPr id="146449" name="Rectangle 17"/>
          <p:cNvSpPr>
            <a:spLocks noChangeArrowheads="1"/>
          </p:cNvSpPr>
          <p:nvPr/>
        </p:nvSpPr>
        <p:spPr bwMode="auto">
          <a:xfrm>
            <a:off x="304800" y="5314950"/>
            <a:ext cx="6400800" cy="457200"/>
          </a:xfrm>
          <a:prstGeom prst="rect">
            <a:avLst/>
          </a:prstGeom>
          <a:noFill/>
          <a:ln w="9525">
            <a:noFill/>
            <a:miter lim="800000"/>
            <a:headEnd/>
            <a:tailEnd/>
          </a:ln>
          <a:effectLst/>
        </p:spPr>
        <p:txBody>
          <a:bodyPr>
            <a:spAutoFit/>
          </a:bodyPr>
          <a:lstStyle/>
          <a:p>
            <a:pPr algn="l">
              <a:spcBef>
                <a:spcPct val="20000"/>
              </a:spcBef>
              <a:buClr>
                <a:schemeClr val="bg2"/>
              </a:buClr>
              <a:buSzPct val="75000"/>
              <a:buFontTx/>
              <a:buChar char="•"/>
            </a:pPr>
            <a:r>
              <a:rPr lang="en-GB">
                <a:solidFill>
                  <a:schemeClr val="tx1"/>
                </a:solidFill>
              </a:rPr>
              <a:t> </a:t>
            </a:r>
            <a:r>
              <a:rPr lang="en-GB" b="1">
                <a:solidFill>
                  <a:srgbClr val="FF0000"/>
                </a:solidFill>
              </a:rPr>
              <a:t>GALLEX/GNO</a:t>
            </a:r>
            <a:r>
              <a:rPr lang="en-GB" b="1">
                <a:solidFill>
                  <a:schemeClr val="tx1"/>
                </a:solidFill>
              </a:rPr>
              <a:t>:</a:t>
            </a:r>
            <a:r>
              <a:rPr lang="en-GB">
                <a:solidFill>
                  <a:schemeClr val="tx1"/>
                </a:solidFill>
              </a:rPr>
              <a:t> </a:t>
            </a:r>
            <a:r>
              <a:rPr lang="en-GB"/>
              <a:t>Located at the Gran Sasso</a:t>
            </a:r>
          </a:p>
        </p:txBody>
      </p:sp>
      <p:sp>
        <p:nvSpPr>
          <p:cNvPr id="146450" name="Rectangle 18"/>
          <p:cNvSpPr>
            <a:spLocks noChangeArrowheads="1"/>
          </p:cNvSpPr>
          <p:nvPr/>
        </p:nvSpPr>
        <p:spPr bwMode="auto">
          <a:xfrm>
            <a:off x="304800" y="5851525"/>
            <a:ext cx="8839200" cy="506413"/>
          </a:xfrm>
          <a:prstGeom prst="rect">
            <a:avLst/>
          </a:prstGeom>
          <a:noFill/>
          <a:ln w="9525">
            <a:noFill/>
            <a:miter lim="800000"/>
            <a:headEnd/>
            <a:tailEnd/>
          </a:ln>
          <a:effectLst/>
        </p:spPr>
        <p:txBody>
          <a:bodyPr>
            <a:spAutoFit/>
          </a:bodyPr>
          <a:lstStyle/>
          <a:p>
            <a:pPr algn="l">
              <a:lnSpc>
                <a:spcPct val="85000"/>
              </a:lnSpc>
              <a:buClr>
                <a:schemeClr val="bg2"/>
              </a:buClr>
              <a:buSzPct val="75000"/>
              <a:buFontTx/>
              <a:buChar char="•"/>
            </a:pPr>
            <a:r>
              <a:rPr lang="en-GB">
                <a:latin typeface="Comic Sans MS" pitchFamily="66" charset="0"/>
              </a:rPr>
              <a:t> </a:t>
            </a:r>
            <a:r>
              <a:rPr lang="en-GB"/>
              <a:t>Energy threshold: 233.2 </a:t>
            </a:r>
            <a:r>
              <a:rPr lang="en-GB">
                <a:sym typeface="Math B" pitchFamily="2" charset="2"/>
              </a:rPr>
              <a:t>± 0.5 keV, below that of the p-p</a:t>
            </a:r>
            <a:r>
              <a:rPr lang="en-GB">
                <a:latin typeface="Comic Sans MS" pitchFamily="66" charset="0"/>
                <a:sym typeface="Math B" pitchFamily="2" charset="2"/>
              </a:rPr>
              <a:t> </a:t>
            </a:r>
            <a:r>
              <a:rPr lang="en-GB" sz="3200">
                <a:latin typeface="Times New Roman" pitchFamily="18" charset="0"/>
                <a:sym typeface="Symbol" pitchFamily="18" charset="2"/>
              </a:rPr>
              <a:t></a:t>
            </a:r>
            <a:r>
              <a:rPr lang="en-GB" sz="3200" baseline="-20000">
                <a:latin typeface="Times New Roman" pitchFamily="18" charset="0"/>
              </a:rPr>
              <a:t>e</a:t>
            </a:r>
            <a:r>
              <a:rPr lang="en-GB">
                <a:latin typeface="Comic Sans MS" pitchFamily="66" charset="0"/>
                <a:sym typeface="Math B" pitchFamily="2" charset="2"/>
              </a:rPr>
              <a:t> </a:t>
            </a:r>
            <a:r>
              <a:rPr lang="en-GB">
                <a:sym typeface="Math B" pitchFamily="2" charset="2"/>
              </a:rPr>
              <a:t>(420 keV)</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026"/>
          <p:cNvSpPr>
            <a:spLocks noGrp="1" noChangeArrowheads="1"/>
          </p:cNvSpPr>
          <p:nvPr>
            <p:ph type="title"/>
          </p:nvPr>
        </p:nvSpPr>
        <p:spPr>
          <a:xfrm>
            <a:off x="2209800" y="260350"/>
            <a:ext cx="5334000" cy="419100"/>
          </a:xfrm>
          <a:noFill/>
          <a:ln/>
        </p:spPr>
        <p:txBody>
          <a:bodyPr/>
          <a:lstStyle/>
          <a:p>
            <a:r>
              <a:rPr lang="it-IT" sz="4000" b="1">
                <a:solidFill>
                  <a:schemeClr val="bg1"/>
                </a:solidFill>
                <a:latin typeface="Garamond" pitchFamily="18" charset="0"/>
              </a:rPr>
              <a:t>GALLEX/GNO </a:t>
            </a:r>
          </a:p>
        </p:txBody>
      </p:sp>
      <p:pic>
        <p:nvPicPr>
          <p:cNvPr id="148484" name="Picture 1028" descr="tankgallex"/>
          <p:cNvPicPr>
            <a:picLocks noChangeAspect="1" noChangeArrowheads="1"/>
          </p:cNvPicPr>
          <p:nvPr/>
        </p:nvPicPr>
        <p:blipFill>
          <a:blip r:embed="rId3" cstate="print"/>
          <a:srcRect/>
          <a:stretch>
            <a:fillRect/>
          </a:stretch>
        </p:blipFill>
        <p:spPr bwMode="auto">
          <a:xfrm>
            <a:off x="5638800" y="857250"/>
            <a:ext cx="2895600" cy="3486150"/>
          </a:xfrm>
          <a:prstGeom prst="rect">
            <a:avLst/>
          </a:prstGeom>
          <a:noFill/>
          <a:ln w="9525">
            <a:noFill/>
            <a:miter lim="800000"/>
            <a:headEnd/>
            <a:tailEnd/>
          </a:ln>
          <a:effectLst/>
        </p:spPr>
      </p:pic>
      <p:sp>
        <p:nvSpPr>
          <p:cNvPr id="148485" name="Rectangle 1029"/>
          <p:cNvSpPr>
            <a:spLocks noChangeArrowheads="1"/>
          </p:cNvSpPr>
          <p:nvPr/>
        </p:nvSpPr>
        <p:spPr bwMode="auto">
          <a:xfrm>
            <a:off x="381000" y="825500"/>
            <a:ext cx="5127625" cy="1552575"/>
          </a:xfrm>
          <a:prstGeom prst="rect">
            <a:avLst/>
          </a:prstGeom>
          <a:noFill/>
          <a:ln w="9525">
            <a:noFill/>
            <a:miter lim="800000"/>
            <a:headEnd/>
            <a:tailEnd/>
          </a:ln>
          <a:effectLst/>
        </p:spPr>
        <p:txBody>
          <a:bodyPr>
            <a:spAutoFit/>
          </a:bodyPr>
          <a:lstStyle/>
          <a:p>
            <a:pPr algn="l">
              <a:spcBef>
                <a:spcPct val="20000"/>
              </a:spcBef>
              <a:buClr>
                <a:schemeClr val="bg2"/>
              </a:buClr>
              <a:buSzPct val="75000"/>
              <a:buFontTx/>
              <a:buChar char="•"/>
            </a:pPr>
            <a:r>
              <a:rPr lang="en-GB"/>
              <a:t> 30.3 tons of gallium in form of a concentrated GaCl</a:t>
            </a:r>
            <a:r>
              <a:rPr lang="en-GB" baseline="-25000"/>
              <a:t>3</a:t>
            </a:r>
            <a:r>
              <a:rPr lang="en-GB"/>
              <a:t>-HCl solution exposed to solar </a:t>
            </a:r>
            <a:r>
              <a:rPr lang="en-GB">
                <a:sym typeface="Symbol" pitchFamily="18" charset="2"/>
              </a:rPr>
              <a:t></a:t>
            </a:r>
            <a:r>
              <a:rPr lang="en-GB"/>
              <a:t>’s</a:t>
            </a:r>
          </a:p>
          <a:p>
            <a:pPr algn="l"/>
            <a:endParaRPr lang="en-GB">
              <a:sym typeface="Symbol" pitchFamily="18" charset="2"/>
            </a:endParaRPr>
          </a:p>
        </p:txBody>
      </p:sp>
      <p:sp>
        <p:nvSpPr>
          <p:cNvPr id="148486" name="Rectangle 1030"/>
          <p:cNvSpPr>
            <a:spLocks noChangeArrowheads="1"/>
          </p:cNvSpPr>
          <p:nvPr/>
        </p:nvSpPr>
        <p:spPr bwMode="auto">
          <a:xfrm>
            <a:off x="381000" y="2174875"/>
            <a:ext cx="5270500" cy="822325"/>
          </a:xfrm>
          <a:prstGeom prst="rect">
            <a:avLst/>
          </a:prstGeom>
          <a:noFill/>
          <a:ln w="9525">
            <a:noFill/>
            <a:miter lim="800000"/>
            <a:headEnd/>
            <a:tailEnd/>
          </a:ln>
          <a:effectLst/>
        </p:spPr>
        <p:txBody>
          <a:bodyPr>
            <a:spAutoFit/>
          </a:bodyPr>
          <a:lstStyle/>
          <a:p>
            <a:pPr algn="l">
              <a:spcBef>
                <a:spcPct val="20000"/>
              </a:spcBef>
              <a:buClr>
                <a:schemeClr val="bg2"/>
              </a:buClr>
              <a:buSzPct val="75000"/>
              <a:buFontTx/>
              <a:buChar char="•"/>
            </a:pPr>
            <a:r>
              <a:rPr lang="en-GB"/>
              <a:t> Neutrino induced </a:t>
            </a:r>
            <a:r>
              <a:rPr lang="en-GB" baseline="30000"/>
              <a:t>71</a:t>
            </a:r>
            <a:r>
              <a:rPr lang="en-GB"/>
              <a:t>Ge forms the volatile compound GeCl</a:t>
            </a:r>
            <a:r>
              <a:rPr lang="en-GB" baseline="-25000"/>
              <a:t>4</a:t>
            </a:r>
            <a:endParaRPr lang="en-GB"/>
          </a:p>
        </p:txBody>
      </p:sp>
      <p:sp>
        <p:nvSpPr>
          <p:cNvPr id="148487" name="Rectangle 1031"/>
          <p:cNvSpPr>
            <a:spLocks noChangeArrowheads="1"/>
          </p:cNvSpPr>
          <p:nvPr/>
        </p:nvSpPr>
        <p:spPr bwMode="auto">
          <a:xfrm>
            <a:off x="381000" y="3124200"/>
            <a:ext cx="5080000" cy="822325"/>
          </a:xfrm>
          <a:prstGeom prst="rect">
            <a:avLst/>
          </a:prstGeom>
          <a:noFill/>
          <a:ln w="9525">
            <a:noFill/>
            <a:miter lim="800000"/>
            <a:headEnd/>
            <a:tailEnd/>
          </a:ln>
          <a:effectLst/>
        </p:spPr>
        <p:txBody>
          <a:bodyPr>
            <a:spAutoFit/>
          </a:bodyPr>
          <a:lstStyle/>
          <a:p>
            <a:pPr algn="l">
              <a:spcBef>
                <a:spcPct val="20000"/>
              </a:spcBef>
              <a:buClr>
                <a:schemeClr val="bg2"/>
              </a:buClr>
              <a:buSzPct val="75000"/>
              <a:buFontTx/>
              <a:buChar char="•"/>
            </a:pPr>
            <a:r>
              <a:rPr lang="en-GB"/>
              <a:t> Nitrogen gas stream sweeps GeCl</a:t>
            </a:r>
            <a:r>
              <a:rPr lang="en-GB" baseline="-25000"/>
              <a:t>4</a:t>
            </a:r>
            <a:r>
              <a:rPr lang="en-GB"/>
              <a:t> out of solution</a:t>
            </a:r>
          </a:p>
        </p:txBody>
      </p:sp>
      <p:sp>
        <p:nvSpPr>
          <p:cNvPr id="148488" name="Rectangle 1032"/>
          <p:cNvSpPr>
            <a:spLocks noChangeArrowheads="1"/>
          </p:cNvSpPr>
          <p:nvPr/>
        </p:nvSpPr>
        <p:spPr bwMode="auto">
          <a:xfrm>
            <a:off x="0" y="4956175"/>
            <a:ext cx="9144000" cy="0"/>
          </a:xfrm>
          <a:prstGeom prst="rect">
            <a:avLst/>
          </a:prstGeom>
          <a:noFill/>
          <a:ln w="9525">
            <a:noFill/>
            <a:miter lim="800000"/>
            <a:headEnd/>
            <a:tailEnd/>
          </a:ln>
          <a:effectLst/>
        </p:spPr>
        <p:txBody>
          <a:bodyPr>
            <a:spAutoFit/>
          </a:bodyPr>
          <a:lstStyle/>
          <a:p>
            <a:endParaRPr lang="it-IT"/>
          </a:p>
        </p:txBody>
      </p:sp>
      <p:sp>
        <p:nvSpPr>
          <p:cNvPr id="148493" name="Rectangle 1037"/>
          <p:cNvSpPr>
            <a:spLocks noChangeArrowheads="1"/>
          </p:cNvSpPr>
          <p:nvPr/>
        </p:nvSpPr>
        <p:spPr bwMode="auto">
          <a:xfrm>
            <a:off x="381000" y="4005263"/>
            <a:ext cx="4572000" cy="1187450"/>
          </a:xfrm>
          <a:prstGeom prst="rect">
            <a:avLst/>
          </a:prstGeom>
          <a:noFill/>
          <a:ln w="9525">
            <a:noFill/>
            <a:miter lim="800000"/>
            <a:headEnd/>
            <a:tailEnd/>
          </a:ln>
          <a:effectLst/>
        </p:spPr>
        <p:txBody>
          <a:bodyPr>
            <a:spAutoFit/>
          </a:bodyPr>
          <a:lstStyle/>
          <a:p>
            <a:pPr algn="l">
              <a:spcBef>
                <a:spcPct val="20000"/>
              </a:spcBef>
              <a:buClr>
                <a:schemeClr val="bg2"/>
              </a:buClr>
              <a:buSzPct val="75000"/>
              <a:buFontTx/>
              <a:buChar char="•"/>
            </a:pPr>
            <a:r>
              <a:rPr lang="en-GB"/>
              <a:t> GeCl</a:t>
            </a:r>
            <a:r>
              <a:rPr lang="en-GB" baseline="-25000"/>
              <a:t>4</a:t>
            </a:r>
            <a:r>
              <a:rPr lang="en-GB"/>
              <a:t> is absorbed in water GeCl</a:t>
            </a:r>
            <a:r>
              <a:rPr lang="en-GB" baseline="-25000"/>
              <a:t>4</a:t>
            </a:r>
            <a:r>
              <a:rPr lang="en-GB"/>
              <a:t> </a:t>
            </a:r>
            <a:r>
              <a:rPr lang="en-GB">
                <a:sym typeface="Symbol" pitchFamily="18" charset="2"/>
              </a:rPr>
              <a:t></a:t>
            </a:r>
            <a:r>
              <a:rPr lang="en-GB"/>
              <a:t> GeH</a:t>
            </a:r>
            <a:r>
              <a:rPr lang="en-GB" baseline="-25000"/>
              <a:t>4 </a:t>
            </a:r>
            <a:r>
              <a:rPr lang="en-GB"/>
              <a:t>and introduced into a proportional counter</a:t>
            </a:r>
          </a:p>
        </p:txBody>
      </p:sp>
      <p:sp>
        <p:nvSpPr>
          <p:cNvPr id="148496" name="Rectangle 1040"/>
          <p:cNvSpPr>
            <a:spLocks noChangeArrowheads="1"/>
          </p:cNvSpPr>
          <p:nvPr/>
        </p:nvSpPr>
        <p:spPr bwMode="auto">
          <a:xfrm>
            <a:off x="381000" y="5270500"/>
            <a:ext cx="5127625" cy="822325"/>
          </a:xfrm>
          <a:prstGeom prst="rect">
            <a:avLst/>
          </a:prstGeom>
          <a:noFill/>
          <a:ln w="9525">
            <a:noFill/>
            <a:miter lim="800000"/>
            <a:headEnd/>
            <a:tailEnd/>
          </a:ln>
          <a:effectLst/>
        </p:spPr>
        <p:txBody>
          <a:bodyPr>
            <a:spAutoFit/>
          </a:bodyPr>
          <a:lstStyle/>
          <a:p>
            <a:pPr algn="l">
              <a:spcBef>
                <a:spcPct val="20000"/>
              </a:spcBef>
              <a:buClr>
                <a:schemeClr val="bg2"/>
              </a:buClr>
              <a:buSzPct val="75000"/>
              <a:buFontTx/>
              <a:buChar char="•"/>
            </a:pPr>
            <a:r>
              <a:rPr lang="en-GB"/>
              <a:t>Number of </a:t>
            </a:r>
            <a:r>
              <a:rPr lang="en-GB" baseline="30000"/>
              <a:t>71</a:t>
            </a:r>
            <a:r>
              <a:rPr lang="en-GB"/>
              <a:t>Ge atoms evaluated by their radioactive decay </a:t>
            </a:r>
          </a:p>
        </p:txBody>
      </p:sp>
      <p:sp>
        <p:nvSpPr>
          <p:cNvPr id="148497" name="Rectangle 1041"/>
          <p:cNvSpPr>
            <a:spLocks noChangeArrowheads="1"/>
          </p:cNvSpPr>
          <p:nvPr/>
        </p:nvSpPr>
        <p:spPr bwMode="auto">
          <a:xfrm>
            <a:off x="0" y="4945063"/>
            <a:ext cx="9144000" cy="0"/>
          </a:xfrm>
          <a:prstGeom prst="rect">
            <a:avLst/>
          </a:prstGeom>
          <a:noFill/>
          <a:ln w="9525">
            <a:noFill/>
            <a:miter lim="800000"/>
            <a:headEnd/>
            <a:tailEnd/>
          </a:ln>
          <a:effectLst/>
        </p:spPr>
        <p:txBody>
          <a:bodyPr>
            <a:spAutoFit/>
          </a:bodyPr>
          <a:lstStyle/>
          <a:p>
            <a:endParaRPr lang="it-IT"/>
          </a:p>
        </p:txBody>
      </p:sp>
      <p:pic>
        <p:nvPicPr>
          <p:cNvPr id="148498" name="Picture 1042" descr="shieldgallex"/>
          <p:cNvPicPr>
            <a:picLocks noChangeAspect="1" noChangeArrowheads="1"/>
          </p:cNvPicPr>
          <p:nvPr/>
        </p:nvPicPr>
        <p:blipFill>
          <a:blip r:embed="rId4" cstate="print"/>
          <a:srcRect/>
          <a:stretch>
            <a:fillRect/>
          </a:stretch>
        </p:blipFill>
        <p:spPr bwMode="auto">
          <a:xfrm>
            <a:off x="5562600" y="4138613"/>
            <a:ext cx="3330575" cy="26035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p:cNvPicPr>
            <a:picLocks noChangeAspect="1" noChangeArrowheads="1"/>
          </p:cNvPicPr>
          <p:nvPr/>
        </p:nvPicPr>
        <p:blipFill>
          <a:blip r:embed="rId4" cstate="print"/>
          <a:srcRect/>
          <a:stretch>
            <a:fillRect/>
          </a:stretch>
        </p:blipFill>
        <p:spPr bwMode="auto">
          <a:xfrm>
            <a:off x="0" y="1411288"/>
            <a:ext cx="9144000" cy="5473700"/>
          </a:xfrm>
          <a:prstGeom prst="rect">
            <a:avLst/>
          </a:prstGeom>
          <a:noFill/>
          <a:ln w="9525">
            <a:noFill/>
            <a:miter lim="800000"/>
            <a:headEnd/>
            <a:tailEnd/>
          </a:ln>
          <a:effectLst/>
        </p:spPr>
      </p:pic>
      <p:sp>
        <p:nvSpPr>
          <p:cNvPr id="260099" name="Rectangle 3"/>
          <p:cNvSpPr>
            <a:spLocks noGrp="1" noChangeArrowheads="1"/>
          </p:cNvSpPr>
          <p:nvPr>
            <p:ph type="title"/>
          </p:nvPr>
        </p:nvSpPr>
        <p:spPr>
          <a:xfrm>
            <a:off x="611188" y="188913"/>
            <a:ext cx="7772400" cy="1143000"/>
          </a:xfrm>
        </p:spPr>
        <p:txBody>
          <a:bodyPr/>
          <a:lstStyle/>
          <a:p>
            <a:r>
              <a:rPr lang="en-US" sz="4000" b="1">
                <a:solidFill>
                  <a:schemeClr val="bg1"/>
                </a:solidFill>
                <a:latin typeface="Garamond" pitchFamily="18" charset="0"/>
              </a:rPr>
              <a:t>SAGE – Russian American Gallium Experiment</a:t>
            </a:r>
          </a:p>
        </p:txBody>
      </p:sp>
      <p:sp>
        <p:nvSpPr>
          <p:cNvPr id="260100" name="Rectangle 4"/>
          <p:cNvSpPr>
            <a:spLocks noGrp="1" noChangeArrowheads="1"/>
          </p:cNvSpPr>
          <p:nvPr>
            <p:ph type="body" idx="1"/>
          </p:nvPr>
        </p:nvSpPr>
        <p:spPr/>
        <p:txBody>
          <a:bodyPr/>
          <a:lstStyle/>
          <a:p>
            <a:r>
              <a:rPr lang="en-US" sz="2800" b="1"/>
              <a:t>radiochemical Ga experiment at Baksan Neutrino Observatory with 50 tons of metallic gallium</a:t>
            </a:r>
          </a:p>
          <a:p>
            <a:r>
              <a:rPr lang="en-US" sz="2800" b="1"/>
              <a:t>running since 1990-present</a:t>
            </a:r>
          </a:p>
          <a:p>
            <a:endParaRPr lang="en-US"/>
          </a:p>
          <a:p>
            <a:endParaRPr lang="en-US"/>
          </a:p>
          <a:p>
            <a:endParaRPr lang="en-US"/>
          </a:p>
          <a:p>
            <a:endParaRPr lang="en-US"/>
          </a:p>
          <a:p>
            <a:r>
              <a:rPr lang="en-US" sz="2800">
                <a:solidFill>
                  <a:srgbClr val="FFFF00"/>
                </a:solidFill>
              </a:rPr>
              <a:t>latest result from 157 runs (1990-2006)</a:t>
            </a:r>
          </a:p>
        </p:txBody>
      </p:sp>
      <p:graphicFrame>
        <p:nvGraphicFramePr>
          <p:cNvPr id="260101" name="Object 5"/>
          <p:cNvGraphicFramePr>
            <a:graphicFrameLocks noChangeAspect="1"/>
          </p:cNvGraphicFramePr>
          <p:nvPr/>
        </p:nvGraphicFramePr>
        <p:xfrm>
          <a:off x="971550" y="5373688"/>
          <a:ext cx="3689350" cy="854075"/>
        </p:xfrm>
        <a:graphic>
          <a:graphicData uri="http://schemas.openxmlformats.org/presentationml/2006/ole">
            <p:oleObj spid="_x0000_s260101" name="Equation" r:id="rId5" imgW="1041120" imgH="241200" progId="Equation.3">
              <p:embed/>
            </p:oleObj>
          </a:graphicData>
        </a:graphic>
      </p:graphicFrame>
      <p:sp>
        <p:nvSpPr>
          <p:cNvPr id="260102" name="Text Box 6"/>
          <p:cNvSpPr txBox="1">
            <a:spLocks noChangeArrowheads="1"/>
          </p:cNvSpPr>
          <p:nvPr/>
        </p:nvSpPr>
        <p:spPr bwMode="auto">
          <a:xfrm>
            <a:off x="6638925" y="3429000"/>
            <a:ext cx="2541588" cy="2014538"/>
          </a:xfrm>
          <a:prstGeom prst="rect">
            <a:avLst/>
          </a:prstGeom>
          <a:noFill/>
          <a:ln w="9525">
            <a:noFill/>
            <a:miter lim="800000"/>
            <a:headEnd/>
            <a:tailEnd/>
          </a:ln>
          <a:effectLst/>
        </p:spPr>
        <p:txBody>
          <a:bodyPr>
            <a:spAutoFit/>
          </a:bodyPr>
          <a:lstStyle/>
          <a:p>
            <a:pPr algn="l"/>
            <a:r>
              <a:rPr lang="en-US" sz="1800" b="1">
                <a:solidFill>
                  <a:srgbClr val="FF66FF"/>
                </a:solidFill>
                <a:latin typeface="Arial" charset="0"/>
              </a:rPr>
              <a:t>measures </a:t>
            </a:r>
            <a:r>
              <a:rPr lang="en-US" sz="1800" b="1" i="1">
                <a:solidFill>
                  <a:srgbClr val="FF66FF"/>
                </a:solidFill>
                <a:latin typeface="Arial" charset="0"/>
              </a:rPr>
              <a:t>pp</a:t>
            </a:r>
            <a:r>
              <a:rPr lang="en-US" sz="1800" b="1">
                <a:solidFill>
                  <a:srgbClr val="FF66FF"/>
                </a:solidFill>
                <a:latin typeface="Arial" charset="0"/>
              </a:rPr>
              <a:t> solar flux in agreement with SSM when oscillations are</a:t>
            </a:r>
          </a:p>
          <a:p>
            <a:pPr algn="l"/>
            <a:r>
              <a:rPr lang="en-US" sz="1800" b="1">
                <a:solidFill>
                  <a:srgbClr val="FF66FF"/>
                </a:solidFill>
                <a:latin typeface="Arial" charset="0"/>
              </a:rPr>
              <a:t>included – the predicted signal is</a:t>
            </a:r>
          </a:p>
          <a:p>
            <a:pPr algn="l"/>
            <a:endParaRPr lang="en-US" sz="1800" b="1">
              <a:solidFill>
                <a:srgbClr val="FF66FF"/>
              </a:solidFill>
              <a:latin typeface="Arial" charset="0"/>
            </a:endParaRPr>
          </a:p>
        </p:txBody>
      </p:sp>
      <p:graphicFrame>
        <p:nvGraphicFramePr>
          <p:cNvPr id="260103" name="Object 7"/>
          <p:cNvGraphicFramePr>
            <a:graphicFrameLocks noChangeAspect="1"/>
          </p:cNvGraphicFramePr>
          <p:nvPr/>
        </p:nvGraphicFramePr>
        <p:xfrm>
          <a:off x="6732588" y="5299075"/>
          <a:ext cx="2068512" cy="604838"/>
        </p:xfrm>
        <a:graphic>
          <a:graphicData uri="http://schemas.openxmlformats.org/presentationml/2006/ole">
            <p:oleObj spid="_x0000_s260103" name="Equation" r:id="rId6" imgW="825480" imgH="24120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09600" y="285750"/>
            <a:ext cx="7747000" cy="476250"/>
          </a:xfrm>
          <a:noFill/>
          <a:ln/>
        </p:spPr>
        <p:txBody>
          <a:bodyPr/>
          <a:lstStyle/>
          <a:p>
            <a:r>
              <a:rPr lang="it-IT" sz="4000" b="1">
                <a:solidFill>
                  <a:schemeClr val="bg1"/>
                </a:solidFill>
                <a:latin typeface="Garamond" pitchFamily="18" charset="0"/>
              </a:rPr>
              <a:t>GALLEX-SAGE results</a:t>
            </a:r>
          </a:p>
        </p:txBody>
      </p:sp>
      <p:graphicFrame>
        <p:nvGraphicFramePr>
          <p:cNvPr id="151610" name="Group 58"/>
          <p:cNvGraphicFramePr>
            <a:graphicFrameLocks noGrp="1"/>
          </p:cNvGraphicFramePr>
          <p:nvPr/>
        </p:nvGraphicFramePr>
        <p:xfrm>
          <a:off x="1143000" y="4419600"/>
          <a:ext cx="6705600" cy="1798320"/>
        </p:xfrm>
        <a:graphic>
          <a:graphicData uri="http://schemas.openxmlformats.org/drawingml/2006/table">
            <a:tbl>
              <a:tblPr/>
              <a:tblGrid>
                <a:gridCol w="2235200"/>
                <a:gridCol w="2235200"/>
                <a:gridCol w="2235200"/>
              </a:tblGrid>
              <a:tr h="571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it-IT" sz="2800" b="0" i="0" u="none" strike="noStrike" cap="none" normalizeH="0" baseline="0" dirty="0" smtClean="0">
                        <a:ln>
                          <a:solidFill>
                            <a:schemeClr val="bg1"/>
                          </a:solidFill>
                        </a:ln>
                        <a:solidFill>
                          <a:schemeClr val="bg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smtClean="0">
                          <a:ln>
                            <a:solidFill>
                              <a:schemeClr val="bg1"/>
                            </a:solidFill>
                          </a:ln>
                          <a:solidFill>
                            <a:schemeClr val="bg1"/>
                          </a:solidFill>
                          <a:effectLst/>
                          <a:latin typeface="Comic Sans MS" pitchFamily="66" charset="0"/>
                        </a:rPr>
                        <a:t>GALLEX+GNO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smtClean="0">
                          <a:ln>
                            <a:solidFill>
                              <a:schemeClr val="bg1"/>
                            </a:solidFill>
                          </a:ln>
                          <a:solidFill>
                            <a:schemeClr val="bg1"/>
                          </a:solidFill>
                          <a:effectLst/>
                          <a:latin typeface="Comic Sans MS" pitchFamily="66" charset="0"/>
                        </a:rPr>
                        <a:t>(SNU)</a:t>
                      </a:r>
                      <a:endParaRPr kumimoji="0" lang="en-US" sz="2000" b="0" i="0" u="none" strike="noStrike" cap="none" normalizeH="0" baseline="0" smtClean="0">
                        <a:ln>
                          <a:solidFill>
                            <a:schemeClr val="bg1"/>
                          </a:solidFill>
                        </a:ln>
                        <a:solidFill>
                          <a:schemeClr val="bg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000" b="0" i="0" u="none" strike="noStrike" cap="none" normalizeH="0" baseline="0" dirty="0" smtClean="0">
                          <a:ln>
                            <a:solidFill>
                              <a:schemeClr val="bg1"/>
                            </a:solidFill>
                          </a:ln>
                          <a:solidFill>
                            <a:schemeClr val="bg1"/>
                          </a:solidFill>
                          <a:effectLst/>
                          <a:latin typeface="Comic Sans MS" pitchFamily="66" charset="0"/>
                        </a:rPr>
                        <a:t>SAGE (SNU)</a:t>
                      </a:r>
                      <a:endParaRPr kumimoji="0" lang="en-US" sz="2000" b="0" i="0" u="none" strike="noStrike" cap="none" normalizeH="0" baseline="0" dirty="0" smtClean="0">
                        <a:ln>
                          <a:solidFill>
                            <a:schemeClr val="bg1"/>
                          </a:solidFill>
                        </a:ln>
                        <a:solidFill>
                          <a:schemeClr val="bg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smtClean="0">
                          <a:ln>
                            <a:solidFill>
                              <a:schemeClr val="bg1"/>
                            </a:solidFill>
                          </a:ln>
                          <a:solidFill>
                            <a:schemeClr val="bg1"/>
                          </a:solidFill>
                          <a:effectLst/>
                          <a:latin typeface="Comic Sans MS" pitchFamily="66" charset="0"/>
                        </a:rPr>
                        <a:t>Measured</a:t>
                      </a:r>
                      <a:endParaRPr kumimoji="0" lang="en-US" sz="2800" b="0" i="0" u="none" strike="noStrike" cap="none" normalizeH="0" baseline="0" smtClean="0">
                        <a:ln>
                          <a:solidFill>
                            <a:schemeClr val="bg1"/>
                          </a:solidFill>
                        </a:ln>
                        <a:solidFill>
                          <a:schemeClr val="bg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smtClean="0">
                          <a:ln>
                            <a:solidFill>
                              <a:schemeClr val="bg1"/>
                            </a:solidFill>
                          </a:ln>
                          <a:solidFill>
                            <a:schemeClr val="bg1"/>
                          </a:solidFill>
                          <a:effectLst/>
                          <a:latin typeface="Comic Sans MS" pitchFamily="66" charset="0"/>
                        </a:rPr>
                        <a:t>71 </a:t>
                      </a:r>
                      <a:r>
                        <a:rPr kumimoji="0" lang="en-GB" sz="2800" b="0" i="0" u="none" strike="noStrike" cap="none" normalizeH="0" baseline="0" smtClean="0">
                          <a:ln>
                            <a:solidFill>
                              <a:schemeClr val="bg1"/>
                            </a:solidFill>
                          </a:ln>
                          <a:solidFill>
                            <a:schemeClr val="bg1"/>
                          </a:solidFill>
                          <a:effectLst/>
                          <a:latin typeface="Times" pitchFamily="18" charset="0"/>
                          <a:sym typeface="Math B" pitchFamily="2" charset="2"/>
                        </a:rPr>
                        <a:t>± </a:t>
                      </a:r>
                      <a:r>
                        <a:rPr kumimoji="0" lang="en-GB" sz="2800" b="0" i="0" u="none" strike="noStrike" cap="none" normalizeH="0" baseline="0" smtClean="0">
                          <a:ln>
                            <a:solidFill>
                              <a:schemeClr val="bg1"/>
                            </a:solidFill>
                          </a:ln>
                          <a:solidFill>
                            <a:schemeClr val="bg1"/>
                          </a:solidFill>
                          <a:effectLst/>
                          <a:latin typeface="Comic Sans MS" pitchFamily="66" charset="0"/>
                          <a:sym typeface="Math B" pitchFamily="2" charset="2"/>
                        </a:rPr>
                        <a:t>5 </a:t>
                      </a:r>
                      <a:endParaRPr kumimoji="0" lang="en-US" sz="2000" b="0" i="0" u="none" strike="noStrike" cap="none" normalizeH="0" baseline="0" smtClean="0">
                        <a:ln>
                          <a:solidFill>
                            <a:schemeClr val="bg1"/>
                          </a:solidFill>
                        </a:ln>
                        <a:solidFill>
                          <a:schemeClr val="bg1"/>
                        </a:solidFill>
                        <a:effectLst/>
                        <a:latin typeface="Comic Sans MS" pitchFamily="66" charset="0"/>
                        <a:sym typeface="Math B" pitchFamily="2"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smtClean="0">
                          <a:ln>
                            <a:solidFill>
                              <a:schemeClr val="bg1"/>
                            </a:solidFill>
                          </a:ln>
                          <a:solidFill>
                            <a:schemeClr val="bg1"/>
                          </a:solidFill>
                          <a:effectLst/>
                          <a:latin typeface="Comic Sans MS" pitchFamily="66" charset="0"/>
                        </a:rPr>
                        <a:t>66 </a:t>
                      </a:r>
                      <a:r>
                        <a:rPr kumimoji="0" lang="en-GB" sz="2800" b="0" i="0" u="none" strike="noStrike" cap="none" normalizeH="0" baseline="0" smtClean="0">
                          <a:ln>
                            <a:solidFill>
                              <a:schemeClr val="bg1"/>
                            </a:solidFill>
                          </a:ln>
                          <a:solidFill>
                            <a:schemeClr val="bg1"/>
                          </a:solidFill>
                          <a:effectLst/>
                          <a:latin typeface="Times" pitchFamily="18" charset="0"/>
                          <a:sym typeface="Math B" pitchFamily="2" charset="2"/>
                        </a:rPr>
                        <a:t>± </a:t>
                      </a:r>
                      <a:r>
                        <a:rPr kumimoji="0" lang="en-GB" sz="2800" b="0" i="0" u="none" strike="noStrike" cap="none" normalizeH="0" baseline="0" smtClean="0">
                          <a:ln>
                            <a:solidFill>
                              <a:schemeClr val="bg1"/>
                            </a:solidFill>
                          </a:ln>
                          <a:solidFill>
                            <a:schemeClr val="bg1"/>
                          </a:solidFill>
                          <a:effectLst/>
                          <a:latin typeface="Comic Sans MS" pitchFamily="66" charset="0"/>
                          <a:sym typeface="Math B" pitchFamily="2" charset="2"/>
                        </a:rPr>
                        <a:t>5 </a:t>
                      </a:r>
                      <a:endParaRPr kumimoji="0" lang="en-US" sz="2800" b="0" i="0" u="none" strike="noStrike" cap="none" normalizeH="0" baseline="0" smtClean="0">
                        <a:ln>
                          <a:solidFill>
                            <a:schemeClr val="bg1"/>
                          </a:solidFill>
                        </a:ln>
                        <a:solidFill>
                          <a:schemeClr val="bg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smtClean="0">
                          <a:ln>
                            <a:solidFill>
                              <a:schemeClr val="bg1"/>
                            </a:solidFill>
                          </a:ln>
                          <a:solidFill>
                            <a:schemeClr val="bg1"/>
                          </a:solidFill>
                          <a:effectLst/>
                          <a:latin typeface="Comic Sans MS" pitchFamily="66" charset="0"/>
                        </a:rPr>
                        <a:t>Expected</a:t>
                      </a:r>
                      <a:endParaRPr kumimoji="0" lang="en-US" sz="2800" b="0" i="0" u="none" strike="noStrike" cap="none" normalizeH="0" baseline="0" smtClean="0">
                        <a:ln>
                          <a:solidFill>
                            <a:schemeClr val="bg1"/>
                          </a:solidFill>
                        </a:ln>
                        <a:solidFill>
                          <a:schemeClr val="bg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smtClean="0">
                          <a:ln>
                            <a:solidFill>
                              <a:schemeClr val="bg1"/>
                            </a:solidFill>
                          </a:ln>
                          <a:solidFill>
                            <a:schemeClr val="bg1"/>
                          </a:solidFill>
                          <a:effectLst/>
                          <a:latin typeface="Comic Sans MS" pitchFamily="66" charset="0"/>
                        </a:rPr>
                        <a:t>128 </a:t>
                      </a:r>
                      <a:r>
                        <a:rPr kumimoji="0" lang="en-GB" sz="2800" b="0" i="0" u="none" strike="noStrike" cap="none" normalizeH="0" baseline="0" smtClean="0">
                          <a:ln>
                            <a:solidFill>
                              <a:schemeClr val="bg1"/>
                            </a:solidFill>
                          </a:ln>
                          <a:solidFill>
                            <a:schemeClr val="bg1"/>
                          </a:solidFill>
                          <a:effectLst/>
                          <a:latin typeface="Times" pitchFamily="18" charset="0"/>
                          <a:sym typeface="Math B" pitchFamily="2" charset="2"/>
                        </a:rPr>
                        <a:t>± </a:t>
                      </a:r>
                      <a:r>
                        <a:rPr kumimoji="0" lang="en-GB" sz="2800" b="0" i="0" u="none" strike="noStrike" cap="none" normalizeH="0" baseline="0" smtClean="0">
                          <a:ln>
                            <a:solidFill>
                              <a:schemeClr val="bg1"/>
                            </a:solidFill>
                          </a:ln>
                          <a:solidFill>
                            <a:schemeClr val="bg1"/>
                          </a:solidFill>
                          <a:effectLst/>
                          <a:latin typeface="Comic Sans MS" pitchFamily="66" charset="0"/>
                          <a:sym typeface="Math B" pitchFamily="2" charset="2"/>
                        </a:rPr>
                        <a:t>8 </a:t>
                      </a:r>
                      <a:endParaRPr kumimoji="0" lang="en-US" sz="2800" b="0" i="0" u="none" strike="noStrike" cap="none" normalizeH="0" baseline="0" smtClean="0">
                        <a:ln>
                          <a:solidFill>
                            <a:schemeClr val="bg1"/>
                          </a:solidFill>
                        </a:ln>
                        <a:solidFill>
                          <a:schemeClr val="bg1"/>
                        </a:solidFill>
                        <a:effectLst/>
                        <a:latin typeface="Comic Sans MS" pitchFamily="66" charset="0"/>
                        <a:sym typeface="Math B" pitchFamily="2"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2800" b="0" i="0" u="none" strike="noStrike" cap="none" normalizeH="0" baseline="0" dirty="0" smtClean="0">
                          <a:ln>
                            <a:solidFill>
                              <a:schemeClr val="bg1"/>
                            </a:solidFill>
                          </a:ln>
                          <a:solidFill>
                            <a:schemeClr val="bg1"/>
                          </a:solidFill>
                          <a:effectLst/>
                          <a:latin typeface="Comic Sans MS" pitchFamily="66" charset="0"/>
                        </a:rPr>
                        <a:t>128 </a:t>
                      </a:r>
                      <a:r>
                        <a:rPr kumimoji="0" lang="en-GB" sz="2800" b="0" i="0" u="none" strike="noStrike" cap="none" normalizeH="0" baseline="0" dirty="0" smtClean="0">
                          <a:ln>
                            <a:solidFill>
                              <a:schemeClr val="bg1"/>
                            </a:solidFill>
                          </a:ln>
                          <a:solidFill>
                            <a:schemeClr val="bg1"/>
                          </a:solidFill>
                          <a:effectLst/>
                          <a:latin typeface="Times" pitchFamily="18" charset="0"/>
                          <a:sym typeface="Math B" pitchFamily="2" charset="2"/>
                        </a:rPr>
                        <a:t>± </a:t>
                      </a:r>
                      <a:r>
                        <a:rPr kumimoji="0" lang="en-GB" sz="2800" b="0" i="0" u="none" strike="noStrike" cap="none" normalizeH="0" baseline="0" dirty="0" smtClean="0">
                          <a:ln>
                            <a:solidFill>
                              <a:schemeClr val="bg1"/>
                            </a:solidFill>
                          </a:ln>
                          <a:solidFill>
                            <a:schemeClr val="bg1"/>
                          </a:solidFill>
                          <a:effectLst/>
                          <a:latin typeface="Comic Sans MS" pitchFamily="66" charset="0"/>
                          <a:sym typeface="Math B" pitchFamily="2" charset="2"/>
                        </a:rPr>
                        <a:t>8 </a:t>
                      </a:r>
                      <a:endParaRPr kumimoji="0" lang="en-US" sz="2800" b="0" i="0" u="none" strike="noStrike" cap="none" normalizeH="0" baseline="0" dirty="0" smtClean="0">
                        <a:ln>
                          <a:solidFill>
                            <a:schemeClr val="bg1"/>
                          </a:solidFill>
                        </a:ln>
                        <a:solidFill>
                          <a:schemeClr val="bg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1597" name="Text Box 45"/>
          <p:cNvSpPr txBox="1">
            <a:spLocks noChangeArrowheads="1"/>
          </p:cNvSpPr>
          <p:nvPr/>
        </p:nvSpPr>
        <p:spPr bwMode="auto">
          <a:xfrm>
            <a:off x="1447800" y="6269038"/>
            <a:ext cx="6172200" cy="473075"/>
          </a:xfrm>
          <a:prstGeom prst="rect">
            <a:avLst/>
          </a:prstGeom>
          <a:noFill/>
          <a:ln w="15875">
            <a:solidFill>
              <a:srgbClr val="00FF00"/>
            </a:solidFill>
            <a:miter lim="800000"/>
            <a:headEnd/>
            <a:tailEnd/>
          </a:ln>
          <a:effectLst/>
        </p:spPr>
        <p:txBody>
          <a:bodyPr>
            <a:spAutoFit/>
          </a:bodyPr>
          <a:lstStyle/>
          <a:p>
            <a:r>
              <a:rPr lang="it-IT"/>
              <a:t>SNU= 10</a:t>
            </a:r>
            <a:r>
              <a:rPr lang="it-IT" baseline="30000"/>
              <a:t>-36</a:t>
            </a:r>
            <a:r>
              <a:rPr lang="it-IT"/>
              <a:t> (interactions/s · nucleus)</a:t>
            </a:r>
            <a:endParaRPr lang="en-US"/>
          </a:p>
        </p:txBody>
      </p:sp>
      <p:pic>
        <p:nvPicPr>
          <p:cNvPr id="151605" name="Picture 53" descr="davis4"/>
          <p:cNvPicPr>
            <a:picLocks noChangeAspect="1" noChangeArrowheads="1"/>
          </p:cNvPicPr>
          <p:nvPr/>
        </p:nvPicPr>
        <p:blipFill>
          <a:blip r:embed="rId3" cstate="print"/>
          <a:srcRect t="5331" b="7236"/>
          <a:stretch>
            <a:fillRect/>
          </a:stretch>
        </p:blipFill>
        <p:spPr bwMode="auto">
          <a:xfrm>
            <a:off x="838200" y="762000"/>
            <a:ext cx="7467600" cy="351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Grp="1" noChangeArrowheads="1"/>
          </p:cNvSpPr>
          <p:nvPr>
            <p:ph type="title"/>
          </p:nvPr>
        </p:nvSpPr>
        <p:spPr>
          <a:xfrm>
            <a:off x="395288" y="260350"/>
            <a:ext cx="8329612" cy="569913"/>
          </a:xfrm>
          <a:noFill/>
          <a:ln/>
        </p:spPr>
        <p:txBody>
          <a:bodyPr/>
          <a:lstStyle/>
          <a:p>
            <a:r>
              <a:rPr lang="it-IT" sz="4000" b="1">
                <a:solidFill>
                  <a:schemeClr val="bg1"/>
                </a:solidFill>
                <a:latin typeface="Garamond" pitchFamily="18" charset="0"/>
              </a:rPr>
              <a:t>The SK way- The elastic scattering of neutrinos on electrons</a:t>
            </a:r>
          </a:p>
        </p:txBody>
      </p:sp>
      <p:sp>
        <p:nvSpPr>
          <p:cNvPr id="152581" name="Rectangle 5"/>
          <p:cNvSpPr>
            <a:spLocks noChangeArrowheads="1"/>
          </p:cNvSpPr>
          <p:nvPr/>
        </p:nvSpPr>
        <p:spPr bwMode="auto">
          <a:xfrm>
            <a:off x="381000" y="1412875"/>
            <a:ext cx="4038600" cy="1295400"/>
          </a:xfrm>
          <a:prstGeom prst="rect">
            <a:avLst/>
          </a:prstGeom>
          <a:noFill/>
          <a:ln w="9525">
            <a:noFill/>
            <a:miter lim="800000"/>
            <a:headEnd/>
            <a:tailEnd/>
          </a:ln>
          <a:effectLst/>
        </p:spPr>
        <p:txBody>
          <a:bodyPr anchor="ctr"/>
          <a:lstStyle/>
          <a:p>
            <a:pPr algn="l">
              <a:buFontTx/>
              <a:buChar char="•"/>
            </a:pPr>
            <a:r>
              <a:rPr lang="it-IT">
                <a:latin typeface="Comic Sans MS" pitchFamily="66" charset="0"/>
              </a:rPr>
              <a:t>Real-time detector</a:t>
            </a:r>
          </a:p>
          <a:p>
            <a:pPr algn="l">
              <a:buFontTx/>
              <a:buChar char="•"/>
            </a:pPr>
            <a:r>
              <a:rPr lang="it-IT">
                <a:latin typeface="Comic Sans MS" pitchFamily="66" charset="0"/>
              </a:rPr>
              <a:t>Elastic scattering </a:t>
            </a:r>
          </a:p>
          <a:p>
            <a:pPr algn="l"/>
            <a:r>
              <a:rPr lang="it-IT">
                <a:latin typeface="Symbol" pitchFamily="18" charset="2"/>
              </a:rPr>
              <a:t>	n</a:t>
            </a:r>
            <a:r>
              <a:rPr lang="it-IT">
                <a:latin typeface="Comic Sans MS" pitchFamily="66" charset="0"/>
              </a:rPr>
              <a:t>e</a:t>
            </a:r>
            <a:r>
              <a:rPr lang="it-IT">
                <a:latin typeface="Comic Sans MS" pitchFamily="66" charset="0"/>
                <a:sym typeface="Symbol" pitchFamily="18" charset="2"/>
              </a:rPr>
              <a:t> </a:t>
            </a:r>
            <a:r>
              <a:rPr lang="it-IT">
                <a:latin typeface="Symbol" pitchFamily="18" charset="2"/>
              </a:rPr>
              <a:t>n</a:t>
            </a:r>
            <a:r>
              <a:rPr lang="it-IT">
                <a:latin typeface="Comic Sans MS" pitchFamily="66" charset="0"/>
              </a:rPr>
              <a:t>e</a:t>
            </a:r>
          </a:p>
        </p:txBody>
      </p:sp>
      <p:grpSp>
        <p:nvGrpSpPr>
          <p:cNvPr id="152626" name="Group 50"/>
          <p:cNvGrpSpPr>
            <a:grpSpLocks/>
          </p:cNvGrpSpPr>
          <p:nvPr/>
        </p:nvGrpSpPr>
        <p:grpSpPr bwMode="auto">
          <a:xfrm>
            <a:off x="469900" y="3409950"/>
            <a:ext cx="4572000" cy="2914650"/>
            <a:chOff x="1872" y="1728"/>
            <a:chExt cx="2160" cy="2460"/>
          </a:xfrm>
        </p:grpSpPr>
        <p:sp>
          <p:nvSpPr>
            <p:cNvPr id="152627" name="Oval 51"/>
            <p:cNvSpPr>
              <a:spLocks noChangeArrowheads="1"/>
            </p:cNvSpPr>
            <p:nvPr/>
          </p:nvSpPr>
          <p:spPr bwMode="auto">
            <a:xfrm>
              <a:off x="1872" y="1728"/>
              <a:ext cx="2160" cy="288"/>
            </a:xfrm>
            <a:prstGeom prst="ellipse">
              <a:avLst/>
            </a:prstGeom>
            <a:noFill/>
            <a:ln w="9525">
              <a:solidFill>
                <a:schemeClr val="bg1"/>
              </a:solidFill>
              <a:miter lim="800000"/>
              <a:headEnd/>
              <a:tailEnd/>
            </a:ln>
            <a:effectLst/>
          </p:spPr>
          <p:txBody>
            <a:bodyPr wrap="none" anchor="ctr"/>
            <a:lstStyle/>
            <a:p>
              <a:endParaRPr lang="it-IT"/>
            </a:p>
          </p:txBody>
        </p:sp>
        <p:sp>
          <p:nvSpPr>
            <p:cNvPr id="152628" name="Line 52"/>
            <p:cNvSpPr>
              <a:spLocks noChangeShapeType="1"/>
            </p:cNvSpPr>
            <p:nvPr/>
          </p:nvSpPr>
          <p:spPr bwMode="auto">
            <a:xfrm>
              <a:off x="1872" y="1872"/>
              <a:ext cx="0" cy="2112"/>
            </a:xfrm>
            <a:prstGeom prst="line">
              <a:avLst/>
            </a:prstGeom>
            <a:noFill/>
            <a:ln w="9525">
              <a:solidFill>
                <a:schemeClr val="bg1"/>
              </a:solidFill>
              <a:miter lim="800000"/>
              <a:headEnd/>
              <a:tailEnd/>
            </a:ln>
            <a:effectLst/>
          </p:spPr>
          <p:txBody>
            <a:bodyPr wrap="none"/>
            <a:lstStyle/>
            <a:p>
              <a:endParaRPr lang="it-IT"/>
            </a:p>
          </p:txBody>
        </p:sp>
        <p:sp>
          <p:nvSpPr>
            <p:cNvPr id="152629" name="Line 53"/>
            <p:cNvSpPr>
              <a:spLocks noChangeShapeType="1"/>
            </p:cNvSpPr>
            <p:nvPr/>
          </p:nvSpPr>
          <p:spPr bwMode="auto">
            <a:xfrm>
              <a:off x="4032" y="1872"/>
              <a:ext cx="0" cy="2112"/>
            </a:xfrm>
            <a:prstGeom prst="line">
              <a:avLst/>
            </a:prstGeom>
            <a:noFill/>
            <a:ln w="9525">
              <a:solidFill>
                <a:schemeClr val="bg1"/>
              </a:solidFill>
              <a:miter lim="800000"/>
              <a:headEnd/>
              <a:tailEnd/>
            </a:ln>
            <a:effectLst/>
          </p:spPr>
          <p:txBody>
            <a:bodyPr wrap="none"/>
            <a:lstStyle/>
            <a:p>
              <a:endParaRPr lang="it-IT"/>
            </a:p>
          </p:txBody>
        </p:sp>
        <p:sp>
          <p:nvSpPr>
            <p:cNvPr id="152630" name="Freeform 54"/>
            <p:cNvSpPr>
              <a:spLocks/>
            </p:cNvSpPr>
            <p:nvPr/>
          </p:nvSpPr>
          <p:spPr bwMode="auto">
            <a:xfrm>
              <a:off x="1872" y="3984"/>
              <a:ext cx="2160" cy="204"/>
            </a:xfrm>
            <a:custGeom>
              <a:avLst/>
              <a:gdLst/>
              <a:ahLst/>
              <a:cxnLst>
                <a:cxn ang="0">
                  <a:pos x="0" y="0"/>
                </a:cxn>
                <a:cxn ang="0">
                  <a:pos x="478" y="149"/>
                </a:cxn>
                <a:cxn ang="0">
                  <a:pos x="1246" y="203"/>
                </a:cxn>
                <a:cxn ang="0">
                  <a:pos x="1776" y="144"/>
                </a:cxn>
                <a:cxn ang="0">
                  <a:pos x="2160" y="0"/>
                </a:cxn>
              </a:cxnLst>
              <a:rect l="0" t="0" r="r" b="b"/>
              <a:pathLst>
                <a:path w="2160" h="204">
                  <a:moveTo>
                    <a:pt x="0" y="0"/>
                  </a:moveTo>
                  <a:cubicBezTo>
                    <a:pt x="80" y="25"/>
                    <a:pt x="270" y="115"/>
                    <a:pt x="478" y="149"/>
                  </a:cubicBezTo>
                  <a:cubicBezTo>
                    <a:pt x="686" y="183"/>
                    <a:pt x="1030" y="204"/>
                    <a:pt x="1246" y="203"/>
                  </a:cubicBezTo>
                  <a:cubicBezTo>
                    <a:pt x="1462" y="202"/>
                    <a:pt x="1624" y="178"/>
                    <a:pt x="1776" y="144"/>
                  </a:cubicBezTo>
                  <a:cubicBezTo>
                    <a:pt x="1928" y="110"/>
                    <a:pt x="2044" y="60"/>
                    <a:pt x="2160" y="0"/>
                  </a:cubicBezTo>
                </a:path>
              </a:pathLst>
            </a:custGeom>
            <a:noFill/>
            <a:ln w="9525" cap="flat" cmpd="sng">
              <a:solidFill>
                <a:schemeClr val="bg1"/>
              </a:solidFill>
              <a:prstDash val="solid"/>
              <a:miter lim="800000"/>
              <a:headEnd type="none" w="med" len="med"/>
              <a:tailEnd type="none" w="med" len="med"/>
            </a:ln>
            <a:effectLst/>
          </p:spPr>
          <p:txBody>
            <a:bodyPr wrap="none"/>
            <a:lstStyle/>
            <a:p>
              <a:endParaRPr lang="it-IT"/>
            </a:p>
          </p:txBody>
        </p:sp>
        <p:sp>
          <p:nvSpPr>
            <p:cNvPr id="152631" name="Freeform 55"/>
            <p:cNvSpPr>
              <a:spLocks/>
            </p:cNvSpPr>
            <p:nvPr/>
          </p:nvSpPr>
          <p:spPr bwMode="auto">
            <a:xfrm>
              <a:off x="1872" y="3792"/>
              <a:ext cx="2160" cy="179"/>
            </a:xfrm>
            <a:custGeom>
              <a:avLst/>
              <a:gdLst/>
              <a:ahLst/>
              <a:cxnLst>
                <a:cxn ang="0">
                  <a:pos x="0" y="179"/>
                </a:cxn>
                <a:cxn ang="0">
                  <a:pos x="391" y="40"/>
                </a:cxn>
                <a:cxn ang="0">
                  <a:pos x="1195" y="3"/>
                </a:cxn>
                <a:cxn ang="0">
                  <a:pos x="1698" y="58"/>
                </a:cxn>
                <a:cxn ang="0">
                  <a:pos x="2160" y="179"/>
                </a:cxn>
              </a:cxnLst>
              <a:rect l="0" t="0" r="r" b="b"/>
              <a:pathLst>
                <a:path w="2160" h="179">
                  <a:moveTo>
                    <a:pt x="0" y="179"/>
                  </a:moveTo>
                  <a:cubicBezTo>
                    <a:pt x="65" y="156"/>
                    <a:pt x="192" y="69"/>
                    <a:pt x="391" y="40"/>
                  </a:cubicBezTo>
                  <a:cubicBezTo>
                    <a:pt x="590" y="11"/>
                    <a:pt x="977" y="0"/>
                    <a:pt x="1195" y="3"/>
                  </a:cubicBezTo>
                  <a:cubicBezTo>
                    <a:pt x="1413" y="6"/>
                    <a:pt x="1537" y="29"/>
                    <a:pt x="1698" y="58"/>
                  </a:cubicBezTo>
                  <a:cubicBezTo>
                    <a:pt x="1859" y="87"/>
                    <a:pt x="2064" y="154"/>
                    <a:pt x="2160" y="179"/>
                  </a:cubicBezTo>
                </a:path>
              </a:pathLst>
            </a:custGeom>
            <a:noFill/>
            <a:ln w="9525" cap="flat" cmpd="sng">
              <a:solidFill>
                <a:schemeClr val="bg1"/>
              </a:solidFill>
              <a:prstDash val="dash"/>
              <a:miter lim="800000"/>
              <a:headEnd type="none" w="med" len="med"/>
              <a:tailEnd type="none" w="med" len="med"/>
            </a:ln>
            <a:effectLst/>
          </p:spPr>
          <p:txBody>
            <a:bodyPr wrap="none"/>
            <a:lstStyle/>
            <a:p>
              <a:endParaRPr lang="it-IT"/>
            </a:p>
          </p:txBody>
        </p:sp>
      </p:grpSp>
      <p:grpSp>
        <p:nvGrpSpPr>
          <p:cNvPr id="152632" name="Group 56"/>
          <p:cNvGrpSpPr>
            <a:grpSpLocks/>
          </p:cNvGrpSpPr>
          <p:nvPr/>
        </p:nvGrpSpPr>
        <p:grpSpPr bwMode="auto">
          <a:xfrm>
            <a:off x="457200" y="5181600"/>
            <a:ext cx="1435100" cy="1065213"/>
            <a:chOff x="2058" y="3120"/>
            <a:chExt cx="678" cy="894"/>
          </a:xfrm>
        </p:grpSpPr>
        <p:sp>
          <p:nvSpPr>
            <p:cNvPr id="152633" name="Freeform 57"/>
            <p:cNvSpPr>
              <a:spLocks/>
            </p:cNvSpPr>
            <p:nvPr/>
          </p:nvSpPr>
          <p:spPr bwMode="auto">
            <a:xfrm>
              <a:off x="2231" y="3120"/>
              <a:ext cx="505" cy="290"/>
            </a:xfrm>
            <a:custGeom>
              <a:avLst/>
              <a:gdLst/>
              <a:ahLst/>
              <a:cxnLst>
                <a:cxn ang="0">
                  <a:pos x="505" y="0"/>
                </a:cxn>
                <a:cxn ang="0">
                  <a:pos x="0" y="290"/>
                </a:cxn>
              </a:cxnLst>
              <a:rect l="0" t="0" r="r" b="b"/>
              <a:pathLst>
                <a:path w="505" h="290">
                  <a:moveTo>
                    <a:pt x="505" y="0"/>
                  </a:moveTo>
                  <a:lnTo>
                    <a:pt x="0" y="290"/>
                  </a:lnTo>
                </a:path>
              </a:pathLst>
            </a:custGeom>
            <a:noFill/>
            <a:ln w="28575" cap="flat" cmpd="sng">
              <a:solidFill>
                <a:srgbClr val="FFCC00"/>
              </a:solidFill>
              <a:prstDash val="solid"/>
              <a:miter lim="800000"/>
              <a:headEnd type="none" w="med" len="med"/>
              <a:tailEnd type="none" w="med" len="med"/>
            </a:ln>
            <a:effectLst/>
          </p:spPr>
          <p:txBody>
            <a:bodyPr wrap="none"/>
            <a:lstStyle/>
            <a:p>
              <a:endParaRPr lang="it-IT"/>
            </a:p>
          </p:txBody>
        </p:sp>
        <p:sp>
          <p:nvSpPr>
            <p:cNvPr id="152634" name="Line 58"/>
            <p:cNvSpPr>
              <a:spLocks noChangeShapeType="1"/>
            </p:cNvSpPr>
            <p:nvPr/>
          </p:nvSpPr>
          <p:spPr bwMode="auto">
            <a:xfrm flipH="1">
              <a:off x="2688" y="3168"/>
              <a:ext cx="48" cy="816"/>
            </a:xfrm>
            <a:prstGeom prst="line">
              <a:avLst/>
            </a:prstGeom>
            <a:noFill/>
            <a:ln w="28575">
              <a:solidFill>
                <a:srgbClr val="FFCC00"/>
              </a:solidFill>
              <a:miter lim="800000"/>
              <a:headEnd/>
              <a:tailEnd/>
            </a:ln>
            <a:effectLst/>
          </p:spPr>
          <p:txBody>
            <a:bodyPr wrap="none"/>
            <a:lstStyle/>
            <a:p>
              <a:endParaRPr lang="it-IT"/>
            </a:p>
          </p:txBody>
        </p:sp>
        <p:sp>
          <p:nvSpPr>
            <p:cNvPr id="152635" name="Freeform 59"/>
            <p:cNvSpPr>
              <a:spLocks/>
            </p:cNvSpPr>
            <p:nvPr/>
          </p:nvSpPr>
          <p:spPr bwMode="auto">
            <a:xfrm>
              <a:off x="2058" y="3384"/>
              <a:ext cx="634" cy="630"/>
            </a:xfrm>
            <a:custGeom>
              <a:avLst/>
              <a:gdLst/>
              <a:ahLst/>
              <a:cxnLst>
                <a:cxn ang="0">
                  <a:pos x="182" y="17"/>
                </a:cxn>
                <a:cxn ang="0">
                  <a:pos x="54" y="120"/>
                </a:cxn>
                <a:cxn ang="0">
                  <a:pos x="6" y="360"/>
                </a:cxn>
                <a:cxn ang="0">
                  <a:pos x="54" y="504"/>
                </a:cxn>
                <a:cxn ang="0">
                  <a:pos x="328" y="602"/>
                </a:cxn>
                <a:cxn ang="0">
                  <a:pos x="557" y="630"/>
                </a:cxn>
                <a:cxn ang="0">
                  <a:pos x="630" y="600"/>
                </a:cxn>
                <a:cxn ang="0">
                  <a:pos x="582" y="456"/>
                </a:cxn>
                <a:cxn ang="0">
                  <a:pos x="486" y="408"/>
                </a:cxn>
                <a:cxn ang="0">
                  <a:pos x="456" y="182"/>
                </a:cxn>
                <a:cxn ang="0">
                  <a:pos x="342" y="24"/>
                </a:cxn>
                <a:cxn ang="0">
                  <a:pos x="200" y="35"/>
                </a:cxn>
              </a:cxnLst>
              <a:rect l="0" t="0" r="r" b="b"/>
              <a:pathLst>
                <a:path w="634" h="630">
                  <a:moveTo>
                    <a:pt x="182" y="17"/>
                  </a:moveTo>
                  <a:cubicBezTo>
                    <a:pt x="161" y="33"/>
                    <a:pt x="83" y="63"/>
                    <a:pt x="54" y="120"/>
                  </a:cubicBezTo>
                  <a:cubicBezTo>
                    <a:pt x="25" y="177"/>
                    <a:pt x="6" y="296"/>
                    <a:pt x="6" y="360"/>
                  </a:cubicBezTo>
                  <a:cubicBezTo>
                    <a:pt x="6" y="424"/>
                    <a:pt x="0" y="464"/>
                    <a:pt x="54" y="504"/>
                  </a:cubicBezTo>
                  <a:cubicBezTo>
                    <a:pt x="108" y="544"/>
                    <a:pt x="244" y="581"/>
                    <a:pt x="328" y="602"/>
                  </a:cubicBezTo>
                  <a:cubicBezTo>
                    <a:pt x="412" y="623"/>
                    <a:pt x="507" y="630"/>
                    <a:pt x="557" y="630"/>
                  </a:cubicBezTo>
                  <a:cubicBezTo>
                    <a:pt x="607" y="630"/>
                    <a:pt x="626" y="629"/>
                    <a:pt x="630" y="600"/>
                  </a:cubicBezTo>
                  <a:cubicBezTo>
                    <a:pt x="634" y="571"/>
                    <a:pt x="606" y="488"/>
                    <a:pt x="582" y="456"/>
                  </a:cubicBezTo>
                  <a:cubicBezTo>
                    <a:pt x="558" y="424"/>
                    <a:pt x="507" y="454"/>
                    <a:pt x="486" y="408"/>
                  </a:cubicBezTo>
                  <a:cubicBezTo>
                    <a:pt x="465" y="362"/>
                    <a:pt x="480" y="246"/>
                    <a:pt x="456" y="182"/>
                  </a:cubicBezTo>
                  <a:cubicBezTo>
                    <a:pt x="432" y="118"/>
                    <a:pt x="385" y="48"/>
                    <a:pt x="342" y="24"/>
                  </a:cubicBezTo>
                  <a:cubicBezTo>
                    <a:pt x="299" y="0"/>
                    <a:pt x="230" y="33"/>
                    <a:pt x="200" y="35"/>
                  </a:cubicBezTo>
                </a:path>
              </a:pathLst>
            </a:custGeom>
            <a:noFill/>
            <a:ln w="28575" cap="flat" cmpd="sng">
              <a:solidFill>
                <a:srgbClr val="FFCC00"/>
              </a:solidFill>
              <a:prstDash val="solid"/>
              <a:miter lim="800000"/>
              <a:headEnd type="none" w="med" len="med"/>
              <a:tailEnd type="none" w="med" len="med"/>
            </a:ln>
            <a:effectLst/>
          </p:spPr>
          <p:txBody>
            <a:bodyPr wrap="none"/>
            <a:lstStyle/>
            <a:p>
              <a:endParaRPr lang="it-IT"/>
            </a:p>
          </p:txBody>
        </p:sp>
        <p:sp>
          <p:nvSpPr>
            <p:cNvPr id="152636" name="Line 60"/>
            <p:cNvSpPr>
              <a:spLocks noChangeShapeType="1"/>
            </p:cNvSpPr>
            <p:nvPr/>
          </p:nvSpPr>
          <p:spPr bwMode="auto">
            <a:xfrm flipH="1">
              <a:off x="2112" y="3168"/>
              <a:ext cx="624" cy="720"/>
            </a:xfrm>
            <a:prstGeom prst="line">
              <a:avLst/>
            </a:prstGeom>
            <a:noFill/>
            <a:ln w="28575">
              <a:solidFill>
                <a:srgbClr val="FFCC00"/>
              </a:solidFill>
              <a:miter lim="800000"/>
              <a:headEnd/>
              <a:tailEnd/>
            </a:ln>
            <a:effectLst/>
          </p:spPr>
          <p:txBody>
            <a:bodyPr wrap="none"/>
            <a:lstStyle/>
            <a:p>
              <a:endParaRPr lang="it-IT"/>
            </a:p>
          </p:txBody>
        </p:sp>
        <p:sp>
          <p:nvSpPr>
            <p:cNvPr id="152637" name="Line 61"/>
            <p:cNvSpPr>
              <a:spLocks noChangeShapeType="1"/>
            </p:cNvSpPr>
            <p:nvPr/>
          </p:nvSpPr>
          <p:spPr bwMode="auto">
            <a:xfrm flipH="1">
              <a:off x="2544" y="3168"/>
              <a:ext cx="192" cy="624"/>
            </a:xfrm>
            <a:prstGeom prst="line">
              <a:avLst/>
            </a:prstGeom>
            <a:noFill/>
            <a:ln w="9525">
              <a:solidFill>
                <a:srgbClr val="FFCC00"/>
              </a:solidFill>
              <a:miter lim="800000"/>
              <a:headEnd/>
              <a:tailEnd/>
            </a:ln>
            <a:effectLst/>
          </p:spPr>
          <p:txBody>
            <a:bodyPr wrap="none"/>
            <a:lstStyle/>
            <a:p>
              <a:endParaRPr lang="it-IT"/>
            </a:p>
          </p:txBody>
        </p:sp>
      </p:grpSp>
      <p:grpSp>
        <p:nvGrpSpPr>
          <p:cNvPr id="152638" name="Group 62"/>
          <p:cNvGrpSpPr>
            <a:grpSpLocks/>
          </p:cNvGrpSpPr>
          <p:nvPr/>
        </p:nvGrpSpPr>
        <p:grpSpPr bwMode="auto">
          <a:xfrm>
            <a:off x="2400300" y="3200400"/>
            <a:ext cx="1196975" cy="1657350"/>
            <a:chOff x="2976" y="1392"/>
            <a:chExt cx="566" cy="1392"/>
          </a:xfrm>
        </p:grpSpPr>
        <p:sp>
          <p:nvSpPr>
            <p:cNvPr id="152639" name="Line 63"/>
            <p:cNvSpPr>
              <a:spLocks noChangeShapeType="1"/>
            </p:cNvSpPr>
            <p:nvPr/>
          </p:nvSpPr>
          <p:spPr bwMode="auto">
            <a:xfrm flipH="1">
              <a:off x="2976" y="1392"/>
              <a:ext cx="288" cy="1392"/>
            </a:xfrm>
            <a:prstGeom prst="line">
              <a:avLst/>
            </a:prstGeom>
            <a:noFill/>
            <a:ln w="38100">
              <a:solidFill>
                <a:schemeClr val="bg1"/>
              </a:solidFill>
              <a:miter lim="800000"/>
              <a:headEnd/>
              <a:tailEnd type="triangle" w="med" len="med"/>
            </a:ln>
            <a:effectLst/>
          </p:spPr>
          <p:txBody>
            <a:bodyPr wrap="none"/>
            <a:lstStyle/>
            <a:p>
              <a:endParaRPr lang="it-IT"/>
            </a:p>
          </p:txBody>
        </p:sp>
        <p:sp>
          <p:nvSpPr>
            <p:cNvPr id="152640" name="Text Box 64"/>
            <p:cNvSpPr txBox="1">
              <a:spLocks noChangeArrowheads="1"/>
            </p:cNvSpPr>
            <p:nvPr/>
          </p:nvSpPr>
          <p:spPr bwMode="auto">
            <a:xfrm>
              <a:off x="3312" y="1440"/>
              <a:ext cx="230" cy="416"/>
            </a:xfrm>
            <a:prstGeom prst="rect">
              <a:avLst/>
            </a:prstGeom>
            <a:noFill/>
            <a:ln w="38100">
              <a:solidFill>
                <a:schemeClr val="bg1"/>
              </a:solidFill>
              <a:miter lim="800000"/>
              <a:headEnd/>
              <a:tailEnd/>
            </a:ln>
            <a:effectLst/>
          </p:spPr>
          <p:txBody>
            <a:bodyPr wrap="none">
              <a:spAutoFit/>
            </a:bodyPr>
            <a:lstStyle/>
            <a:p>
              <a:pPr algn="l"/>
              <a:r>
                <a:rPr lang="en-US">
                  <a:latin typeface="Symbol" pitchFamily="18" charset="2"/>
                </a:rPr>
                <a:t>n</a:t>
              </a:r>
              <a:r>
                <a:rPr lang="en-US" baseline="-25000">
                  <a:latin typeface="Tahoma" pitchFamily="34" charset="0"/>
                </a:rPr>
                <a:t>e</a:t>
              </a:r>
            </a:p>
          </p:txBody>
        </p:sp>
      </p:grpSp>
      <p:grpSp>
        <p:nvGrpSpPr>
          <p:cNvPr id="152641" name="Group 65"/>
          <p:cNvGrpSpPr>
            <a:grpSpLocks/>
          </p:cNvGrpSpPr>
          <p:nvPr/>
        </p:nvGrpSpPr>
        <p:grpSpPr bwMode="auto">
          <a:xfrm>
            <a:off x="1587500" y="4781550"/>
            <a:ext cx="1006475" cy="742950"/>
            <a:chOff x="2592" y="2784"/>
            <a:chExt cx="475" cy="624"/>
          </a:xfrm>
        </p:grpSpPr>
        <p:sp>
          <p:nvSpPr>
            <p:cNvPr id="152642" name="Line 66"/>
            <p:cNvSpPr>
              <a:spLocks noChangeShapeType="1"/>
            </p:cNvSpPr>
            <p:nvPr/>
          </p:nvSpPr>
          <p:spPr bwMode="auto">
            <a:xfrm flipH="1">
              <a:off x="2592" y="2784"/>
              <a:ext cx="384" cy="624"/>
            </a:xfrm>
            <a:prstGeom prst="line">
              <a:avLst/>
            </a:prstGeom>
            <a:noFill/>
            <a:ln w="44450">
              <a:solidFill>
                <a:srgbClr val="FF0000"/>
              </a:solidFill>
              <a:miter lim="800000"/>
              <a:headEnd/>
              <a:tailEnd type="triangle" w="med" len="med"/>
            </a:ln>
            <a:effectLst/>
          </p:spPr>
          <p:txBody>
            <a:bodyPr wrap="none"/>
            <a:lstStyle/>
            <a:p>
              <a:endParaRPr lang="it-IT"/>
            </a:p>
          </p:txBody>
        </p:sp>
        <p:sp>
          <p:nvSpPr>
            <p:cNvPr id="152643" name="Text Box 67"/>
            <p:cNvSpPr txBox="1">
              <a:spLocks noChangeArrowheads="1"/>
            </p:cNvSpPr>
            <p:nvPr/>
          </p:nvSpPr>
          <p:spPr bwMode="auto">
            <a:xfrm>
              <a:off x="2880" y="2987"/>
              <a:ext cx="187" cy="421"/>
            </a:xfrm>
            <a:prstGeom prst="rect">
              <a:avLst/>
            </a:prstGeom>
            <a:noFill/>
            <a:ln w="44450">
              <a:solidFill>
                <a:srgbClr val="FF0000"/>
              </a:solidFill>
              <a:miter lim="800000"/>
              <a:headEnd/>
              <a:tailEnd/>
            </a:ln>
            <a:effectLst/>
          </p:spPr>
          <p:txBody>
            <a:bodyPr wrap="none">
              <a:spAutoFit/>
            </a:bodyPr>
            <a:lstStyle/>
            <a:p>
              <a:pPr algn="l"/>
              <a:r>
                <a:rPr lang="en-US">
                  <a:solidFill>
                    <a:srgbClr val="FF0000"/>
                  </a:solidFill>
                  <a:latin typeface="Comic Sans MS" pitchFamily="66" charset="0"/>
                </a:rPr>
                <a:t>e</a:t>
              </a:r>
            </a:p>
          </p:txBody>
        </p:sp>
      </p:grpSp>
      <p:pic>
        <p:nvPicPr>
          <p:cNvPr id="152650" name="Picture 74"/>
          <p:cNvPicPr>
            <a:picLocks noChangeAspect="1" noChangeArrowheads="1"/>
          </p:cNvPicPr>
          <p:nvPr/>
        </p:nvPicPr>
        <p:blipFill>
          <a:blip r:embed="rId3" cstate="print"/>
          <a:srcRect/>
          <a:stretch>
            <a:fillRect/>
          </a:stretch>
        </p:blipFill>
        <p:spPr bwMode="auto">
          <a:xfrm>
            <a:off x="4140200" y="1773238"/>
            <a:ext cx="4762500" cy="3190875"/>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2638"/>
                                        </p:tgtEl>
                                        <p:attrNameLst>
                                          <p:attrName>style.visibility</p:attrName>
                                        </p:attrNameLst>
                                      </p:cBhvr>
                                      <p:to>
                                        <p:strVal val="visible"/>
                                      </p:to>
                                    </p:set>
                                    <p:animEffect transition="in" filter="dissolve">
                                      <p:cBhvr>
                                        <p:cTn id="7" dur="500"/>
                                        <p:tgtEl>
                                          <p:spTgt spid="1526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15264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52632"/>
                                        </p:tgtEl>
                                        <p:attrNameLst>
                                          <p:attrName>style.visibility</p:attrName>
                                        </p:attrNameLst>
                                      </p:cBhvr>
                                      <p:to>
                                        <p:strVal val="visible"/>
                                      </p:to>
                                    </p:set>
                                    <p:animEffect transition="in" filter="blinds(horizontal)">
                                      <p:cBhvr>
                                        <p:cTn id="16" dur="500"/>
                                        <p:tgtEl>
                                          <p:spTgt spid="152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128" name="Picture 528" descr="svoboda-neutrino-sun"/>
          <p:cNvPicPr>
            <a:picLocks noChangeArrowheads="1"/>
          </p:cNvPicPr>
          <p:nvPr/>
        </p:nvPicPr>
        <p:blipFill>
          <a:blip r:embed="rId3" cstate="print"/>
          <a:srcRect/>
          <a:stretch>
            <a:fillRect/>
          </a:stretch>
        </p:blipFill>
        <p:spPr bwMode="auto">
          <a:xfrm>
            <a:off x="228600" y="-26988"/>
            <a:ext cx="3505200" cy="3505201"/>
          </a:xfrm>
          <a:prstGeom prst="rect">
            <a:avLst/>
          </a:prstGeom>
          <a:noFill/>
          <a:ln w="9525">
            <a:noFill/>
            <a:miter lim="800000"/>
            <a:headEnd/>
            <a:tailEnd/>
          </a:ln>
        </p:spPr>
      </p:pic>
      <p:sp>
        <p:nvSpPr>
          <p:cNvPr id="154131" name="Rectangle 531"/>
          <p:cNvSpPr>
            <a:spLocks noGrp="1" noChangeArrowheads="1"/>
          </p:cNvSpPr>
          <p:nvPr>
            <p:ph type="title"/>
          </p:nvPr>
        </p:nvSpPr>
        <p:spPr>
          <a:xfrm>
            <a:off x="457200" y="354013"/>
            <a:ext cx="2971800" cy="476250"/>
          </a:xfrm>
          <a:noFill/>
          <a:ln/>
        </p:spPr>
        <p:txBody>
          <a:bodyPr/>
          <a:lstStyle/>
          <a:p>
            <a:r>
              <a:rPr lang="it-IT" sz="2800">
                <a:solidFill>
                  <a:schemeClr val="bg1"/>
                </a:solidFill>
                <a:latin typeface="Garamond" pitchFamily="18" charset="0"/>
              </a:rPr>
              <a:t>Neutrino Picture of the Sun</a:t>
            </a:r>
          </a:p>
        </p:txBody>
      </p:sp>
      <p:sp>
        <p:nvSpPr>
          <p:cNvPr id="154135" name="Line 535"/>
          <p:cNvSpPr>
            <a:spLocks noChangeShapeType="1"/>
          </p:cNvSpPr>
          <p:nvPr/>
        </p:nvSpPr>
        <p:spPr bwMode="auto">
          <a:xfrm>
            <a:off x="7391400" y="685800"/>
            <a:ext cx="762000" cy="609600"/>
          </a:xfrm>
          <a:prstGeom prst="line">
            <a:avLst/>
          </a:prstGeom>
          <a:noFill/>
          <a:ln w="50800">
            <a:solidFill>
              <a:schemeClr val="accent2"/>
            </a:solidFill>
            <a:round/>
            <a:headEnd/>
            <a:tailEnd type="triangle" w="med" len="med"/>
          </a:ln>
          <a:effectLst/>
        </p:spPr>
        <p:txBody>
          <a:bodyPr/>
          <a:lstStyle/>
          <a:p>
            <a:endParaRPr lang="it-IT"/>
          </a:p>
        </p:txBody>
      </p:sp>
      <p:sp>
        <p:nvSpPr>
          <p:cNvPr id="154138" name="Text Box 538"/>
          <p:cNvSpPr txBox="1">
            <a:spLocks noChangeArrowheads="1"/>
          </p:cNvSpPr>
          <p:nvPr/>
        </p:nvSpPr>
        <p:spPr bwMode="auto">
          <a:xfrm>
            <a:off x="5292725" y="404813"/>
            <a:ext cx="2165350" cy="457200"/>
          </a:xfrm>
          <a:prstGeom prst="rect">
            <a:avLst/>
          </a:prstGeom>
          <a:solidFill>
            <a:srgbClr val="FFFFCC"/>
          </a:solidFill>
          <a:ln w="25400">
            <a:noFill/>
            <a:miter lim="800000"/>
            <a:headEnd/>
            <a:tailEnd/>
          </a:ln>
          <a:effectLst/>
        </p:spPr>
        <p:txBody>
          <a:bodyPr>
            <a:spAutoFit/>
          </a:bodyPr>
          <a:lstStyle/>
          <a:p>
            <a:pPr algn="l"/>
            <a:r>
              <a:rPr lang="en-US">
                <a:solidFill>
                  <a:srgbClr val="000099"/>
                </a:solidFill>
                <a:latin typeface="Comic Sans MS" pitchFamily="66" charset="0"/>
              </a:rPr>
              <a:t>Sun direction</a:t>
            </a:r>
          </a:p>
        </p:txBody>
      </p:sp>
      <p:sp>
        <p:nvSpPr>
          <p:cNvPr id="154145" name="Text Box 545"/>
          <p:cNvSpPr txBox="1">
            <a:spLocks noChangeArrowheads="1"/>
          </p:cNvSpPr>
          <p:nvPr/>
        </p:nvSpPr>
        <p:spPr bwMode="auto">
          <a:xfrm>
            <a:off x="971550" y="6216650"/>
            <a:ext cx="3444875" cy="641350"/>
          </a:xfrm>
          <a:prstGeom prst="rect">
            <a:avLst/>
          </a:prstGeom>
          <a:noFill/>
          <a:ln w="25400">
            <a:noFill/>
            <a:miter lim="800000"/>
            <a:headEnd/>
            <a:tailEnd/>
          </a:ln>
          <a:effectLst/>
        </p:spPr>
        <p:txBody>
          <a:bodyPr>
            <a:spAutoFit/>
          </a:bodyPr>
          <a:lstStyle/>
          <a:p>
            <a:pPr algn="l"/>
            <a:r>
              <a:rPr lang="en-US" sz="1800"/>
              <a:t>Ratio of observed electron energy spectrum and expectation from SSM</a:t>
            </a:r>
          </a:p>
        </p:txBody>
      </p:sp>
      <p:sp>
        <p:nvSpPr>
          <p:cNvPr id="154148" name="Rectangle 548"/>
          <p:cNvSpPr>
            <a:spLocks noChangeArrowheads="1"/>
          </p:cNvSpPr>
          <p:nvPr/>
        </p:nvSpPr>
        <p:spPr bwMode="auto">
          <a:xfrm>
            <a:off x="533400" y="2868613"/>
            <a:ext cx="2971800" cy="476250"/>
          </a:xfrm>
          <a:prstGeom prst="rect">
            <a:avLst/>
          </a:prstGeom>
          <a:noFill/>
          <a:ln w="9525">
            <a:noFill/>
            <a:miter lim="800000"/>
            <a:headEnd/>
            <a:tailEnd/>
          </a:ln>
          <a:effectLst/>
        </p:spPr>
        <p:txBody>
          <a:bodyPr anchor="ctr"/>
          <a:lstStyle/>
          <a:p>
            <a:r>
              <a:rPr lang="it-IT" sz="2800">
                <a:latin typeface="Comic Sans MS" pitchFamily="66" charset="0"/>
              </a:rPr>
              <a:t>from SK</a:t>
            </a:r>
          </a:p>
        </p:txBody>
      </p:sp>
      <p:pic>
        <p:nvPicPr>
          <p:cNvPr id="155667" name="Picture 1043"/>
          <p:cNvPicPr>
            <a:picLocks noChangeAspect="1" noChangeArrowheads="1"/>
          </p:cNvPicPr>
          <p:nvPr/>
        </p:nvPicPr>
        <p:blipFill>
          <a:blip r:embed="rId4" cstate="print"/>
          <a:srcRect/>
          <a:stretch>
            <a:fillRect/>
          </a:stretch>
        </p:blipFill>
        <p:spPr bwMode="auto">
          <a:xfrm>
            <a:off x="4211638" y="115888"/>
            <a:ext cx="4932362" cy="3571875"/>
          </a:xfrm>
          <a:prstGeom prst="rect">
            <a:avLst/>
          </a:prstGeom>
          <a:noFill/>
          <a:ln w="9525">
            <a:noFill/>
            <a:miter lim="800000"/>
            <a:headEnd/>
            <a:tailEnd/>
          </a:ln>
          <a:effectLst/>
        </p:spPr>
      </p:pic>
      <p:sp>
        <p:nvSpPr>
          <p:cNvPr id="155668" name="Text Box 1044"/>
          <p:cNvSpPr txBox="1">
            <a:spLocks noChangeArrowheads="1"/>
          </p:cNvSpPr>
          <p:nvPr/>
        </p:nvSpPr>
        <p:spPr bwMode="auto">
          <a:xfrm>
            <a:off x="3995738" y="2781300"/>
            <a:ext cx="1752600" cy="641350"/>
          </a:xfrm>
          <a:prstGeom prst="rect">
            <a:avLst/>
          </a:prstGeom>
          <a:noFill/>
          <a:ln w="25400">
            <a:noFill/>
            <a:miter lim="800000"/>
            <a:headEnd/>
            <a:tailEnd/>
          </a:ln>
          <a:effectLst/>
        </p:spPr>
        <p:txBody>
          <a:bodyPr>
            <a:spAutoFit/>
          </a:bodyPr>
          <a:lstStyle/>
          <a:p>
            <a:pPr algn="l"/>
            <a:r>
              <a:rPr lang="en-US" sz="1800">
                <a:solidFill>
                  <a:srgbClr val="FF0000"/>
                </a:solidFill>
                <a:latin typeface="Comic Sans MS" pitchFamily="66" charset="0"/>
              </a:rPr>
              <a:t>Radioactivity Background</a:t>
            </a:r>
          </a:p>
        </p:txBody>
      </p:sp>
      <p:sp>
        <p:nvSpPr>
          <p:cNvPr id="155669" name="Line 1045"/>
          <p:cNvSpPr>
            <a:spLocks noChangeShapeType="1"/>
          </p:cNvSpPr>
          <p:nvPr/>
        </p:nvSpPr>
        <p:spPr bwMode="auto">
          <a:xfrm flipV="1">
            <a:off x="4572000" y="2133600"/>
            <a:ext cx="1512888" cy="719138"/>
          </a:xfrm>
          <a:prstGeom prst="line">
            <a:avLst/>
          </a:prstGeom>
          <a:noFill/>
          <a:ln w="25400">
            <a:solidFill>
              <a:srgbClr val="FF0000"/>
            </a:solidFill>
            <a:round/>
            <a:headEnd/>
            <a:tailEnd type="triangle" w="med" len="med"/>
          </a:ln>
          <a:effectLst/>
        </p:spPr>
        <p:txBody>
          <a:bodyPr/>
          <a:lstStyle/>
          <a:p>
            <a:endParaRPr lang="it-IT"/>
          </a:p>
        </p:txBody>
      </p:sp>
      <p:pic>
        <p:nvPicPr>
          <p:cNvPr id="155670" name="Picture 1046"/>
          <p:cNvPicPr>
            <a:picLocks noChangeAspect="1" noChangeArrowheads="1"/>
          </p:cNvPicPr>
          <p:nvPr/>
        </p:nvPicPr>
        <p:blipFill>
          <a:blip r:embed="rId5" cstate="print"/>
          <a:srcRect l="1357" t="22313" r="46149" b="24336"/>
          <a:stretch>
            <a:fillRect/>
          </a:stretch>
        </p:blipFill>
        <p:spPr bwMode="auto">
          <a:xfrm>
            <a:off x="4643438" y="3716338"/>
            <a:ext cx="4176712" cy="3097212"/>
          </a:xfrm>
          <a:prstGeom prst="rect">
            <a:avLst/>
          </a:prstGeom>
          <a:noFill/>
          <a:ln w="9525">
            <a:noFill/>
            <a:miter lim="800000"/>
            <a:headEnd/>
            <a:tailEnd/>
          </a:ln>
          <a:effectLst/>
        </p:spPr>
      </p:pic>
      <p:sp>
        <p:nvSpPr>
          <p:cNvPr id="155671" name="Line 1047"/>
          <p:cNvSpPr>
            <a:spLocks noChangeShapeType="1"/>
          </p:cNvSpPr>
          <p:nvPr/>
        </p:nvSpPr>
        <p:spPr bwMode="auto">
          <a:xfrm flipV="1">
            <a:off x="3708400" y="5516563"/>
            <a:ext cx="1439863" cy="720725"/>
          </a:xfrm>
          <a:prstGeom prst="line">
            <a:avLst/>
          </a:prstGeom>
          <a:noFill/>
          <a:ln w="25400">
            <a:solidFill>
              <a:schemeClr val="tx1"/>
            </a:solidFill>
            <a:round/>
            <a:headEnd/>
            <a:tailEnd type="triangle" w="med" len="med"/>
          </a:ln>
          <a:effectLst/>
        </p:spPr>
        <p:txBody>
          <a:bodyPr/>
          <a:lstStyle/>
          <a:p>
            <a:endParaRPr lang="it-IT"/>
          </a:p>
        </p:txBody>
      </p:sp>
      <p:sp>
        <p:nvSpPr>
          <p:cNvPr id="155673" name="Text Box 1049"/>
          <p:cNvSpPr txBox="1">
            <a:spLocks noChangeArrowheads="1"/>
          </p:cNvSpPr>
          <p:nvPr/>
        </p:nvSpPr>
        <p:spPr bwMode="auto">
          <a:xfrm>
            <a:off x="179388" y="3644900"/>
            <a:ext cx="4392612" cy="2536825"/>
          </a:xfrm>
          <a:prstGeom prst="rect">
            <a:avLst/>
          </a:prstGeom>
          <a:noFill/>
          <a:ln w="25400">
            <a:noFill/>
            <a:miter lim="800000"/>
            <a:headEnd/>
            <a:tailEnd/>
          </a:ln>
          <a:effectLst/>
        </p:spPr>
        <p:txBody>
          <a:bodyPr>
            <a:spAutoFit/>
          </a:bodyPr>
          <a:lstStyle/>
          <a:p>
            <a:pPr algn="l">
              <a:spcBef>
                <a:spcPct val="30000"/>
              </a:spcBef>
              <a:buFontTx/>
              <a:buChar char="•"/>
            </a:pPr>
            <a:r>
              <a:rPr lang="en-US" sz="1800" dirty="0"/>
              <a:t> SK measured a flux of solar neutrinos with energy &gt; 5 </a:t>
            </a:r>
            <a:r>
              <a:rPr lang="en-US" sz="1800" dirty="0" err="1"/>
              <a:t>MeV</a:t>
            </a:r>
            <a:r>
              <a:rPr lang="en-US" sz="1800" dirty="0"/>
              <a:t> (from B</a:t>
            </a:r>
            <a:r>
              <a:rPr lang="en-US" sz="1800" baseline="30000" dirty="0"/>
              <a:t>8</a:t>
            </a:r>
            <a:r>
              <a:rPr lang="en-US" sz="1800" dirty="0"/>
              <a:t>) about 40% of that predicted by the SSM</a:t>
            </a:r>
          </a:p>
          <a:p>
            <a:pPr algn="l">
              <a:spcBef>
                <a:spcPct val="30000"/>
              </a:spcBef>
              <a:buFontTx/>
              <a:buChar char="•"/>
            </a:pPr>
            <a:r>
              <a:rPr lang="en-US" sz="1800" dirty="0"/>
              <a:t> The reduction is almost constant up to 18 </a:t>
            </a:r>
            <a:r>
              <a:rPr lang="en-US" sz="1800" dirty="0" err="1"/>
              <a:t>MeV</a:t>
            </a:r>
            <a:endParaRPr lang="en-US" sz="1800" dirty="0"/>
          </a:p>
          <a:p>
            <a:pPr algn="l">
              <a:spcBef>
                <a:spcPct val="30000"/>
              </a:spcBef>
              <a:buFontTx/>
              <a:buChar char="•"/>
            </a:pPr>
            <a:r>
              <a:rPr lang="en-US" sz="1800" dirty="0"/>
              <a:t> SK-III still running to lower the threshold, increase statistics and reduce systematic errors</a:t>
            </a:r>
          </a:p>
          <a:p>
            <a:pPr algn="l">
              <a:spcBef>
                <a:spcPct val="30000"/>
              </a:spcBef>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673"/>
                                        </p:tgtEl>
                                        <p:attrNameLst>
                                          <p:attrName>style.visibility</p:attrName>
                                        </p:attrNameLst>
                                      </p:cBhvr>
                                      <p:to>
                                        <p:strVal val="visible"/>
                                      </p:to>
                                    </p:set>
                                    <p:animEffect transition="in" filter="fade">
                                      <p:cBhvr>
                                        <p:cTn id="7" dur="2000"/>
                                        <p:tgtEl>
                                          <p:spTgt spid="155673"/>
                                        </p:tgtEl>
                                      </p:cBhvr>
                                    </p:animEffect>
                                  </p:childTnLst>
                                </p:cTn>
                              </p:par>
                              <p:par>
                                <p:cTn id="8" presetID="10" presetClass="entr" presetSubtype="0" fill="hold" nodeType="withEffect">
                                  <p:stCondLst>
                                    <p:cond delay="0"/>
                                  </p:stCondLst>
                                  <p:childTnLst>
                                    <p:set>
                                      <p:cBhvr>
                                        <p:cTn id="9" dur="1" fill="hold">
                                          <p:stCondLst>
                                            <p:cond delay="0"/>
                                          </p:stCondLst>
                                        </p:cTn>
                                        <p:tgtEl>
                                          <p:spTgt spid="155670"/>
                                        </p:tgtEl>
                                        <p:attrNameLst>
                                          <p:attrName>style.visibility</p:attrName>
                                        </p:attrNameLst>
                                      </p:cBhvr>
                                      <p:to>
                                        <p:strVal val="visible"/>
                                      </p:to>
                                    </p:set>
                                    <p:animEffect transition="in" filter="fade">
                                      <p:cBhvr>
                                        <p:cTn id="10" dur="2000"/>
                                        <p:tgtEl>
                                          <p:spTgt spid="1556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4145"/>
                                        </p:tgtEl>
                                        <p:attrNameLst>
                                          <p:attrName>style.visibility</p:attrName>
                                        </p:attrNameLst>
                                      </p:cBhvr>
                                      <p:to>
                                        <p:strVal val="visible"/>
                                      </p:to>
                                    </p:set>
                                    <p:animEffect transition="in" filter="fade">
                                      <p:cBhvr>
                                        <p:cTn id="13" dur="2000"/>
                                        <p:tgtEl>
                                          <p:spTgt spid="154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145" grpId="0"/>
      <p:bldP spid="1556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320800" y="303213"/>
            <a:ext cx="6629400" cy="533400"/>
          </a:xfrm>
          <a:noFill/>
          <a:ln/>
        </p:spPr>
        <p:txBody>
          <a:bodyPr/>
          <a:lstStyle/>
          <a:p>
            <a:r>
              <a:rPr lang="it-IT" sz="4000" b="1">
                <a:solidFill>
                  <a:schemeClr val="bg1"/>
                </a:solidFill>
                <a:latin typeface="Garamond" pitchFamily="18" charset="0"/>
              </a:rPr>
              <a:t>8.4 The decisive results: SNO (</a:t>
            </a:r>
            <a:r>
              <a:rPr lang="it-IT" sz="4000" b="1">
                <a:solidFill>
                  <a:schemeClr val="bg1"/>
                </a:solidFill>
                <a:latin typeface="Symbol" pitchFamily="18" charset="2"/>
              </a:rPr>
              <a:t>a:</a:t>
            </a:r>
            <a:r>
              <a:rPr lang="it-IT" sz="4000" b="1">
                <a:solidFill>
                  <a:schemeClr val="bg1"/>
                </a:solidFill>
                <a:latin typeface="Garamond" pitchFamily="18" charset="0"/>
              </a:rPr>
              <a:t>1999 –</a:t>
            </a:r>
            <a:r>
              <a:rPr lang="it-IT" sz="4000" b="1">
                <a:solidFill>
                  <a:schemeClr val="bg1"/>
                </a:solidFill>
                <a:latin typeface="Symbol" pitchFamily="18" charset="2"/>
              </a:rPr>
              <a:t>W:</a:t>
            </a:r>
            <a:r>
              <a:rPr lang="it-IT" sz="4000" b="1">
                <a:solidFill>
                  <a:schemeClr val="bg1"/>
                </a:solidFill>
                <a:latin typeface="Garamond" pitchFamily="18" charset="0"/>
              </a:rPr>
              <a:t>2006)</a:t>
            </a:r>
          </a:p>
        </p:txBody>
      </p:sp>
      <p:sp>
        <p:nvSpPr>
          <p:cNvPr id="155660" name="Rectangle 12"/>
          <p:cNvSpPr>
            <a:spLocks noChangeArrowheads="1"/>
          </p:cNvSpPr>
          <p:nvPr/>
        </p:nvSpPr>
        <p:spPr bwMode="auto">
          <a:xfrm>
            <a:off x="0" y="5646738"/>
            <a:ext cx="9144000" cy="0"/>
          </a:xfrm>
          <a:prstGeom prst="rect">
            <a:avLst/>
          </a:prstGeom>
          <a:noFill/>
          <a:ln w="9525">
            <a:noFill/>
            <a:miter lim="800000"/>
            <a:headEnd/>
            <a:tailEnd/>
          </a:ln>
          <a:effectLst/>
        </p:spPr>
        <p:txBody>
          <a:bodyPr>
            <a:spAutoFit/>
          </a:bodyPr>
          <a:lstStyle/>
          <a:p>
            <a:endParaRPr lang="it-IT"/>
          </a:p>
        </p:txBody>
      </p:sp>
      <p:sp>
        <p:nvSpPr>
          <p:cNvPr id="155664" name="Rectangle 16"/>
          <p:cNvSpPr>
            <a:spLocks noChangeArrowheads="1"/>
          </p:cNvSpPr>
          <p:nvPr/>
        </p:nvSpPr>
        <p:spPr bwMode="auto">
          <a:xfrm>
            <a:off x="304800" y="1141413"/>
            <a:ext cx="5419725" cy="4746625"/>
          </a:xfrm>
          <a:prstGeom prst="rect">
            <a:avLst/>
          </a:prstGeom>
          <a:noFill/>
          <a:ln w="25400">
            <a:noFill/>
            <a:miter lim="800000"/>
            <a:headEnd/>
            <a:tailEnd/>
          </a:ln>
          <a:effectLst/>
        </p:spPr>
        <p:txBody>
          <a:bodyPr>
            <a:spAutoFit/>
          </a:bodyPr>
          <a:lstStyle/>
          <a:p>
            <a:pPr algn="l">
              <a:spcBef>
                <a:spcPct val="50000"/>
              </a:spcBef>
              <a:spcAft>
                <a:spcPct val="20000"/>
              </a:spcAft>
              <a:buClr>
                <a:schemeClr val="bg2"/>
              </a:buClr>
              <a:buSzPct val="75000"/>
              <a:buFont typeface="Monotype Sorts" pitchFamily="2" charset="2"/>
              <a:buChar char="n"/>
            </a:pPr>
            <a:r>
              <a:rPr lang="en-GB" dirty="0">
                <a:solidFill>
                  <a:schemeClr val="tx1"/>
                </a:solidFill>
                <a:latin typeface="Comic Sans MS" pitchFamily="66" charset="0"/>
              </a:rPr>
              <a:t> </a:t>
            </a:r>
            <a:r>
              <a:rPr lang="en-GB" sz="2000" dirty="0">
                <a:latin typeface="Comic Sans MS" pitchFamily="66" charset="0"/>
              </a:rPr>
              <a:t>18m sphere, situated underground at about 2.5km underground, in Ontario </a:t>
            </a:r>
          </a:p>
          <a:p>
            <a:pPr algn="l">
              <a:spcBef>
                <a:spcPct val="20000"/>
              </a:spcBef>
              <a:spcAft>
                <a:spcPct val="20000"/>
              </a:spcAft>
              <a:buClr>
                <a:schemeClr val="bg2"/>
              </a:buClr>
              <a:buSzPct val="75000"/>
              <a:buFont typeface="Monotype Sorts" pitchFamily="2" charset="2"/>
              <a:buChar char="n"/>
            </a:pPr>
            <a:r>
              <a:rPr lang="en-GB" sz="2000" dirty="0">
                <a:latin typeface="Comic Sans MS" pitchFamily="66" charset="0"/>
              </a:rPr>
              <a:t> 10,000 photomultiplier tubes  (PMT) </a:t>
            </a:r>
          </a:p>
          <a:p>
            <a:pPr algn="l">
              <a:spcBef>
                <a:spcPct val="20000"/>
              </a:spcBef>
              <a:spcAft>
                <a:spcPct val="20000"/>
              </a:spcAft>
              <a:buClr>
                <a:schemeClr val="bg2"/>
              </a:buClr>
              <a:buSzPct val="75000"/>
              <a:buFont typeface="Monotype Sorts" pitchFamily="2" charset="2"/>
              <a:buChar char="n"/>
            </a:pPr>
            <a:r>
              <a:rPr lang="en-GB" sz="2000" dirty="0">
                <a:latin typeface="Comic Sans MS" pitchFamily="66" charset="0"/>
              </a:rPr>
              <a:t> Each PMT collect Cherenkov light photons</a:t>
            </a:r>
          </a:p>
          <a:p>
            <a:pPr algn="l">
              <a:spcBef>
                <a:spcPct val="20000"/>
              </a:spcBef>
              <a:spcAft>
                <a:spcPct val="20000"/>
              </a:spcAft>
              <a:buClr>
                <a:schemeClr val="bg2"/>
              </a:buClr>
              <a:buSzPct val="75000"/>
              <a:buFont typeface="Monotype Sorts" pitchFamily="2" charset="2"/>
              <a:buChar char="n"/>
            </a:pPr>
            <a:r>
              <a:rPr lang="en-GB" sz="2000" dirty="0">
                <a:latin typeface="Comic Sans MS" pitchFamily="66" charset="0"/>
              </a:rPr>
              <a:t> Heavy water (D</a:t>
            </a:r>
            <a:r>
              <a:rPr lang="en-GB" sz="2000" baseline="-20000" dirty="0">
                <a:latin typeface="Comic Sans MS" pitchFamily="66" charset="0"/>
              </a:rPr>
              <a:t>2</a:t>
            </a:r>
            <a:r>
              <a:rPr lang="en-GB" sz="2000" dirty="0">
                <a:latin typeface="Comic Sans MS" pitchFamily="66" charset="0"/>
              </a:rPr>
              <a:t>O) inside a transparent acrylic sphere (12m diameter)</a:t>
            </a:r>
          </a:p>
          <a:p>
            <a:pPr algn="l">
              <a:spcBef>
                <a:spcPct val="20000"/>
              </a:spcBef>
              <a:spcAft>
                <a:spcPct val="20000"/>
              </a:spcAft>
              <a:buClr>
                <a:schemeClr val="bg2"/>
              </a:buClr>
              <a:buSzPct val="75000"/>
              <a:buFont typeface="Monotype Sorts" pitchFamily="2" charset="2"/>
              <a:buChar char="n"/>
            </a:pPr>
            <a:r>
              <a:rPr lang="en-GB" sz="2000" dirty="0">
                <a:latin typeface="Comic Sans MS" pitchFamily="66" charset="0"/>
              </a:rPr>
              <a:t> Pure salt is added to increase sensitivity of NC reactions (2002)</a:t>
            </a:r>
          </a:p>
          <a:p>
            <a:pPr algn="l">
              <a:spcBef>
                <a:spcPct val="50000"/>
              </a:spcBef>
              <a:spcAft>
                <a:spcPct val="20000"/>
              </a:spcAft>
              <a:buClr>
                <a:schemeClr val="bg2"/>
              </a:buClr>
              <a:buSzPct val="75000"/>
              <a:buFont typeface="Monotype Sorts" pitchFamily="2" charset="2"/>
              <a:buChar char="n"/>
            </a:pPr>
            <a:r>
              <a:rPr lang="en-GB" sz="2000" dirty="0">
                <a:latin typeface="Comic Sans MS" pitchFamily="66" charset="0"/>
              </a:rPr>
              <a:t> It can measure the flux of all neutrinos</a:t>
            </a:r>
            <a:r>
              <a:rPr lang="en-GB" sz="2000" dirty="0">
                <a:solidFill>
                  <a:schemeClr val="tx1"/>
                </a:solidFill>
                <a:latin typeface="Comic Sans MS" pitchFamily="66" charset="0"/>
              </a:rPr>
              <a:t> ‘</a:t>
            </a:r>
            <a:r>
              <a:rPr lang="en-GB" sz="2000" b="1" dirty="0">
                <a:solidFill>
                  <a:srgbClr val="FF0000"/>
                </a:solidFill>
                <a:latin typeface="Symbol" pitchFamily="18" charset="2"/>
              </a:rPr>
              <a:t>F</a:t>
            </a:r>
            <a:r>
              <a:rPr lang="en-GB" sz="2000" b="1" dirty="0">
                <a:solidFill>
                  <a:srgbClr val="FF0000"/>
                </a:solidFill>
                <a:latin typeface="Comic Sans MS" pitchFamily="66" charset="0"/>
              </a:rPr>
              <a:t>(</a:t>
            </a:r>
            <a:r>
              <a:rPr lang="en-GB" sz="2000" b="1" dirty="0">
                <a:solidFill>
                  <a:srgbClr val="FF0000"/>
                </a:solidFill>
                <a:latin typeface="Comic Sans MS" pitchFamily="66" charset="0"/>
                <a:sym typeface="Symbol" pitchFamily="18" charset="2"/>
              </a:rPr>
              <a:t></a:t>
            </a:r>
            <a:r>
              <a:rPr lang="en-GB" sz="2000" b="1" baseline="-25000" dirty="0">
                <a:solidFill>
                  <a:srgbClr val="FF0000"/>
                </a:solidFill>
                <a:latin typeface="Comic Sans MS" pitchFamily="66" charset="0"/>
              </a:rPr>
              <a:t>x</a:t>
            </a:r>
            <a:r>
              <a:rPr lang="en-GB" sz="2000" b="1" dirty="0">
                <a:solidFill>
                  <a:srgbClr val="FF0000"/>
                </a:solidFill>
                <a:latin typeface="Comic Sans MS" pitchFamily="66" charset="0"/>
              </a:rPr>
              <a:t>)</a:t>
            </a:r>
            <a:r>
              <a:rPr lang="en-GB" sz="2000" dirty="0">
                <a:solidFill>
                  <a:schemeClr val="tx1"/>
                </a:solidFill>
                <a:latin typeface="Comic Sans MS" pitchFamily="66" charset="0"/>
              </a:rPr>
              <a:t>’ </a:t>
            </a:r>
            <a:r>
              <a:rPr lang="en-GB" sz="2000" dirty="0">
                <a:latin typeface="Comic Sans MS" pitchFamily="66" charset="0"/>
              </a:rPr>
              <a:t>and electron neutrinos ‘</a:t>
            </a:r>
            <a:r>
              <a:rPr lang="en-GB" sz="2000" b="1" dirty="0">
                <a:solidFill>
                  <a:srgbClr val="CCECFF"/>
                </a:solidFill>
                <a:latin typeface="Symbol" pitchFamily="18" charset="2"/>
              </a:rPr>
              <a:t>F</a:t>
            </a:r>
            <a:r>
              <a:rPr lang="en-GB" sz="2000" b="1" dirty="0">
                <a:solidFill>
                  <a:srgbClr val="CCECFF"/>
                </a:solidFill>
                <a:latin typeface="Comic Sans MS" pitchFamily="66" charset="0"/>
              </a:rPr>
              <a:t>(</a:t>
            </a:r>
            <a:r>
              <a:rPr lang="en-GB" sz="2000" b="1" dirty="0">
                <a:solidFill>
                  <a:srgbClr val="CCECFF"/>
                </a:solidFill>
                <a:latin typeface="Comic Sans MS" pitchFamily="66" charset="0"/>
                <a:sym typeface="Symbol" pitchFamily="18" charset="2"/>
              </a:rPr>
              <a:t></a:t>
            </a:r>
            <a:r>
              <a:rPr lang="en-GB" sz="2000" b="1" baseline="-25000" dirty="0">
                <a:solidFill>
                  <a:srgbClr val="CCECFF"/>
                </a:solidFill>
                <a:latin typeface="Comic Sans MS" pitchFamily="66" charset="0"/>
              </a:rPr>
              <a:t>e</a:t>
            </a:r>
            <a:r>
              <a:rPr lang="en-GB" sz="2000" b="1" dirty="0">
                <a:solidFill>
                  <a:srgbClr val="CCECFF"/>
                </a:solidFill>
                <a:latin typeface="Comic Sans MS" pitchFamily="66" charset="0"/>
              </a:rPr>
              <a:t>)</a:t>
            </a:r>
            <a:r>
              <a:rPr lang="en-GB" sz="2000" dirty="0">
                <a:solidFill>
                  <a:srgbClr val="CCECFF"/>
                </a:solidFill>
                <a:latin typeface="Comic Sans MS" pitchFamily="66" charset="0"/>
              </a:rPr>
              <a:t>’</a:t>
            </a:r>
          </a:p>
          <a:p>
            <a:pPr algn="l">
              <a:spcBef>
                <a:spcPct val="20000"/>
              </a:spcBef>
              <a:spcAft>
                <a:spcPct val="20000"/>
              </a:spcAft>
              <a:buClr>
                <a:schemeClr val="bg2"/>
              </a:buClr>
              <a:buSzPct val="75000"/>
              <a:buFont typeface="Monotype Sorts" pitchFamily="2" charset="2"/>
              <a:buChar char="n"/>
            </a:pPr>
            <a:r>
              <a:rPr lang="en-GB" sz="2000" dirty="0">
                <a:solidFill>
                  <a:schemeClr val="tx1"/>
                </a:solidFill>
                <a:latin typeface="Comic Sans MS" pitchFamily="66" charset="0"/>
              </a:rPr>
              <a:t> </a:t>
            </a:r>
            <a:r>
              <a:rPr lang="en-GB" sz="2000" dirty="0">
                <a:latin typeface="Comic Sans MS" pitchFamily="66" charset="0"/>
              </a:rPr>
              <a:t>The flux of non-electron neutrinos</a:t>
            </a:r>
          </a:p>
          <a:p>
            <a:pPr algn="l">
              <a:spcBef>
                <a:spcPct val="20000"/>
              </a:spcBef>
              <a:spcAft>
                <a:spcPct val="20000"/>
              </a:spcAft>
              <a:buClr>
                <a:schemeClr val="bg2"/>
              </a:buClr>
              <a:buSzPct val="75000"/>
              <a:buFont typeface="Monotype Sorts" pitchFamily="2" charset="2"/>
              <a:buNone/>
            </a:pPr>
            <a:endParaRPr lang="en-GB" sz="2000" b="1" dirty="0">
              <a:solidFill>
                <a:srgbClr val="0000FF"/>
              </a:solidFill>
              <a:latin typeface="Comic Sans MS" pitchFamily="66" charset="0"/>
              <a:sym typeface="Symbol" pitchFamily="18" charset="2"/>
            </a:endParaRPr>
          </a:p>
        </p:txBody>
      </p:sp>
      <p:sp>
        <p:nvSpPr>
          <p:cNvPr id="155665" name="Rectangle 17"/>
          <p:cNvSpPr>
            <a:spLocks noChangeArrowheads="1"/>
          </p:cNvSpPr>
          <p:nvPr/>
        </p:nvSpPr>
        <p:spPr bwMode="auto">
          <a:xfrm>
            <a:off x="323850" y="6040438"/>
            <a:ext cx="6659563" cy="701675"/>
          </a:xfrm>
          <a:prstGeom prst="rect">
            <a:avLst/>
          </a:prstGeom>
          <a:noFill/>
          <a:ln w="25400">
            <a:noFill/>
            <a:miter lim="800000"/>
            <a:headEnd/>
            <a:tailEnd/>
          </a:ln>
          <a:effectLst/>
        </p:spPr>
        <p:txBody>
          <a:bodyPr>
            <a:spAutoFit/>
          </a:bodyPr>
          <a:lstStyle/>
          <a:p>
            <a:pPr algn="l">
              <a:spcBef>
                <a:spcPct val="20000"/>
              </a:spcBef>
              <a:buClr>
                <a:schemeClr val="bg2"/>
              </a:buClr>
              <a:buSzPct val="75000"/>
              <a:buFont typeface="Monotype Sorts" pitchFamily="2" charset="2"/>
              <a:buChar char="n"/>
            </a:pPr>
            <a:r>
              <a:rPr lang="en-GB" sz="2000">
                <a:latin typeface="Comic Sans MS" pitchFamily="66" charset="0"/>
              </a:rPr>
              <a:t>These fluxes can be measured via the 3 different ways in which neutrinos interact with heavy water</a:t>
            </a:r>
          </a:p>
        </p:txBody>
      </p:sp>
      <p:pic>
        <p:nvPicPr>
          <p:cNvPr id="155666" name="Picture 18" descr="psup_outside_med"/>
          <p:cNvPicPr>
            <a:picLocks noChangeArrowheads="1"/>
          </p:cNvPicPr>
          <p:nvPr/>
        </p:nvPicPr>
        <p:blipFill>
          <a:blip r:embed="rId3" cstate="print"/>
          <a:srcRect/>
          <a:stretch>
            <a:fillRect/>
          </a:stretch>
        </p:blipFill>
        <p:spPr bwMode="auto">
          <a:xfrm>
            <a:off x="5795963" y="1557338"/>
            <a:ext cx="3097212" cy="4176712"/>
          </a:xfrm>
          <a:prstGeom prst="rect">
            <a:avLst/>
          </a:prstGeom>
          <a:noFill/>
          <a:ln w="9525">
            <a:noFill/>
            <a:miter lim="800000"/>
            <a:headEnd/>
            <a:tailEnd/>
          </a:ln>
          <a:effectLst/>
        </p:spPr>
      </p:pic>
      <p:sp>
        <p:nvSpPr>
          <p:cNvPr id="259075" name="Rectangle 3"/>
          <p:cNvSpPr>
            <a:spLocks noChangeArrowheads="1"/>
          </p:cNvSpPr>
          <p:nvPr/>
        </p:nvSpPr>
        <p:spPr bwMode="auto">
          <a:xfrm>
            <a:off x="895350" y="5516563"/>
            <a:ext cx="3616325" cy="466725"/>
          </a:xfrm>
          <a:prstGeom prst="rect">
            <a:avLst/>
          </a:prstGeom>
          <a:solidFill>
            <a:schemeClr val="bg1"/>
          </a:solidFill>
          <a:ln w="9525" algn="ctr">
            <a:solidFill>
              <a:schemeClr val="bg1"/>
            </a:solidFill>
            <a:miter lim="800000"/>
            <a:headEnd/>
            <a:tailEnd/>
          </a:ln>
          <a:effectLst/>
        </p:spPr>
        <p:txBody>
          <a:bodyPr wrap="none">
            <a:spAutoFit/>
          </a:bodyPr>
          <a:lstStyle/>
          <a:p>
            <a:pPr>
              <a:spcBef>
                <a:spcPct val="20000"/>
              </a:spcBef>
              <a:spcAft>
                <a:spcPct val="20000"/>
              </a:spcAft>
              <a:buClr>
                <a:schemeClr val="bg2"/>
              </a:buClr>
              <a:buSzPct val="75000"/>
              <a:buFont typeface="Monotype Sorts" pitchFamily="2" charset="2"/>
              <a:buNone/>
            </a:pPr>
            <a:r>
              <a:rPr lang="en-GB" b="1">
                <a:solidFill>
                  <a:srgbClr val="339933"/>
                </a:solidFill>
                <a:latin typeface="Symbol" pitchFamily="18" charset="2"/>
              </a:rPr>
              <a:t>F</a:t>
            </a:r>
            <a:r>
              <a:rPr lang="en-GB" b="1">
                <a:solidFill>
                  <a:srgbClr val="339933"/>
                </a:solidFill>
                <a:latin typeface="Comic Sans MS" pitchFamily="66" charset="0"/>
              </a:rPr>
              <a:t>(</a:t>
            </a:r>
            <a:r>
              <a:rPr lang="en-GB" b="1">
                <a:solidFill>
                  <a:srgbClr val="339933"/>
                </a:solidFill>
                <a:latin typeface="Comic Sans MS" pitchFamily="66" charset="0"/>
                <a:sym typeface="Symbol" pitchFamily="18" charset="2"/>
              </a:rPr>
              <a:t></a:t>
            </a:r>
            <a:r>
              <a:rPr lang="en-GB" b="1" baseline="-25000">
                <a:solidFill>
                  <a:srgbClr val="339933"/>
                </a:solidFill>
                <a:latin typeface="Comic Sans MS" pitchFamily="66" charset="0"/>
                <a:sym typeface="Symbol" pitchFamily="18" charset="2"/>
              </a:rPr>
              <a:t></a:t>
            </a:r>
            <a:r>
              <a:rPr lang="en-GB" b="1">
                <a:solidFill>
                  <a:srgbClr val="339933"/>
                </a:solidFill>
                <a:latin typeface="Comic Sans MS" pitchFamily="66" charset="0"/>
                <a:sym typeface="Symbol" pitchFamily="18" charset="2"/>
              </a:rPr>
              <a:t>, </a:t>
            </a:r>
            <a:r>
              <a:rPr lang="en-GB" b="1" baseline="-25000">
                <a:solidFill>
                  <a:srgbClr val="339933"/>
                </a:solidFill>
                <a:latin typeface="Comic Sans MS" pitchFamily="66" charset="0"/>
                <a:sym typeface="Symbol" pitchFamily="18" charset="2"/>
              </a:rPr>
              <a:t></a:t>
            </a:r>
            <a:r>
              <a:rPr lang="en-GB" b="1">
                <a:solidFill>
                  <a:srgbClr val="339933"/>
                </a:solidFill>
                <a:latin typeface="Comic Sans MS" pitchFamily="66" charset="0"/>
                <a:sym typeface="Symbol" pitchFamily="18" charset="2"/>
              </a:rPr>
              <a:t>) =</a:t>
            </a:r>
            <a:r>
              <a:rPr lang="en-GB">
                <a:solidFill>
                  <a:schemeClr val="tx1"/>
                </a:solidFill>
                <a:latin typeface="Comic Sans MS" pitchFamily="66" charset="0"/>
                <a:sym typeface="Symbol" pitchFamily="18" charset="2"/>
              </a:rPr>
              <a:t> </a:t>
            </a:r>
            <a:r>
              <a:rPr lang="en-GB" b="1">
                <a:solidFill>
                  <a:srgbClr val="FF0000"/>
                </a:solidFill>
                <a:latin typeface="Symbol" pitchFamily="18" charset="2"/>
                <a:sym typeface="Symbol" pitchFamily="18" charset="2"/>
              </a:rPr>
              <a:t>F</a:t>
            </a:r>
            <a:r>
              <a:rPr lang="en-GB" b="1">
                <a:solidFill>
                  <a:srgbClr val="FF0000"/>
                </a:solidFill>
                <a:latin typeface="Comic Sans MS" pitchFamily="66" charset="0"/>
                <a:sym typeface="Symbol" pitchFamily="18" charset="2"/>
              </a:rPr>
              <a:t>(</a:t>
            </a:r>
            <a:r>
              <a:rPr lang="en-GB" b="1" baseline="-25000">
                <a:solidFill>
                  <a:srgbClr val="FF0000"/>
                </a:solidFill>
                <a:latin typeface="Comic Sans MS" pitchFamily="66" charset="0"/>
                <a:sym typeface="Symbol" pitchFamily="18" charset="2"/>
              </a:rPr>
              <a:t>x</a:t>
            </a:r>
            <a:r>
              <a:rPr lang="en-GB" b="1">
                <a:solidFill>
                  <a:srgbClr val="FF0000"/>
                </a:solidFill>
                <a:latin typeface="Comic Sans MS" pitchFamily="66" charset="0"/>
                <a:sym typeface="Symbol" pitchFamily="18" charset="2"/>
              </a:rPr>
              <a:t>)</a:t>
            </a:r>
            <a:r>
              <a:rPr lang="en-GB">
                <a:solidFill>
                  <a:schemeClr val="tx1"/>
                </a:solidFill>
                <a:latin typeface="Comic Sans MS" pitchFamily="66" charset="0"/>
                <a:sym typeface="Symbol" pitchFamily="18" charset="2"/>
              </a:rPr>
              <a:t> - </a:t>
            </a:r>
            <a:r>
              <a:rPr lang="en-GB" b="1">
                <a:solidFill>
                  <a:srgbClr val="0000FF"/>
                </a:solidFill>
                <a:latin typeface="Symbol" pitchFamily="18" charset="2"/>
                <a:sym typeface="Symbol" pitchFamily="18" charset="2"/>
              </a:rPr>
              <a:t>F</a:t>
            </a:r>
            <a:r>
              <a:rPr lang="en-GB" b="1">
                <a:solidFill>
                  <a:srgbClr val="0000FF"/>
                </a:solidFill>
                <a:latin typeface="Comic Sans MS" pitchFamily="66" charset="0"/>
                <a:sym typeface="Symbol" pitchFamily="18" charset="2"/>
              </a:rPr>
              <a:t>(</a:t>
            </a:r>
            <a:r>
              <a:rPr lang="en-GB" b="1" baseline="-25000">
                <a:solidFill>
                  <a:srgbClr val="0000FF"/>
                </a:solidFill>
                <a:latin typeface="Comic Sans MS" pitchFamily="66" charset="0"/>
                <a:sym typeface="Symbol" pitchFamily="18" charset="2"/>
              </a:rPr>
              <a:t>e</a:t>
            </a:r>
            <a:r>
              <a:rPr lang="en-GB" b="1">
                <a:solidFill>
                  <a:srgbClr val="0000FF"/>
                </a:solidFill>
                <a:latin typeface="Comic Sans MS" pitchFamily="66" charset="0"/>
                <a:sym typeface="Symbol" pitchFamily="18" charset="2"/>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3779838" y="188913"/>
            <a:ext cx="5110162" cy="1143000"/>
          </a:xfrm>
        </p:spPr>
        <p:txBody>
          <a:bodyPr/>
          <a:lstStyle/>
          <a:p>
            <a:r>
              <a:rPr lang="en-US" sz="4000" b="1">
                <a:solidFill>
                  <a:schemeClr val="bg1"/>
                </a:solidFill>
                <a:latin typeface="Garamond" pitchFamily="18" charset="0"/>
              </a:rPr>
              <a:t>Sudbury Neutrino Observatory</a:t>
            </a:r>
            <a:endParaRPr lang="it-IT" sz="4000" b="1">
              <a:solidFill>
                <a:schemeClr val="bg1"/>
              </a:solidFill>
              <a:latin typeface="Garamond" pitchFamily="18" charset="0"/>
            </a:endParaRPr>
          </a:p>
        </p:txBody>
      </p:sp>
      <p:sp>
        <p:nvSpPr>
          <p:cNvPr id="187397" name="Rectangle 5"/>
          <p:cNvSpPr>
            <a:spLocks noChangeArrowheads="1"/>
          </p:cNvSpPr>
          <p:nvPr/>
        </p:nvSpPr>
        <p:spPr bwMode="auto">
          <a:xfrm>
            <a:off x="3429000" y="165100"/>
            <a:ext cx="5715000" cy="838200"/>
          </a:xfrm>
          <a:prstGeom prst="rect">
            <a:avLst/>
          </a:prstGeom>
          <a:noFill/>
          <a:ln w="9525">
            <a:noFill/>
            <a:miter lim="800000"/>
            <a:headEnd/>
            <a:tailEnd/>
          </a:ln>
          <a:effectLst/>
        </p:spPr>
        <p:txBody>
          <a:bodyPr lIns="91432" tIns="45716" rIns="91432" bIns="45716" anchor="ctr"/>
          <a:lstStyle/>
          <a:p>
            <a:endParaRPr lang="it-IT" sz="4400">
              <a:solidFill>
                <a:schemeClr val="tx2"/>
              </a:solidFill>
              <a:latin typeface="Times" pitchFamily="18" charset="0"/>
            </a:endParaRPr>
          </a:p>
        </p:txBody>
      </p:sp>
      <p:pic>
        <p:nvPicPr>
          <p:cNvPr id="187398" name="Picture 6"/>
          <p:cNvPicPr>
            <a:picLocks noChangeAspect="1" noChangeArrowheads="1"/>
          </p:cNvPicPr>
          <p:nvPr/>
        </p:nvPicPr>
        <p:blipFill>
          <a:blip r:embed="rId3" cstate="print"/>
          <a:srcRect/>
          <a:stretch>
            <a:fillRect/>
          </a:stretch>
        </p:blipFill>
        <p:spPr bwMode="auto">
          <a:xfrm>
            <a:off x="4191000" y="1524000"/>
            <a:ext cx="3957638" cy="4724400"/>
          </a:xfrm>
          <a:prstGeom prst="rect">
            <a:avLst/>
          </a:prstGeom>
          <a:noFill/>
          <a:ln w="9525">
            <a:noFill/>
            <a:miter lim="800000"/>
            <a:headEnd/>
            <a:tailEnd/>
          </a:ln>
        </p:spPr>
      </p:pic>
      <p:sp>
        <p:nvSpPr>
          <p:cNvPr id="187399" name="Line 7"/>
          <p:cNvSpPr>
            <a:spLocks noChangeShapeType="1"/>
          </p:cNvSpPr>
          <p:nvPr/>
        </p:nvSpPr>
        <p:spPr bwMode="auto">
          <a:xfrm>
            <a:off x="2819400" y="3429000"/>
            <a:ext cx="2514600" cy="457200"/>
          </a:xfrm>
          <a:prstGeom prst="line">
            <a:avLst/>
          </a:prstGeom>
          <a:noFill/>
          <a:ln w="9525">
            <a:solidFill>
              <a:srgbClr val="333333"/>
            </a:solidFill>
            <a:round/>
            <a:headEnd/>
            <a:tailEnd type="triangle" w="med" len="med"/>
          </a:ln>
        </p:spPr>
        <p:txBody>
          <a:bodyPr wrap="none" anchor="ctr"/>
          <a:lstStyle/>
          <a:p>
            <a:endParaRPr lang="it-IT"/>
          </a:p>
        </p:txBody>
      </p:sp>
      <p:sp>
        <p:nvSpPr>
          <p:cNvPr id="187400" name="Line 8"/>
          <p:cNvSpPr>
            <a:spLocks noChangeShapeType="1"/>
          </p:cNvSpPr>
          <p:nvPr/>
        </p:nvSpPr>
        <p:spPr bwMode="auto">
          <a:xfrm>
            <a:off x="2819400" y="2743200"/>
            <a:ext cx="3048000" cy="1143000"/>
          </a:xfrm>
          <a:prstGeom prst="line">
            <a:avLst/>
          </a:prstGeom>
          <a:noFill/>
          <a:ln w="9525">
            <a:solidFill>
              <a:srgbClr val="000000"/>
            </a:solidFill>
            <a:round/>
            <a:headEnd/>
            <a:tailEnd type="triangle" w="med" len="med"/>
          </a:ln>
        </p:spPr>
        <p:txBody>
          <a:bodyPr wrap="none" anchor="ctr"/>
          <a:lstStyle/>
          <a:p>
            <a:endParaRPr lang="it-IT"/>
          </a:p>
        </p:txBody>
      </p:sp>
      <p:sp>
        <p:nvSpPr>
          <p:cNvPr id="187401" name="Line 9"/>
          <p:cNvSpPr>
            <a:spLocks noChangeShapeType="1"/>
          </p:cNvSpPr>
          <p:nvPr/>
        </p:nvSpPr>
        <p:spPr bwMode="auto">
          <a:xfrm>
            <a:off x="2819400" y="4800600"/>
            <a:ext cx="2667000" cy="0"/>
          </a:xfrm>
          <a:prstGeom prst="line">
            <a:avLst/>
          </a:prstGeom>
          <a:noFill/>
          <a:ln w="9525">
            <a:solidFill>
              <a:srgbClr val="000000"/>
            </a:solidFill>
            <a:round/>
            <a:headEnd/>
            <a:tailEnd type="triangle" w="med" len="med"/>
          </a:ln>
        </p:spPr>
        <p:txBody>
          <a:bodyPr wrap="none" anchor="ctr"/>
          <a:lstStyle/>
          <a:p>
            <a:endParaRPr lang="it-IT"/>
          </a:p>
        </p:txBody>
      </p:sp>
      <p:sp>
        <p:nvSpPr>
          <p:cNvPr id="187402" name="Line 10"/>
          <p:cNvSpPr>
            <a:spLocks noChangeShapeType="1"/>
          </p:cNvSpPr>
          <p:nvPr/>
        </p:nvSpPr>
        <p:spPr bwMode="auto">
          <a:xfrm flipV="1">
            <a:off x="2819400" y="5257800"/>
            <a:ext cx="2514600" cy="152400"/>
          </a:xfrm>
          <a:prstGeom prst="line">
            <a:avLst/>
          </a:prstGeom>
          <a:noFill/>
          <a:ln w="9525">
            <a:solidFill>
              <a:srgbClr val="000000"/>
            </a:solidFill>
            <a:round/>
            <a:headEnd/>
            <a:tailEnd type="triangle" w="med" len="med"/>
          </a:ln>
        </p:spPr>
        <p:txBody>
          <a:bodyPr wrap="none" anchor="ctr"/>
          <a:lstStyle/>
          <a:p>
            <a:endParaRPr lang="it-IT"/>
          </a:p>
        </p:txBody>
      </p:sp>
      <p:sp>
        <p:nvSpPr>
          <p:cNvPr id="187403" name="Line 11"/>
          <p:cNvSpPr>
            <a:spLocks noChangeShapeType="1"/>
          </p:cNvSpPr>
          <p:nvPr/>
        </p:nvSpPr>
        <p:spPr bwMode="auto">
          <a:xfrm>
            <a:off x="2819400" y="4191000"/>
            <a:ext cx="2590800" cy="152400"/>
          </a:xfrm>
          <a:prstGeom prst="line">
            <a:avLst/>
          </a:prstGeom>
          <a:noFill/>
          <a:ln w="9525">
            <a:solidFill>
              <a:srgbClr val="000000"/>
            </a:solidFill>
            <a:round/>
            <a:headEnd/>
            <a:tailEnd type="triangle" w="med" len="med"/>
          </a:ln>
        </p:spPr>
        <p:txBody>
          <a:bodyPr wrap="none" anchor="ctr"/>
          <a:lstStyle/>
          <a:p>
            <a:endParaRPr lang="it-IT"/>
          </a:p>
        </p:txBody>
      </p:sp>
      <p:sp>
        <p:nvSpPr>
          <p:cNvPr id="187404" name="Text Box 12"/>
          <p:cNvSpPr txBox="1">
            <a:spLocks noChangeArrowheads="1"/>
          </p:cNvSpPr>
          <p:nvPr/>
        </p:nvSpPr>
        <p:spPr bwMode="auto">
          <a:xfrm>
            <a:off x="1066800" y="4495800"/>
            <a:ext cx="1752600" cy="581025"/>
          </a:xfrm>
          <a:prstGeom prst="rect">
            <a:avLst/>
          </a:prstGeom>
          <a:solidFill>
            <a:srgbClr val="CCFFFF"/>
          </a:solidFill>
          <a:ln w="9525">
            <a:noFill/>
            <a:miter lim="800000"/>
            <a:headEnd/>
            <a:tailEnd/>
          </a:ln>
        </p:spPr>
        <p:txBody>
          <a:bodyPr lIns="91429" tIns="45714" rIns="91429" bIns="45714">
            <a:spAutoFit/>
          </a:bodyPr>
          <a:lstStyle/>
          <a:p>
            <a:r>
              <a:rPr lang="en-US" sz="1600">
                <a:solidFill>
                  <a:srgbClr val="000000"/>
                </a:solidFill>
                <a:latin typeface="Times New Roman" pitchFamily="18" charset="0"/>
              </a:rPr>
              <a:t>1700 tonnes  Inner</a:t>
            </a:r>
          </a:p>
          <a:p>
            <a:r>
              <a:rPr lang="en-US" sz="1600">
                <a:solidFill>
                  <a:srgbClr val="000000"/>
                </a:solidFill>
                <a:latin typeface="Times New Roman" pitchFamily="18" charset="0"/>
              </a:rPr>
              <a:t>Shielding H</a:t>
            </a:r>
            <a:r>
              <a:rPr lang="en-US" sz="1600" baseline="-25000">
                <a:solidFill>
                  <a:srgbClr val="000000"/>
                </a:solidFill>
                <a:latin typeface="Times New Roman" pitchFamily="18" charset="0"/>
              </a:rPr>
              <a:t>2</a:t>
            </a:r>
            <a:r>
              <a:rPr lang="en-US" sz="1600">
                <a:solidFill>
                  <a:srgbClr val="000000"/>
                </a:solidFill>
                <a:latin typeface="Times New Roman" pitchFamily="18" charset="0"/>
              </a:rPr>
              <a:t>O</a:t>
            </a:r>
          </a:p>
        </p:txBody>
      </p:sp>
      <p:sp>
        <p:nvSpPr>
          <p:cNvPr id="187405" name="Text Box 13"/>
          <p:cNvSpPr txBox="1">
            <a:spLocks noChangeArrowheads="1"/>
          </p:cNvSpPr>
          <p:nvPr/>
        </p:nvSpPr>
        <p:spPr bwMode="auto">
          <a:xfrm>
            <a:off x="1066800" y="2514600"/>
            <a:ext cx="1752600" cy="336550"/>
          </a:xfrm>
          <a:prstGeom prst="rect">
            <a:avLst/>
          </a:prstGeom>
          <a:solidFill>
            <a:srgbClr val="CCFFCC"/>
          </a:solidFill>
          <a:ln w="9525">
            <a:noFill/>
            <a:miter lim="800000"/>
            <a:headEnd/>
            <a:tailEnd/>
          </a:ln>
        </p:spPr>
        <p:txBody>
          <a:bodyPr lIns="91429" tIns="45714" rIns="91429" bIns="45714">
            <a:spAutoFit/>
          </a:bodyPr>
          <a:lstStyle/>
          <a:p>
            <a:r>
              <a:rPr lang="en-US" sz="1600" b="1">
                <a:solidFill>
                  <a:srgbClr val="000000"/>
                </a:solidFill>
                <a:latin typeface="Times New Roman" pitchFamily="18" charset="0"/>
              </a:rPr>
              <a:t>1000 tonnes D</a:t>
            </a:r>
            <a:r>
              <a:rPr lang="en-US" sz="1600" b="1" baseline="-25000">
                <a:solidFill>
                  <a:srgbClr val="000000"/>
                </a:solidFill>
                <a:latin typeface="Times New Roman" pitchFamily="18" charset="0"/>
              </a:rPr>
              <a:t>2</a:t>
            </a:r>
            <a:r>
              <a:rPr lang="en-US" sz="1600" b="1">
                <a:solidFill>
                  <a:srgbClr val="000000"/>
                </a:solidFill>
                <a:latin typeface="Times New Roman" pitchFamily="18" charset="0"/>
              </a:rPr>
              <a:t>O</a:t>
            </a:r>
            <a:endParaRPr lang="en-US" sz="1600">
              <a:solidFill>
                <a:srgbClr val="000000"/>
              </a:solidFill>
              <a:latin typeface="Times New Roman" pitchFamily="18" charset="0"/>
            </a:endParaRPr>
          </a:p>
        </p:txBody>
      </p:sp>
      <p:sp>
        <p:nvSpPr>
          <p:cNvPr id="187406" name="Text Box 14"/>
          <p:cNvSpPr txBox="1">
            <a:spLocks noChangeArrowheads="1"/>
          </p:cNvSpPr>
          <p:nvPr/>
        </p:nvSpPr>
        <p:spPr bwMode="auto">
          <a:xfrm>
            <a:off x="1066800" y="5105400"/>
            <a:ext cx="1752600" cy="581025"/>
          </a:xfrm>
          <a:prstGeom prst="rect">
            <a:avLst/>
          </a:prstGeom>
          <a:solidFill>
            <a:srgbClr val="99CCFF"/>
          </a:solidFill>
          <a:ln w="9525">
            <a:noFill/>
            <a:miter lim="800000"/>
            <a:headEnd/>
            <a:tailEnd/>
          </a:ln>
        </p:spPr>
        <p:txBody>
          <a:bodyPr lIns="91429" tIns="45714" rIns="91429" bIns="45714">
            <a:spAutoFit/>
          </a:bodyPr>
          <a:lstStyle/>
          <a:p>
            <a:r>
              <a:rPr lang="en-US" sz="1600">
                <a:solidFill>
                  <a:srgbClr val="000000"/>
                </a:solidFill>
                <a:latin typeface="Times New Roman" pitchFamily="18" charset="0"/>
              </a:rPr>
              <a:t>5300 tonnes Outer </a:t>
            </a:r>
          </a:p>
          <a:p>
            <a:r>
              <a:rPr lang="en-US" sz="1600">
                <a:solidFill>
                  <a:srgbClr val="000000"/>
                </a:solidFill>
                <a:latin typeface="Times New Roman" pitchFamily="18" charset="0"/>
              </a:rPr>
              <a:t>Shield H</a:t>
            </a:r>
            <a:r>
              <a:rPr lang="en-US" sz="1600" baseline="-25000">
                <a:solidFill>
                  <a:srgbClr val="000000"/>
                </a:solidFill>
                <a:latin typeface="Times New Roman" pitchFamily="18" charset="0"/>
              </a:rPr>
              <a:t>2</a:t>
            </a:r>
            <a:r>
              <a:rPr lang="en-US" sz="1600">
                <a:solidFill>
                  <a:srgbClr val="000000"/>
                </a:solidFill>
                <a:latin typeface="Times New Roman" pitchFamily="18" charset="0"/>
              </a:rPr>
              <a:t>O</a:t>
            </a:r>
          </a:p>
        </p:txBody>
      </p:sp>
      <p:sp>
        <p:nvSpPr>
          <p:cNvPr id="187407" name="Text Box 15"/>
          <p:cNvSpPr txBox="1">
            <a:spLocks noChangeArrowheads="1"/>
          </p:cNvSpPr>
          <p:nvPr/>
        </p:nvSpPr>
        <p:spPr bwMode="auto">
          <a:xfrm>
            <a:off x="1066800" y="3886200"/>
            <a:ext cx="1752600" cy="581025"/>
          </a:xfrm>
          <a:prstGeom prst="rect">
            <a:avLst/>
          </a:prstGeom>
          <a:solidFill>
            <a:srgbClr val="FF99CC">
              <a:alpha val="50000"/>
            </a:srgbClr>
          </a:solidFill>
          <a:ln w="9525">
            <a:noFill/>
            <a:miter lim="800000"/>
            <a:headEnd/>
            <a:tailEnd/>
          </a:ln>
        </p:spPr>
        <p:txBody>
          <a:bodyPr lIns="91429" tIns="45714" rIns="91429" bIns="45714">
            <a:spAutoFit/>
          </a:bodyPr>
          <a:lstStyle/>
          <a:p>
            <a:r>
              <a:rPr lang="en-US" sz="1600">
                <a:solidFill>
                  <a:srgbClr val="000000"/>
                </a:solidFill>
                <a:latin typeface="Times New Roman" pitchFamily="18" charset="0"/>
              </a:rPr>
              <a:t>12 m Diameter Acrylic Vessel</a:t>
            </a:r>
          </a:p>
        </p:txBody>
      </p:sp>
      <p:sp>
        <p:nvSpPr>
          <p:cNvPr id="187408" name="Text Box 16"/>
          <p:cNvSpPr txBox="1">
            <a:spLocks noChangeArrowheads="1"/>
          </p:cNvSpPr>
          <p:nvPr/>
        </p:nvSpPr>
        <p:spPr bwMode="auto">
          <a:xfrm>
            <a:off x="1066800" y="3048000"/>
            <a:ext cx="1752600" cy="825500"/>
          </a:xfrm>
          <a:prstGeom prst="rect">
            <a:avLst/>
          </a:prstGeom>
          <a:solidFill>
            <a:srgbClr val="FFCC99"/>
          </a:solidFill>
          <a:ln w="9525">
            <a:noFill/>
            <a:miter lim="800000"/>
            <a:headEnd/>
            <a:tailEnd/>
          </a:ln>
        </p:spPr>
        <p:txBody>
          <a:bodyPr lIns="91429" tIns="45714" rIns="91429" bIns="45714">
            <a:spAutoFit/>
          </a:bodyPr>
          <a:lstStyle/>
          <a:p>
            <a:pPr algn="l"/>
            <a:r>
              <a:rPr lang="en-US" sz="1600">
                <a:solidFill>
                  <a:srgbClr val="000000"/>
                </a:solidFill>
                <a:latin typeface="Times New Roman" pitchFamily="18" charset="0"/>
              </a:rPr>
              <a:t>Support Structure for 9500 PMTs, 60% coverage</a:t>
            </a:r>
          </a:p>
        </p:txBody>
      </p:sp>
      <p:sp>
        <p:nvSpPr>
          <p:cNvPr id="187409" name="Line 17"/>
          <p:cNvSpPr>
            <a:spLocks noChangeShapeType="1"/>
          </p:cNvSpPr>
          <p:nvPr/>
        </p:nvSpPr>
        <p:spPr bwMode="auto">
          <a:xfrm flipV="1">
            <a:off x="2819400" y="5638800"/>
            <a:ext cx="2286000" cy="457200"/>
          </a:xfrm>
          <a:prstGeom prst="line">
            <a:avLst/>
          </a:prstGeom>
          <a:noFill/>
          <a:ln w="9525">
            <a:solidFill>
              <a:srgbClr val="000000"/>
            </a:solidFill>
            <a:round/>
            <a:headEnd/>
            <a:tailEnd type="triangle" w="med" len="med"/>
          </a:ln>
          <a:effectLst/>
        </p:spPr>
        <p:txBody>
          <a:bodyPr wrap="none" anchor="ctr"/>
          <a:lstStyle/>
          <a:p>
            <a:endParaRPr lang="it-IT"/>
          </a:p>
        </p:txBody>
      </p:sp>
      <p:sp>
        <p:nvSpPr>
          <p:cNvPr id="187410" name="Text Box 18"/>
          <p:cNvSpPr txBox="1">
            <a:spLocks noChangeArrowheads="1"/>
          </p:cNvSpPr>
          <p:nvPr/>
        </p:nvSpPr>
        <p:spPr bwMode="auto">
          <a:xfrm>
            <a:off x="1066800" y="5791200"/>
            <a:ext cx="1752600" cy="581025"/>
          </a:xfrm>
          <a:prstGeom prst="rect">
            <a:avLst/>
          </a:prstGeom>
          <a:solidFill>
            <a:srgbClr val="C0C0C0">
              <a:alpha val="50000"/>
            </a:srgbClr>
          </a:solidFill>
          <a:ln w="9525">
            <a:noFill/>
            <a:miter lim="800000"/>
            <a:headEnd/>
            <a:tailEnd/>
          </a:ln>
          <a:effectLst/>
        </p:spPr>
        <p:txBody>
          <a:bodyPr lIns="91429" tIns="45714" rIns="91429" bIns="45714">
            <a:spAutoFit/>
          </a:bodyPr>
          <a:lstStyle/>
          <a:p>
            <a:r>
              <a:rPr lang="en-US" sz="1600">
                <a:solidFill>
                  <a:srgbClr val="000000"/>
                </a:solidFill>
                <a:latin typeface="Times New Roman" pitchFamily="18" charset="0"/>
              </a:rPr>
              <a:t>Urylon Liner and</a:t>
            </a:r>
          </a:p>
          <a:p>
            <a:r>
              <a:rPr lang="en-US" sz="1600">
                <a:solidFill>
                  <a:srgbClr val="000000"/>
                </a:solidFill>
                <a:latin typeface="Times New Roman" pitchFamily="18" charset="0"/>
              </a:rPr>
              <a:t>Radon Seal</a:t>
            </a:r>
          </a:p>
        </p:txBody>
      </p:sp>
      <p:pic>
        <p:nvPicPr>
          <p:cNvPr id="187411" name="Picture 19" descr="MINE"/>
          <p:cNvPicPr>
            <a:picLocks noChangeAspect="1" noChangeArrowheads="1"/>
          </p:cNvPicPr>
          <p:nvPr/>
        </p:nvPicPr>
        <p:blipFill>
          <a:blip r:embed="rId4" cstate="print"/>
          <a:srcRect/>
          <a:stretch>
            <a:fillRect/>
          </a:stretch>
        </p:blipFill>
        <p:spPr bwMode="auto">
          <a:xfrm>
            <a:off x="152400" y="241300"/>
            <a:ext cx="3276600" cy="2159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566" name="Rectangle 102"/>
          <p:cNvSpPr>
            <a:spLocks noGrp="1" noChangeArrowheads="1"/>
          </p:cNvSpPr>
          <p:nvPr>
            <p:ph type="title"/>
          </p:nvPr>
        </p:nvSpPr>
        <p:spPr>
          <a:xfrm>
            <a:off x="363538" y="214313"/>
            <a:ext cx="4568825" cy="571500"/>
          </a:xfrm>
          <a:noFill/>
          <a:ln/>
        </p:spPr>
        <p:txBody>
          <a:bodyPr lIns="91432" tIns="45716" rIns="91432" bIns="45716"/>
          <a:lstStyle/>
          <a:p>
            <a:pPr>
              <a:buFont typeface="Symbol" pitchFamily="18" charset="2"/>
              <a:buChar char="n"/>
            </a:pPr>
            <a:r>
              <a:rPr lang="en-US" sz="4000" b="1">
                <a:solidFill>
                  <a:schemeClr val="bg1"/>
                </a:solidFill>
                <a:latin typeface="Garamond" pitchFamily="18" charset="0"/>
                <a:sym typeface="Symbol" pitchFamily="18" charset="2"/>
              </a:rPr>
              <a:t> Reactions in SNO</a:t>
            </a:r>
          </a:p>
        </p:txBody>
      </p:sp>
      <p:grpSp>
        <p:nvGrpSpPr>
          <p:cNvPr id="190567" name="Group 103"/>
          <p:cNvGrpSpPr>
            <a:grpSpLocks/>
          </p:cNvGrpSpPr>
          <p:nvPr/>
        </p:nvGrpSpPr>
        <p:grpSpPr bwMode="auto">
          <a:xfrm>
            <a:off x="628650" y="3057525"/>
            <a:ext cx="3871913" cy="615950"/>
            <a:chOff x="672" y="2062"/>
            <a:chExt cx="2448" cy="388"/>
          </a:xfrm>
        </p:grpSpPr>
        <p:sp>
          <p:nvSpPr>
            <p:cNvPr id="190568" name="Oval 104"/>
            <p:cNvSpPr>
              <a:spLocks noChangeArrowheads="1"/>
            </p:cNvSpPr>
            <p:nvPr/>
          </p:nvSpPr>
          <p:spPr bwMode="auto">
            <a:xfrm>
              <a:off x="672" y="2064"/>
              <a:ext cx="350" cy="336"/>
            </a:xfrm>
            <a:prstGeom prst="ellipse">
              <a:avLst/>
            </a:prstGeom>
            <a:solidFill>
              <a:srgbClr val="FF0066"/>
            </a:solidFill>
            <a:ln w="9525">
              <a:solidFill>
                <a:srgbClr val="FF0066"/>
              </a:solidFill>
              <a:round/>
              <a:headEnd/>
              <a:tailEnd/>
            </a:ln>
            <a:effectLst/>
          </p:spPr>
          <p:txBody>
            <a:bodyPr wrap="none" lIns="92998" tIns="46499" rIns="92998" bIns="46499" anchor="ctr"/>
            <a:lstStyle/>
            <a:p>
              <a:pPr defTabSz="930275"/>
              <a:r>
                <a:rPr lang="en-US" sz="2000" b="1">
                  <a:solidFill>
                    <a:schemeClr val="tx1"/>
                  </a:solidFill>
                  <a:latin typeface="Helvetica" pitchFamily="34" charset="0"/>
                </a:rPr>
                <a:t>NC</a:t>
              </a:r>
              <a:endParaRPr lang="en-US" sz="2500">
                <a:solidFill>
                  <a:schemeClr val="tx1"/>
                </a:solidFill>
                <a:latin typeface="Times" pitchFamily="18" charset="0"/>
              </a:endParaRPr>
            </a:p>
          </p:txBody>
        </p:sp>
        <p:sp>
          <p:nvSpPr>
            <p:cNvPr id="190569" name="Rectangle 105"/>
            <p:cNvSpPr>
              <a:spLocks noChangeArrowheads="1"/>
            </p:cNvSpPr>
            <p:nvPr/>
          </p:nvSpPr>
          <p:spPr bwMode="auto">
            <a:xfrm>
              <a:off x="1152" y="2064"/>
              <a:ext cx="1968" cy="386"/>
            </a:xfrm>
            <a:prstGeom prst="rect">
              <a:avLst/>
            </a:prstGeom>
            <a:solidFill>
              <a:srgbClr val="FF0066"/>
            </a:solidFill>
            <a:ln w="9525">
              <a:solidFill>
                <a:srgbClr val="FF0066"/>
              </a:solidFill>
              <a:miter lim="800000"/>
              <a:headEnd/>
              <a:tailEnd/>
            </a:ln>
          </p:spPr>
          <p:txBody>
            <a:bodyPr/>
            <a:lstStyle/>
            <a:p>
              <a:endParaRPr lang="it-IT"/>
            </a:p>
          </p:txBody>
        </p:sp>
        <p:sp>
          <p:nvSpPr>
            <p:cNvPr id="190570" name="Rectangle 106"/>
            <p:cNvSpPr>
              <a:spLocks noChangeArrowheads="1"/>
            </p:cNvSpPr>
            <p:nvPr/>
          </p:nvSpPr>
          <p:spPr bwMode="auto">
            <a:xfrm>
              <a:off x="3008" y="2252"/>
              <a:ext cx="82" cy="188"/>
            </a:xfrm>
            <a:prstGeom prst="rect">
              <a:avLst/>
            </a:prstGeom>
            <a:solidFill>
              <a:srgbClr val="FF0066"/>
            </a:solidFill>
            <a:ln w="9525">
              <a:solidFill>
                <a:srgbClr val="FF0066"/>
              </a:solidFill>
              <a:miter lim="800000"/>
              <a:headEnd/>
              <a:tailEnd/>
            </a:ln>
          </p:spPr>
          <p:txBody>
            <a:bodyPr wrap="none" lIns="0" tIns="0" rIns="0" bIns="0">
              <a:spAutoFit/>
            </a:bodyPr>
            <a:lstStyle/>
            <a:p>
              <a:pPr algn="l"/>
              <a:r>
                <a:rPr lang="en-GB" sz="1900" i="1">
                  <a:solidFill>
                    <a:schemeClr val="tx1"/>
                  </a:solidFill>
                  <a:latin typeface="Helvetica" pitchFamily="34" charset="0"/>
                </a:rPr>
                <a:t>x</a:t>
              </a:r>
              <a:endParaRPr lang="en-GB">
                <a:solidFill>
                  <a:schemeClr val="tx1"/>
                </a:solidFill>
                <a:latin typeface="Helvetica" pitchFamily="34" charset="0"/>
              </a:endParaRPr>
            </a:p>
          </p:txBody>
        </p:sp>
        <p:sp>
          <p:nvSpPr>
            <p:cNvPr id="190571" name="Rectangle 107"/>
            <p:cNvSpPr>
              <a:spLocks noChangeArrowheads="1"/>
            </p:cNvSpPr>
            <p:nvPr/>
          </p:nvSpPr>
          <p:spPr bwMode="auto">
            <a:xfrm>
              <a:off x="1324" y="2252"/>
              <a:ext cx="82" cy="188"/>
            </a:xfrm>
            <a:prstGeom prst="rect">
              <a:avLst/>
            </a:prstGeom>
            <a:solidFill>
              <a:srgbClr val="FF0066"/>
            </a:solidFill>
            <a:ln w="9525">
              <a:solidFill>
                <a:srgbClr val="FF0066"/>
              </a:solidFill>
              <a:miter lim="800000"/>
              <a:headEnd/>
              <a:tailEnd/>
            </a:ln>
          </p:spPr>
          <p:txBody>
            <a:bodyPr wrap="none" lIns="0" tIns="0" rIns="0" bIns="0">
              <a:spAutoFit/>
            </a:bodyPr>
            <a:lstStyle/>
            <a:p>
              <a:pPr algn="l"/>
              <a:r>
                <a:rPr lang="en-GB" sz="1900" i="1">
                  <a:solidFill>
                    <a:schemeClr val="tx1"/>
                  </a:solidFill>
                  <a:latin typeface="Helvetica" pitchFamily="34" charset="0"/>
                </a:rPr>
                <a:t>x</a:t>
              </a:r>
              <a:endParaRPr lang="en-GB">
                <a:solidFill>
                  <a:schemeClr val="tx1"/>
                </a:solidFill>
                <a:latin typeface="Helvetica" pitchFamily="34" charset="0"/>
              </a:endParaRPr>
            </a:p>
          </p:txBody>
        </p:sp>
        <p:sp>
          <p:nvSpPr>
            <p:cNvPr id="190572" name="Rectangle 108"/>
            <p:cNvSpPr>
              <a:spLocks noChangeArrowheads="1"/>
            </p:cNvSpPr>
            <p:nvPr/>
          </p:nvSpPr>
          <p:spPr bwMode="auto">
            <a:xfrm>
              <a:off x="2839" y="2062"/>
              <a:ext cx="139" cy="313"/>
            </a:xfrm>
            <a:prstGeom prst="rect">
              <a:avLst/>
            </a:prstGeom>
            <a:solidFill>
              <a:srgbClr val="FF0066"/>
            </a:solidFill>
            <a:ln w="9525">
              <a:solidFill>
                <a:srgbClr val="FF0066"/>
              </a:solidFill>
              <a:miter lim="800000"/>
              <a:headEnd/>
              <a:tailEnd/>
            </a:ln>
          </p:spPr>
          <p:txBody>
            <a:bodyPr wrap="none" lIns="0" tIns="0" rIns="0" bIns="0">
              <a:spAutoFit/>
            </a:bodyPr>
            <a:lstStyle/>
            <a:p>
              <a:pPr algn="l"/>
              <a:r>
                <a:rPr lang="en-GB" sz="3200" i="1">
                  <a:solidFill>
                    <a:schemeClr val="tx1"/>
                  </a:solidFill>
                  <a:latin typeface="Symbol" pitchFamily="18" charset="2"/>
                </a:rPr>
                <a:t>n</a:t>
              </a:r>
              <a:endParaRPr lang="en-GB">
                <a:solidFill>
                  <a:schemeClr val="tx1"/>
                </a:solidFill>
                <a:latin typeface="Helvetica" pitchFamily="34" charset="0"/>
              </a:endParaRPr>
            </a:p>
          </p:txBody>
        </p:sp>
        <p:sp>
          <p:nvSpPr>
            <p:cNvPr id="190573" name="Rectangle 109"/>
            <p:cNvSpPr>
              <a:spLocks noChangeArrowheads="1"/>
            </p:cNvSpPr>
            <p:nvPr/>
          </p:nvSpPr>
          <p:spPr bwMode="auto">
            <a:xfrm>
              <a:off x="1155" y="2062"/>
              <a:ext cx="139" cy="313"/>
            </a:xfrm>
            <a:prstGeom prst="rect">
              <a:avLst/>
            </a:prstGeom>
            <a:solidFill>
              <a:srgbClr val="FF0066"/>
            </a:solidFill>
            <a:ln w="9525">
              <a:solidFill>
                <a:srgbClr val="FF0066"/>
              </a:solidFill>
              <a:miter lim="800000"/>
              <a:headEnd/>
              <a:tailEnd/>
            </a:ln>
          </p:spPr>
          <p:txBody>
            <a:bodyPr wrap="none" lIns="0" tIns="0" rIns="0" bIns="0">
              <a:spAutoFit/>
            </a:bodyPr>
            <a:lstStyle/>
            <a:p>
              <a:pPr algn="l"/>
              <a:r>
                <a:rPr lang="en-GB" sz="3200" i="1">
                  <a:solidFill>
                    <a:schemeClr val="tx1"/>
                  </a:solidFill>
                  <a:latin typeface="Symbol" pitchFamily="18" charset="2"/>
                </a:rPr>
                <a:t>n</a:t>
              </a:r>
              <a:endParaRPr lang="en-GB">
                <a:solidFill>
                  <a:schemeClr val="tx1"/>
                </a:solidFill>
                <a:latin typeface="Helvetica" pitchFamily="34" charset="0"/>
              </a:endParaRPr>
            </a:p>
          </p:txBody>
        </p:sp>
        <p:sp>
          <p:nvSpPr>
            <p:cNvPr id="190574" name="Rectangle 110"/>
            <p:cNvSpPr>
              <a:spLocks noChangeArrowheads="1"/>
            </p:cNvSpPr>
            <p:nvPr/>
          </p:nvSpPr>
          <p:spPr bwMode="auto">
            <a:xfrm>
              <a:off x="2686" y="2062"/>
              <a:ext cx="147" cy="313"/>
            </a:xfrm>
            <a:prstGeom prst="rect">
              <a:avLst/>
            </a:prstGeom>
            <a:solidFill>
              <a:srgbClr val="FF0066"/>
            </a:solidFill>
            <a:ln w="9525">
              <a:solidFill>
                <a:srgbClr val="FF0066"/>
              </a:solidFill>
              <a:miter lim="800000"/>
              <a:headEnd/>
              <a:tailEnd/>
            </a:ln>
          </p:spPr>
          <p:txBody>
            <a:bodyPr wrap="none" lIns="0" tIns="0" rIns="0" bIns="0">
              <a:spAutoFit/>
            </a:bodyPr>
            <a:lstStyle/>
            <a:p>
              <a:pPr algn="l"/>
              <a:r>
                <a:rPr lang="en-GB" sz="3200">
                  <a:solidFill>
                    <a:schemeClr val="tx1"/>
                  </a:solidFill>
                  <a:latin typeface="Symbol" pitchFamily="18" charset="2"/>
                </a:rPr>
                <a:t>+</a:t>
              </a:r>
              <a:endParaRPr lang="en-GB">
                <a:solidFill>
                  <a:schemeClr val="tx1"/>
                </a:solidFill>
                <a:latin typeface="Helvetica" pitchFamily="34" charset="0"/>
              </a:endParaRPr>
            </a:p>
          </p:txBody>
        </p:sp>
        <p:sp>
          <p:nvSpPr>
            <p:cNvPr id="190575" name="Rectangle 111"/>
            <p:cNvSpPr>
              <a:spLocks noChangeArrowheads="1"/>
            </p:cNvSpPr>
            <p:nvPr/>
          </p:nvSpPr>
          <p:spPr bwMode="auto">
            <a:xfrm>
              <a:off x="2317" y="2062"/>
              <a:ext cx="147" cy="313"/>
            </a:xfrm>
            <a:prstGeom prst="rect">
              <a:avLst/>
            </a:prstGeom>
            <a:solidFill>
              <a:srgbClr val="FF0066"/>
            </a:solidFill>
            <a:ln w="9525">
              <a:solidFill>
                <a:srgbClr val="FF0066"/>
              </a:solidFill>
              <a:miter lim="800000"/>
              <a:headEnd/>
              <a:tailEnd/>
            </a:ln>
          </p:spPr>
          <p:txBody>
            <a:bodyPr wrap="none" lIns="0" tIns="0" rIns="0" bIns="0">
              <a:spAutoFit/>
            </a:bodyPr>
            <a:lstStyle/>
            <a:p>
              <a:pPr algn="l"/>
              <a:r>
                <a:rPr lang="en-GB" sz="3200">
                  <a:solidFill>
                    <a:schemeClr val="tx1"/>
                  </a:solidFill>
                  <a:latin typeface="Symbol" pitchFamily="18" charset="2"/>
                </a:rPr>
                <a:t>+</a:t>
              </a:r>
              <a:endParaRPr lang="en-GB">
                <a:solidFill>
                  <a:schemeClr val="tx1"/>
                </a:solidFill>
                <a:latin typeface="Helvetica" pitchFamily="34" charset="0"/>
              </a:endParaRPr>
            </a:p>
          </p:txBody>
        </p:sp>
        <p:sp>
          <p:nvSpPr>
            <p:cNvPr id="190576" name="Rectangle 112"/>
            <p:cNvSpPr>
              <a:spLocks noChangeArrowheads="1"/>
            </p:cNvSpPr>
            <p:nvPr/>
          </p:nvSpPr>
          <p:spPr bwMode="auto">
            <a:xfrm>
              <a:off x="1832" y="2062"/>
              <a:ext cx="267" cy="323"/>
            </a:xfrm>
            <a:prstGeom prst="rect">
              <a:avLst/>
            </a:prstGeom>
            <a:solidFill>
              <a:srgbClr val="FF0066"/>
            </a:solidFill>
            <a:ln w="9525">
              <a:solidFill>
                <a:srgbClr val="FF0066"/>
              </a:solidFill>
              <a:miter lim="800000"/>
              <a:headEnd/>
              <a:tailEnd/>
            </a:ln>
          </p:spPr>
          <p:txBody>
            <a:bodyPr wrap="none" lIns="0" tIns="0" rIns="0" bIns="0">
              <a:spAutoFit/>
            </a:bodyPr>
            <a:lstStyle/>
            <a:p>
              <a:pPr algn="l"/>
              <a:r>
                <a:rPr lang="en-GB" sz="3300">
                  <a:solidFill>
                    <a:schemeClr val="tx1"/>
                  </a:solidFill>
                  <a:latin typeface="Symbol" pitchFamily="18" charset="2"/>
                  <a:sym typeface="Symbol" pitchFamily="18" charset="2"/>
                </a:rPr>
                <a:t></a:t>
              </a:r>
              <a:endParaRPr lang="en-GB" sz="3300">
                <a:solidFill>
                  <a:srgbClr val="99FF66"/>
                </a:solidFill>
                <a:latin typeface="Symbol" pitchFamily="18" charset="2"/>
                <a:sym typeface="Symbol" pitchFamily="18" charset="2"/>
              </a:endParaRPr>
            </a:p>
          </p:txBody>
        </p:sp>
        <p:sp>
          <p:nvSpPr>
            <p:cNvPr id="190577" name="Rectangle 113"/>
            <p:cNvSpPr>
              <a:spLocks noChangeArrowheads="1"/>
            </p:cNvSpPr>
            <p:nvPr/>
          </p:nvSpPr>
          <p:spPr bwMode="auto">
            <a:xfrm>
              <a:off x="1463" y="2062"/>
              <a:ext cx="147" cy="313"/>
            </a:xfrm>
            <a:prstGeom prst="rect">
              <a:avLst/>
            </a:prstGeom>
            <a:solidFill>
              <a:srgbClr val="FF0066"/>
            </a:solidFill>
            <a:ln w="9525">
              <a:solidFill>
                <a:srgbClr val="FF0066"/>
              </a:solidFill>
              <a:miter lim="800000"/>
              <a:headEnd/>
              <a:tailEnd/>
            </a:ln>
          </p:spPr>
          <p:txBody>
            <a:bodyPr wrap="none" lIns="0" tIns="0" rIns="0" bIns="0">
              <a:spAutoFit/>
            </a:bodyPr>
            <a:lstStyle/>
            <a:p>
              <a:pPr algn="l"/>
              <a:r>
                <a:rPr lang="en-GB" sz="3200">
                  <a:solidFill>
                    <a:schemeClr val="tx1"/>
                  </a:solidFill>
                  <a:latin typeface="Symbol" pitchFamily="18" charset="2"/>
                </a:rPr>
                <a:t>+</a:t>
              </a:r>
              <a:endParaRPr lang="en-GB">
                <a:solidFill>
                  <a:schemeClr val="tx1"/>
                </a:solidFill>
                <a:latin typeface="Helvetica" pitchFamily="34" charset="0"/>
              </a:endParaRPr>
            </a:p>
          </p:txBody>
        </p:sp>
        <p:sp>
          <p:nvSpPr>
            <p:cNvPr id="190578" name="Rectangle 114"/>
            <p:cNvSpPr>
              <a:spLocks noChangeArrowheads="1"/>
            </p:cNvSpPr>
            <p:nvPr/>
          </p:nvSpPr>
          <p:spPr bwMode="auto">
            <a:xfrm>
              <a:off x="2506" y="2092"/>
              <a:ext cx="148" cy="313"/>
            </a:xfrm>
            <a:prstGeom prst="rect">
              <a:avLst/>
            </a:prstGeom>
            <a:solidFill>
              <a:srgbClr val="FF0066"/>
            </a:solidFill>
            <a:ln w="9525">
              <a:solidFill>
                <a:srgbClr val="FF0066"/>
              </a:solidFill>
              <a:miter lim="800000"/>
              <a:headEnd/>
              <a:tailEnd/>
            </a:ln>
          </p:spPr>
          <p:txBody>
            <a:bodyPr wrap="none" lIns="0" tIns="0" rIns="0" bIns="0">
              <a:spAutoFit/>
            </a:bodyPr>
            <a:lstStyle/>
            <a:p>
              <a:pPr algn="l"/>
              <a:r>
                <a:rPr lang="en-GB" sz="3200">
                  <a:solidFill>
                    <a:schemeClr val="tx1"/>
                  </a:solidFill>
                  <a:latin typeface="Helvetica" pitchFamily="34" charset="0"/>
                </a:rPr>
                <a:t>n</a:t>
              </a:r>
              <a:endParaRPr lang="en-GB">
                <a:solidFill>
                  <a:schemeClr val="tx1"/>
                </a:solidFill>
                <a:latin typeface="Helvetica" pitchFamily="34" charset="0"/>
              </a:endParaRPr>
            </a:p>
          </p:txBody>
        </p:sp>
        <p:sp>
          <p:nvSpPr>
            <p:cNvPr id="190579" name="Rectangle 115"/>
            <p:cNvSpPr>
              <a:spLocks noChangeArrowheads="1"/>
            </p:cNvSpPr>
            <p:nvPr/>
          </p:nvSpPr>
          <p:spPr bwMode="auto">
            <a:xfrm>
              <a:off x="2145" y="2092"/>
              <a:ext cx="148" cy="313"/>
            </a:xfrm>
            <a:prstGeom prst="rect">
              <a:avLst/>
            </a:prstGeom>
            <a:solidFill>
              <a:srgbClr val="FF0066"/>
            </a:solidFill>
            <a:ln w="9525">
              <a:solidFill>
                <a:srgbClr val="FF0066"/>
              </a:solidFill>
              <a:miter lim="800000"/>
              <a:headEnd/>
              <a:tailEnd/>
            </a:ln>
          </p:spPr>
          <p:txBody>
            <a:bodyPr wrap="none" lIns="0" tIns="0" rIns="0" bIns="0">
              <a:spAutoFit/>
            </a:bodyPr>
            <a:lstStyle/>
            <a:p>
              <a:pPr algn="l"/>
              <a:r>
                <a:rPr lang="en-GB" sz="3200">
                  <a:solidFill>
                    <a:schemeClr val="tx1"/>
                  </a:solidFill>
                  <a:latin typeface="Helvetica" pitchFamily="34" charset="0"/>
                </a:rPr>
                <a:t>p</a:t>
              </a:r>
              <a:endParaRPr lang="en-GB">
                <a:solidFill>
                  <a:schemeClr val="tx1"/>
                </a:solidFill>
                <a:latin typeface="Helvetica" pitchFamily="34" charset="0"/>
              </a:endParaRPr>
            </a:p>
          </p:txBody>
        </p:sp>
        <p:sp>
          <p:nvSpPr>
            <p:cNvPr id="190580" name="Rectangle 116"/>
            <p:cNvSpPr>
              <a:spLocks noChangeArrowheads="1"/>
            </p:cNvSpPr>
            <p:nvPr/>
          </p:nvSpPr>
          <p:spPr bwMode="auto">
            <a:xfrm>
              <a:off x="1647" y="2092"/>
              <a:ext cx="148" cy="313"/>
            </a:xfrm>
            <a:prstGeom prst="rect">
              <a:avLst/>
            </a:prstGeom>
            <a:solidFill>
              <a:srgbClr val="FF0066"/>
            </a:solidFill>
            <a:ln w="9525">
              <a:solidFill>
                <a:srgbClr val="FF0066"/>
              </a:solidFill>
              <a:miter lim="800000"/>
              <a:headEnd/>
              <a:tailEnd/>
            </a:ln>
          </p:spPr>
          <p:txBody>
            <a:bodyPr wrap="none" lIns="0" tIns="0" rIns="0" bIns="0">
              <a:spAutoFit/>
            </a:bodyPr>
            <a:lstStyle/>
            <a:p>
              <a:pPr algn="l"/>
              <a:r>
                <a:rPr lang="en-GB" sz="3200">
                  <a:solidFill>
                    <a:schemeClr val="tx1"/>
                  </a:solidFill>
                  <a:latin typeface="Helvetica" pitchFamily="34" charset="0"/>
                </a:rPr>
                <a:t>d</a:t>
              </a:r>
              <a:endParaRPr lang="en-GB">
                <a:solidFill>
                  <a:schemeClr val="tx1"/>
                </a:solidFill>
                <a:latin typeface="Helvetica" pitchFamily="34" charset="0"/>
              </a:endParaRPr>
            </a:p>
          </p:txBody>
        </p:sp>
      </p:grpSp>
      <p:grpSp>
        <p:nvGrpSpPr>
          <p:cNvPr id="190581" name="Group 117"/>
          <p:cNvGrpSpPr>
            <a:grpSpLocks/>
          </p:cNvGrpSpPr>
          <p:nvPr/>
        </p:nvGrpSpPr>
        <p:grpSpPr bwMode="auto">
          <a:xfrm>
            <a:off x="571500" y="4841875"/>
            <a:ext cx="3625850" cy="636588"/>
            <a:chOff x="672" y="2976"/>
            <a:chExt cx="2293" cy="401"/>
          </a:xfrm>
        </p:grpSpPr>
        <p:sp>
          <p:nvSpPr>
            <p:cNvPr id="190582" name="Oval 118"/>
            <p:cNvSpPr>
              <a:spLocks noChangeArrowheads="1"/>
            </p:cNvSpPr>
            <p:nvPr/>
          </p:nvSpPr>
          <p:spPr bwMode="auto">
            <a:xfrm>
              <a:off x="672" y="2976"/>
              <a:ext cx="350" cy="335"/>
            </a:xfrm>
            <a:prstGeom prst="ellipse">
              <a:avLst/>
            </a:prstGeom>
            <a:solidFill>
              <a:schemeClr val="accent1"/>
            </a:solidFill>
            <a:ln w="9525">
              <a:solidFill>
                <a:schemeClr val="tx1"/>
              </a:solidFill>
              <a:round/>
              <a:headEnd/>
              <a:tailEnd/>
            </a:ln>
            <a:effectLst/>
          </p:spPr>
          <p:txBody>
            <a:bodyPr wrap="none" lIns="92998" tIns="46499" rIns="92998" bIns="46499" anchor="ctr"/>
            <a:lstStyle/>
            <a:p>
              <a:pPr defTabSz="930275"/>
              <a:r>
                <a:rPr lang="en-US" sz="2000" b="1">
                  <a:solidFill>
                    <a:schemeClr val="tx1"/>
                  </a:solidFill>
                  <a:latin typeface="Helvetica" pitchFamily="34" charset="0"/>
                </a:rPr>
                <a:t>ES</a:t>
              </a:r>
              <a:endParaRPr lang="en-US" sz="2500">
                <a:solidFill>
                  <a:schemeClr val="tx1"/>
                </a:solidFill>
                <a:latin typeface="Times" pitchFamily="18" charset="0"/>
              </a:endParaRPr>
            </a:p>
          </p:txBody>
        </p:sp>
        <p:sp>
          <p:nvSpPr>
            <p:cNvPr id="190583" name="Rectangle 119"/>
            <p:cNvSpPr>
              <a:spLocks noChangeArrowheads="1"/>
            </p:cNvSpPr>
            <p:nvPr/>
          </p:nvSpPr>
          <p:spPr bwMode="auto">
            <a:xfrm>
              <a:off x="1140" y="2977"/>
              <a:ext cx="1825" cy="400"/>
            </a:xfrm>
            <a:prstGeom prst="rect">
              <a:avLst/>
            </a:prstGeom>
            <a:solidFill>
              <a:schemeClr val="accent1"/>
            </a:solidFill>
            <a:ln w="9525">
              <a:noFill/>
              <a:miter lim="800000"/>
              <a:headEnd/>
              <a:tailEnd/>
            </a:ln>
          </p:spPr>
          <p:txBody>
            <a:bodyPr/>
            <a:lstStyle/>
            <a:p>
              <a:endParaRPr lang="it-IT"/>
            </a:p>
          </p:txBody>
        </p:sp>
        <p:sp>
          <p:nvSpPr>
            <p:cNvPr id="190584" name="Rectangle 120"/>
            <p:cNvSpPr>
              <a:spLocks noChangeArrowheads="1"/>
            </p:cNvSpPr>
            <p:nvPr/>
          </p:nvSpPr>
          <p:spPr bwMode="auto">
            <a:xfrm>
              <a:off x="2837" y="2990"/>
              <a:ext cx="117" cy="230"/>
            </a:xfrm>
            <a:prstGeom prst="rect">
              <a:avLst/>
            </a:prstGeom>
            <a:solidFill>
              <a:schemeClr val="accent1"/>
            </a:solidFill>
            <a:ln w="9525">
              <a:noFill/>
              <a:miter lim="800000"/>
              <a:headEnd/>
              <a:tailEnd/>
            </a:ln>
          </p:spPr>
          <p:txBody>
            <a:bodyPr wrap="none" lIns="0" tIns="0" rIns="0" bIns="0">
              <a:spAutoFit/>
            </a:bodyPr>
            <a:lstStyle/>
            <a:p>
              <a:pPr algn="l"/>
              <a:r>
                <a:rPr lang="en-GB">
                  <a:solidFill>
                    <a:schemeClr val="tx1"/>
                  </a:solidFill>
                  <a:latin typeface="Helvetica" pitchFamily="34" charset="0"/>
                </a:rPr>
                <a:t> </a:t>
              </a:r>
              <a:r>
                <a:rPr lang="en-GB">
                  <a:solidFill>
                    <a:srgbClr val="99FF66"/>
                  </a:solidFill>
                  <a:latin typeface="Helvetica" pitchFamily="34" charset="0"/>
                </a:rPr>
                <a:t>-</a:t>
              </a:r>
            </a:p>
          </p:txBody>
        </p:sp>
        <p:sp>
          <p:nvSpPr>
            <p:cNvPr id="190585" name="Rectangle 121"/>
            <p:cNvSpPr>
              <a:spLocks noChangeArrowheads="1"/>
            </p:cNvSpPr>
            <p:nvPr/>
          </p:nvSpPr>
          <p:spPr bwMode="auto">
            <a:xfrm>
              <a:off x="1773" y="2990"/>
              <a:ext cx="117" cy="230"/>
            </a:xfrm>
            <a:prstGeom prst="rect">
              <a:avLst/>
            </a:prstGeom>
            <a:solidFill>
              <a:schemeClr val="accent1"/>
            </a:solidFill>
            <a:ln w="9525">
              <a:noFill/>
              <a:miter lim="800000"/>
              <a:headEnd/>
              <a:tailEnd/>
            </a:ln>
          </p:spPr>
          <p:txBody>
            <a:bodyPr wrap="none" lIns="0" tIns="0" rIns="0" bIns="0">
              <a:spAutoFit/>
            </a:bodyPr>
            <a:lstStyle/>
            <a:p>
              <a:pPr algn="l"/>
              <a:r>
                <a:rPr lang="en-GB">
                  <a:solidFill>
                    <a:srgbClr val="99FF66"/>
                  </a:solidFill>
                  <a:latin typeface="Helvetica" pitchFamily="34" charset="0"/>
                </a:rPr>
                <a:t>-</a:t>
              </a:r>
              <a:r>
                <a:rPr lang="en-GB">
                  <a:solidFill>
                    <a:schemeClr val="tx1"/>
                  </a:solidFill>
                  <a:latin typeface="Helvetica" pitchFamily="34" charset="0"/>
                </a:rPr>
                <a:t> </a:t>
              </a:r>
            </a:p>
          </p:txBody>
        </p:sp>
        <p:sp>
          <p:nvSpPr>
            <p:cNvPr id="190586" name="Rectangle 122"/>
            <p:cNvSpPr>
              <a:spLocks noChangeArrowheads="1"/>
            </p:cNvSpPr>
            <p:nvPr/>
          </p:nvSpPr>
          <p:spPr bwMode="auto">
            <a:xfrm>
              <a:off x="2529" y="2997"/>
              <a:ext cx="141" cy="307"/>
            </a:xfrm>
            <a:prstGeom prst="rect">
              <a:avLst/>
            </a:prstGeom>
            <a:solidFill>
              <a:schemeClr val="accent1"/>
            </a:solidFill>
            <a:ln w="9525">
              <a:noFill/>
              <a:miter lim="800000"/>
              <a:headEnd/>
              <a:tailEnd/>
            </a:ln>
          </p:spPr>
          <p:txBody>
            <a:bodyPr wrap="none" lIns="0" tIns="0" rIns="0" bIns="0">
              <a:spAutoFit/>
            </a:bodyPr>
            <a:lstStyle/>
            <a:p>
              <a:pPr algn="l"/>
              <a:r>
                <a:rPr lang="en-GB" sz="3200">
                  <a:solidFill>
                    <a:srgbClr val="99FF66"/>
                  </a:solidFill>
                  <a:latin typeface="Symbol" pitchFamily="18" charset="2"/>
                </a:rPr>
                <a:t>+</a:t>
              </a:r>
              <a:endParaRPr lang="en-GB">
                <a:solidFill>
                  <a:srgbClr val="99FF66"/>
                </a:solidFill>
                <a:latin typeface="Helvetica" pitchFamily="34" charset="0"/>
              </a:endParaRPr>
            </a:p>
          </p:txBody>
        </p:sp>
        <p:sp>
          <p:nvSpPr>
            <p:cNvPr id="190587" name="Rectangle 123"/>
            <p:cNvSpPr>
              <a:spLocks noChangeArrowheads="1"/>
            </p:cNvSpPr>
            <p:nvPr/>
          </p:nvSpPr>
          <p:spPr bwMode="auto">
            <a:xfrm>
              <a:off x="1932" y="2997"/>
              <a:ext cx="261" cy="317"/>
            </a:xfrm>
            <a:prstGeom prst="rect">
              <a:avLst/>
            </a:prstGeom>
            <a:solidFill>
              <a:schemeClr val="accent1"/>
            </a:solidFill>
            <a:ln w="9525">
              <a:noFill/>
              <a:miter lim="800000"/>
              <a:headEnd/>
              <a:tailEnd/>
            </a:ln>
          </p:spPr>
          <p:txBody>
            <a:bodyPr wrap="none" lIns="0" tIns="0" rIns="0" bIns="0">
              <a:spAutoFit/>
            </a:bodyPr>
            <a:lstStyle/>
            <a:p>
              <a:pPr algn="l"/>
              <a:r>
                <a:rPr lang="en-GB" sz="3300">
                  <a:solidFill>
                    <a:srgbClr val="99FF66"/>
                  </a:solidFill>
                  <a:latin typeface="Symbol" pitchFamily="18" charset="2"/>
                  <a:sym typeface="Symbol" pitchFamily="18" charset="2"/>
                </a:rPr>
                <a:t></a:t>
              </a:r>
              <a:endParaRPr lang="en-GB" sz="3200">
                <a:solidFill>
                  <a:srgbClr val="99FF66"/>
                </a:solidFill>
                <a:latin typeface="Symbol" pitchFamily="18" charset="2"/>
              </a:endParaRPr>
            </a:p>
          </p:txBody>
        </p:sp>
        <p:sp>
          <p:nvSpPr>
            <p:cNvPr id="190588" name="Rectangle 124"/>
            <p:cNvSpPr>
              <a:spLocks noChangeArrowheads="1"/>
            </p:cNvSpPr>
            <p:nvPr/>
          </p:nvSpPr>
          <p:spPr bwMode="auto">
            <a:xfrm>
              <a:off x="1464" y="2997"/>
              <a:ext cx="141" cy="307"/>
            </a:xfrm>
            <a:prstGeom prst="rect">
              <a:avLst/>
            </a:prstGeom>
            <a:solidFill>
              <a:schemeClr val="accent1"/>
            </a:solidFill>
            <a:ln w="9525">
              <a:noFill/>
              <a:miter lim="800000"/>
              <a:headEnd/>
              <a:tailEnd/>
            </a:ln>
          </p:spPr>
          <p:txBody>
            <a:bodyPr wrap="none" lIns="0" tIns="0" rIns="0" bIns="0">
              <a:spAutoFit/>
            </a:bodyPr>
            <a:lstStyle/>
            <a:p>
              <a:pPr algn="l"/>
              <a:r>
                <a:rPr lang="en-GB" sz="3200">
                  <a:solidFill>
                    <a:srgbClr val="99FF66"/>
                  </a:solidFill>
                  <a:latin typeface="Symbol" pitchFamily="18" charset="2"/>
                </a:rPr>
                <a:t>+</a:t>
              </a:r>
              <a:endParaRPr lang="en-GB">
                <a:solidFill>
                  <a:schemeClr val="tx1"/>
                </a:solidFill>
                <a:latin typeface="Helvetica" pitchFamily="34" charset="0"/>
              </a:endParaRPr>
            </a:p>
          </p:txBody>
        </p:sp>
        <p:sp>
          <p:nvSpPr>
            <p:cNvPr id="190589" name="Rectangle 125"/>
            <p:cNvSpPr>
              <a:spLocks noChangeArrowheads="1"/>
            </p:cNvSpPr>
            <p:nvPr/>
          </p:nvSpPr>
          <p:spPr bwMode="auto">
            <a:xfrm>
              <a:off x="2712" y="3026"/>
              <a:ext cx="142" cy="307"/>
            </a:xfrm>
            <a:prstGeom prst="rect">
              <a:avLst/>
            </a:prstGeom>
            <a:solidFill>
              <a:schemeClr val="accent1"/>
            </a:solidFill>
            <a:ln w="9525">
              <a:noFill/>
              <a:miter lim="800000"/>
              <a:headEnd/>
              <a:tailEnd/>
            </a:ln>
          </p:spPr>
          <p:txBody>
            <a:bodyPr wrap="none" lIns="0" tIns="0" rIns="0" bIns="0">
              <a:spAutoFit/>
            </a:bodyPr>
            <a:lstStyle/>
            <a:p>
              <a:pPr algn="l"/>
              <a:r>
                <a:rPr lang="en-GB" sz="3200">
                  <a:solidFill>
                    <a:srgbClr val="99FF66"/>
                  </a:solidFill>
                  <a:latin typeface="Helvetica" pitchFamily="34" charset="0"/>
                </a:rPr>
                <a:t>e</a:t>
              </a:r>
              <a:endParaRPr lang="en-GB">
                <a:solidFill>
                  <a:srgbClr val="99FF66"/>
                </a:solidFill>
                <a:latin typeface="Helvetica" pitchFamily="34" charset="0"/>
              </a:endParaRPr>
            </a:p>
          </p:txBody>
        </p:sp>
        <p:sp>
          <p:nvSpPr>
            <p:cNvPr id="190590" name="Rectangle 126"/>
            <p:cNvSpPr>
              <a:spLocks noChangeArrowheads="1"/>
            </p:cNvSpPr>
            <p:nvPr/>
          </p:nvSpPr>
          <p:spPr bwMode="auto">
            <a:xfrm>
              <a:off x="2251" y="3026"/>
              <a:ext cx="133" cy="307"/>
            </a:xfrm>
            <a:prstGeom prst="rect">
              <a:avLst/>
            </a:prstGeom>
            <a:solidFill>
              <a:schemeClr val="accent1"/>
            </a:solidFill>
            <a:ln w="9525">
              <a:noFill/>
              <a:miter lim="800000"/>
              <a:headEnd/>
              <a:tailEnd/>
            </a:ln>
          </p:spPr>
          <p:txBody>
            <a:bodyPr wrap="none" lIns="0" tIns="0" rIns="0" bIns="0">
              <a:spAutoFit/>
            </a:bodyPr>
            <a:lstStyle/>
            <a:p>
              <a:pPr algn="l"/>
              <a:r>
                <a:rPr lang="en-GB" sz="3200" i="1">
                  <a:solidFill>
                    <a:srgbClr val="99FF66"/>
                  </a:solidFill>
                  <a:latin typeface="Symbol" pitchFamily="18" charset="2"/>
                </a:rPr>
                <a:t>n</a:t>
              </a:r>
            </a:p>
          </p:txBody>
        </p:sp>
        <p:sp>
          <p:nvSpPr>
            <p:cNvPr id="190591" name="Rectangle 127"/>
            <p:cNvSpPr>
              <a:spLocks noChangeArrowheads="1"/>
            </p:cNvSpPr>
            <p:nvPr/>
          </p:nvSpPr>
          <p:spPr bwMode="auto">
            <a:xfrm>
              <a:off x="1647" y="3026"/>
              <a:ext cx="142" cy="307"/>
            </a:xfrm>
            <a:prstGeom prst="rect">
              <a:avLst/>
            </a:prstGeom>
            <a:solidFill>
              <a:schemeClr val="accent1"/>
            </a:solidFill>
            <a:ln w="9525">
              <a:noFill/>
              <a:miter lim="800000"/>
              <a:headEnd/>
              <a:tailEnd/>
            </a:ln>
          </p:spPr>
          <p:txBody>
            <a:bodyPr wrap="none" lIns="0" tIns="0" rIns="0" bIns="0">
              <a:spAutoFit/>
            </a:bodyPr>
            <a:lstStyle/>
            <a:p>
              <a:pPr algn="l"/>
              <a:r>
                <a:rPr lang="en-GB" sz="3200">
                  <a:solidFill>
                    <a:srgbClr val="99FF66"/>
                  </a:solidFill>
                  <a:latin typeface="Helvetica" pitchFamily="34" charset="0"/>
                </a:rPr>
                <a:t>e</a:t>
              </a:r>
              <a:endParaRPr lang="en-GB">
                <a:solidFill>
                  <a:srgbClr val="99FF66"/>
                </a:solidFill>
                <a:latin typeface="Helvetica" pitchFamily="34" charset="0"/>
              </a:endParaRPr>
            </a:p>
          </p:txBody>
        </p:sp>
        <p:sp>
          <p:nvSpPr>
            <p:cNvPr id="190592" name="Rectangle 128"/>
            <p:cNvSpPr>
              <a:spLocks noChangeArrowheads="1"/>
            </p:cNvSpPr>
            <p:nvPr/>
          </p:nvSpPr>
          <p:spPr bwMode="auto">
            <a:xfrm>
              <a:off x="1186" y="3026"/>
              <a:ext cx="133" cy="307"/>
            </a:xfrm>
            <a:prstGeom prst="rect">
              <a:avLst/>
            </a:prstGeom>
            <a:solidFill>
              <a:schemeClr val="accent1"/>
            </a:solidFill>
            <a:ln w="9525">
              <a:noFill/>
              <a:miter lim="800000"/>
              <a:headEnd/>
              <a:tailEnd/>
            </a:ln>
          </p:spPr>
          <p:txBody>
            <a:bodyPr wrap="none" lIns="0" tIns="0" rIns="0" bIns="0">
              <a:spAutoFit/>
            </a:bodyPr>
            <a:lstStyle/>
            <a:p>
              <a:pPr algn="l"/>
              <a:r>
                <a:rPr lang="en-GB" sz="3200" i="1">
                  <a:solidFill>
                    <a:srgbClr val="99FF66"/>
                  </a:solidFill>
                  <a:latin typeface="Symbol" pitchFamily="18" charset="2"/>
                </a:rPr>
                <a:t>n</a:t>
              </a:r>
            </a:p>
          </p:txBody>
        </p:sp>
        <p:sp>
          <p:nvSpPr>
            <p:cNvPr id="190593" name="Rectangle 129"/>
            <p:cNvSpPr>
              <a:spLocks noChangeArrowheads="1"/>
            </p:cNvSpPr>
            <p:nvPr/>
          </p:nvSpPr>
          <p:spPr bwMode="auto">
            <a:xfrm>
              <a:off x="2391" y="3182"/>
              <a:ext cx="112" cy="173"/>
            </a:xfrm>
            <a:prstGeom prst="rect">
              <a:avLst/>
            </a:prstGeom>
            <a:solidFill>
              <a:schemeClr val="accent1"/>
            </a:solidFill>
            <a:ln w="9525">
              <a:noFill/>
              <a:miter lim="800000"/>
              <a:headEnd/>
              <a:tailEnd/>
            </a:ln>
          </p:spPr>
          <p:txBody>
            <a:bodyPr wrap="none" lIns="0" tIns="0" rIns="0" bIns="0">
              <a:spAutoFit/>
            </a:bodyPr>
            <a:lstStyle/>
            <a:p>
              <a:pPr algn="l"/>
              <a:r>
                <a:rPr lang="en-GB" sz="1800" i="1">
                  <a:solidFill>
                    <a:srgbClr val="99FF66"/>
                  </a:solidFill>
                  <a:latin typeface="Helvetica" pitchFamily="34" charset="0"/>
                </a:rPr>
                <a:t>x</a:t>
              </a:r>
              <a:r>
                <a:rPr lang="en-GB" sz="1800" i="1">
                  <a:solidFill>
                    <a:srgbClr val="000000"/>
                  </a:solidFill>
                  <a:latin typeface="Helvetica" pitchFamily="34" charset="0"/>
                </a:rPr>
                <a:t> </a:t>
              </a:r>
            </a:p>
          </p:txBody>
        </p:sp>
        <p:sp>
          <p:nvSpPr>
            <p:cNvPr id="190594" name="Rectangle 130"/>
            <p:cNvSpPr>
              <a:spLocks noChangeArrowheads="1"/>
            </p:cNvSpPr>
            <p:nvPr/>
          </p:nvSpPr>
          <p:spPr bwMode="auto">
            <a:xfrm>
              <a:off x="1326" y="3182"/>
              <a:ext cx="72" cy="173"/>
            </a:xfrm>
            <a:prstGeom prst="rect">
              <a:avLst/>
            </a:prstGeom>
            <a:solidFill>
              <a:schemeClr val="accent1"/>
            </a:solidFill>
            <a:ln w="9525">
              <a:noFill/>
              <a:miter lim="800000"/>
              <a:headEnd/>
              <a:tailEnd/>
            </a:ln>
          </p:spPr>
          <p:txBody>
            <a:bodyPr wrap="none" lIns="0" tIns="0" rIns="0" bIns="0">
              <a:spAutoFit/>
            </a:bodyPr>
            <a:lstStyle/>
            <a:p>
              <a:pPr algn="l"/>
              <a:r>
                <a:rPr lang="en-GB" sz="1800" i="1">
                  <a:solidFill>
                    <a:srgbClr val="99FF66"/>
                  </a:solidFill>
                  <a:latin typeface="Helvetica" pitchFamily="34" charset="0"/>
                </a:rPr>
                <a:t>x</a:t>
              </a:r>
              <a:endParaRPr lang="en-GB">
                <a:solidFill>
                  <a:schemeClr val="tx1"/>
                </a:solidFill>
                <a:latin typeface="Helvetica" pitchFamily="34" charset="0"/>
              </a:endParaRPr>
            </a:p>
          </p:txBody>
        </p:sp>
      </p:grpSp>
      <p:sp>
        <p:nvSpPr>
          <p:cNvPr id="190595" name="Text Box 131"/>
          <p:cNvSpPr txBox="1">
            <a:spLocks noChangeArrowheads="1"/>
          </p:cNvSpPr>
          <p:nvPr/>
        </p:nvSpPr>
        <p:spPr bwMode="auto">
          <a:xfrm>
            <a:off x="250825" y="5478463"/>
            <a:ext cx="3860800" cy="1190625"/>
          </a:xfrm>
          <a:prstGeom prst="rect">
            <a:avLst/>
          </a:prstGeom>
          <a:noFill/>
          <a:ln w="9525">
            <a:noFill/>
            <a:miter lim="800000"/>
            <a:headEnd/>
            <a:tailEnd/>
          </a:ln>
          <a:effectLst/>
        </p:spPr>
        <p:txBody>
          <a:bodyPr>
            <a:spAutoFit/>
          </a:bodyPr>
          <a:lstStyle/>
          <a:p>
            <a:pPr marL="114300" lvl="1" algn="l">
              <a:buFontTx/>
              <a:buChar char="-"/>
            </a:pPr>
            <a:r>
              <a:rPr lang="en-GB" sz="1800">
                <a:solidFill>
                  <a:srgbClr val="339933"/>
                </a:solidFill>
                <a:latin typeface="Helvetica" pitchFamily="34" charset="0"/>
              </a:rPr>
              <a:t>Low Statistics (3/day)</a:t>
            </a:r>
          </a:p>
          <a:p>
            <a:pPr marL="114300" lvl="1" algn="l">
              <a:buFontTx/>
              <a:buChar char="-"/>
            </a:pPr>
            <a:r>
              <a:rPr lang="en-GB" sz="1800">
                <a:solidFill>
                  <a:srgbClr val="339933"/>
                </a:solidFill>
                <a:latin typeface="Helvetica" pitchFamily="34" charset="0"/>
              </a:rPr>
              <a:t>Mainly sensitive to </a:t>
            </a:r>
            <a:r>
              <a:rPr lang="en-GB" sz="1800">
                <a:solidFill>
                  <a:srgbClr val="339933"/>
                </a:solidFill>
                <a:latin typeface="Symbol" pitchFamily="18" charset="2"/>
              </a:rPr>
              <a:t>n</a:t>
            </a:r>
            <a:r>
              <a:rPr lang="en-GB" sz="1800" baseline="-25000">
                <a:solidFill>
                  <a:srgbClr val="339933"/>
                </a:solidFill>
                <a:latin typeface="Helvetica" pitchFamily="34" charset="0"/>
              </a:rPr>
              <a:t>e,</a:t>
            </a:r>
            <a:r>
              <a:rPr lang="en-GB" sz="1800">
                <a:solidFill>
                  <a:srgbClr val="339933"/>
                </a:solidFill>
                <a:latin typeface="Helvetica" pitchFamily="34" charset="0"/>
              </a:rPr>
              <a:t>, some </a:t>
            </a:r>
          </a:p>
          <a:p>
            <a:pPr lvl="2" algn="l">
              <a:buFontTx/>
              <a:buChar char="-"/>
            </a:pPr>
            <a:r>
              <a:rPr lang="en-GB" sz="1800">
                <a:solidFill>
                  <a:srgbClr val="339933"/>
                </a:solidFill>
                <a:latin typeface="Helvetica" pitchFamily="34" charset="0"/>
              </a:rPr>
              <a:t>sensitivity to </a:t>
            </a:r>
            <a:r>
              <a:rPr lang="en-GB" sz="1800">
                <a:solidFill>
                  <a:srgbClr val="339933"/>
                </a:solidFill>
                <a:latin typeface="Symbol" pitchFamily="18" charset="2"/>
              </a:rPr>
              <a:t>n</a:t>
            </a:r>
            <a:r>
              <a:rPr lang="en-GB" sz="1800" baseline="-25000">
                <a:solidFill>
                  <a:srgbClr val="339933"/>
                </a:solidFill>
                <a:latin typeface="Helvetica" pitchFamily="34" charset="0"/>
                <a:sym typeface="Symbol" pitchFamily="18" charset="2"/>
              </a:rPr>
              <a:t>  </a:t>
            </a:r>
            <a:r>
              <a:rPr lang="en-GB" sz="1800">
                <a:solidFill>
                  <a:srgbClr val="339933"/>
                </a:solidFill>
                <a:latin typeface="Helvetica" pitchFamily="34" charset="0"/>
                <a:sym typeface="Symbol" pitchFamily="18" charset="2"/>
              </a:rPr>
              <a:t>and </a:t>
            </a:r>
            <a:r>
              <a:rPr lang="en-GB" sz="1800" baseline="-25000">
                <a:solidFill>
                  <a:srgbClr val="339933"/>
                </a:solidFill>
                <a:latin typeface="Helvetica" pitchFamily="34" charset="0"/>
                <a:sym typeface="Symbol" pitchFamily="18" charset="2"/>
              </a:rPr>
              <a:t> </a:t>
            </a:r>
            <a:r>
              <a:rPr lang="en-GB" sz="1800">
                <a:solidFill>
                  <a:srgbClr val="339933"/>
                </a:solidFill>
                <a:latin typeface="Symbol" pitchFamily="18" charset="2"/>
              </a:rPr>
              <a:t>n</a:t>
            </a:r>
            <a:r>
              <a:rPr lang="en-GB" sz="1800" baseline="-25000">
                <a:solidFill>
                  <a:srgbClr val="339933"/>
                </a:solidFill>
                <a:latin typeface="Helvetica" pitchFamily="34" charset="0"/>
                <a:sym typeface="Symbol" pitchFamily="18" charset="2"/>
              </a:rPr>
              <a:t></a:t>
            </a:r>
            <a:endParaRPr lang="en-US" sz="1800" baseline="-25000">
              <a:solidFill>
                <a:srgbClr val="339933"/>
              </a:solidFill>
              <a:latin typeface="Helvetica" pitchFamily="34" charset="0"/>
            </a:endParaRPr>
          </a:p>
          <a:p>
            <a:pPr marL="114300" lvl="1" algn="l">
              <a:buFontTx/>
              <a:buChar char="-"/>
            </a:pPr>
            <a:r>
              <a:rPr lang="en-GB" sz="1800">
                <a:solidFill>
                  <a:srgbClr val="339933"/>
                </a:solidFill>
                <a:latin typeface="Helvetica" pitchFamily="34" charset="0"/>
                <a:sym typeface="Math1" pitchFamily="2" charset="2"/>
              </a:rPr>
              <a:t>Strong direction sensitivity</a:t>
            </a:r>
            <a:endParaRPr lang="en-GB" sz="1800">
              <a:solidFill>
                <a:schemeClr val="accent2"/>
              </a:solidFill>
              <a:latin typeface="Helvetica" pitchFamily="34" charset="0"/>
              <a:sym typeface="Math1" pitchFamily="2" charset="2"/>
            </a:endParaRPr>
          </a:p>
        </p:txBody>
      </p:sp>
      <p:sp>
        <p:nvSpPr>
          <p:cNvPr id="190596" name="Text Box 132"/>
          <p:cNvSpPr txBox="1">
            <a:spLocks noChangeArrowheads="1"/>
          </p:cNvSpPr>
          <p:nvPr/>
        </p:nvSpPr>
        <p:spPr bwMode="auto">
          <a:xfrm>
            <a:off x="304800" y="1752600"/>
            <a:ext cx="5389563" cy="1495425"/>
          </a:xfrm>
          <a:prstGeom prst="rect">
            <a:avLst/>
          </a:prstGeom>
          <a:noFill/>
          <a:ln w="9525">
            <a:noFill/>
            <a:miter lim="800000"/>
            <a:headEnd/>
            <a:tailEnd/>
          </a:ln>
          <a:effectLst/>
        </p:spPr>
        <p:txBody>
          <a:bodyPr>
            <a:spAutoFit/>
          </a:bodyPr>
          <a:lstStyle/>
          <a:p>
            <a:pPr marL="114300" lvl="1" algn="l">
              <a:buFontTx/>
              <a:buChar char="-"/>
            </a:pPr>
            <a:r>
              <a:rPr lang="en-GB" sz="1800">
                <a:solidFill>
                  <a:srgbClr val="99FFCC"/>
                </a:solidFill>
                <a:latin typeface="Helvetica" pitchFamily="34" charset="0"/>
              </a:rPr>
              <a:t>Gives </a:t>
            </a:r>
            <a:r>
              <a:rPr lang="en-GB" sz="1800">
                <a:solidFill>
                  <a:srgbClr val="99FFCC"/>
                </a:solidFill>
                <a:latin typeface="Symbol" pitchFamily="18" charset="2"/>
              </a:rPr>
              <a:t>n</a:t>
            </a:r>
            <a:r>
              <a:rPr lang="en-GB" sz="1800" baseline="-25000">
                <a:solidFill>
                  <a:srgbClr val="99FFCC"/>
                </a:solidFill>
                <a:latin typeface="Helvetica" pitchFamily="34" charset="0"/>
              </a:rPr>
              <a:t>e</a:t>
            </a:r>
            <a:r>
              <a:rPr lang="en-GB" sz="1800">
                <a:solidFill>
                  <a:srgbClr val="99FFCC"/>
                </a:solidFill>
                <a:latin typeface="Helvetica" pitchFamily="34" charset="0"/>
              </a:rPr>
              <a:t> energy spectrum well</a:t>
            </a:r>
            <a:endParaRPr lang="en-GB" sz="1800">
              <a:solidFill>
                <a:srgbClr val="99FFCC"/>
              </a:solidFill>
              <a:latin typeface="Helvetica" pitchFamily="34" charset="0"/>
              <a:sym typeface="Math1" pitchFamily="2" charset="2"/>
            </a:endParaRPr>
          </a:p>
          <a:p>
            <a:pPr marL="114300" lvl="1" algn="l">
              <a:buFontTx/>
              <a:buChar char="-"/>
            </a:pPr>
            <a:r>
              <a:rPr lang="en-GB" sz="1800">
                <a:solidFill>
                  <a:srgbClr val="99FFCC"/>
                </a:solidFill>
                <a:latin typeface="Helvetica" pitchFamily="34" charset="0"/>
                <a:sym typeface="Math1" pitchFamily="2" charset="2"/>
              </a:rPr>
              <a:t>Weak direction sensitivity</a:t>
            </a:r>
            <a:r>
              <a:rPr lang="en-GB" sz="1800">
                <a:solidFill>
                  <a:srgbClr val="99FFCC"/>
                </a:solidFill>
                <a:latin typeface="Helvetica" pitchFamily="34" charset="0"/>
              </a:rPr>
              <a:t> </a:t>
            </a:r>
            <a:r>
              <a:rPr lang="en-GB" sz="1800">
                <a:solidFill>
                  <a:srgbClr val="99FFCC"/>
                </a:solidFill>
                <a:latin typeface="Helvetica" pitchFamily="34" charset="0"/>
                <a:sym typeface="Symbol" pitchFamily="18" charset="2"/>
              </a:rPr>
              <a:t></a:t>
            </a:r>
            <a:r>
              <a:rPr lang="en-GB" sz="1800">
                <a:solidFill>
                  <a:srgbClr val="99FFCC"/>
                </a:solidFill>
                <a:latin typeface="Helvetica" pitchFamily="34" charset="0"/>
              </a:rPr>
              <a:t> 1-1/3cos(</a:t>
            </a:r>
            <a:r>
              <a:rPr lang="en-GB" sz="1800">
                <a:solidFill>
                  <a:srgbClr val="99FFCC"/>
                </a:solidFill>
                <a:latin typeface="Symbol" pitchFamily="18" charset="2"/>
              </a:rPr>
              <a:t>q</a:t>
            </a:r>
            <a:r>
              <a:rPr lang="en-GB" sz="1800">
                <a:solidFill>
                  <a:srgbClr val="99FFCC"/>
                </a:solidFill>
                <a:latin typeface="Helvetica" pitchFamily="34" charset="0"/>
              </a:rPr>
              <a:t>)</a:t>
            </a:r>
          </a:p>
          <a:p>
            <a:pPr marL="114300" lvl="1" algn="l">
              <a:buFontTx/>
              <a:buChar char="-"/>
            </a:pPr>
            <a:r>
              <a:rPr lang="en-GB" sz="1800">
                <a:solidFill>
                  <a:srgbClr val="99FFCC"/>
                </a:solidFill>
                <a:latin typeface="Helvetica" pitchFamily="34" charset="0"/>
              </a:rPr>
              <a:t> </a:t>
            </a:r>
            <a:r>
              <a:rPr lang="en-GB" sz="1800">
                <a:solidFill>
                  <a:srgbClr val="99FFCC"/>
                </a:solidFill>
                <a:latin typeface="Symbol" pitchFamily="18" charset="2"/>
              </a:rPr>
              <a:t>n</a:t>
            </a:r>
            <a:r>
              <a:rPr lang="en-GB" sz="1800" baseline="-25000">
                <a:solidFill>
                  <a:srgbClr val="99FFCC"/>
                </a:solidFill>
                <a:latin typeface="Helvetica" pitchFamily="34" charset="0"/>
              </a:rPr>
              <a:t>e </a:t>
            </a:r>
            <a:r>
              <a:rPr lang="en-GB" sz="1800">
                <a:solidFill>
                  <a:srgbClr val="99FFCC"/>
                </a:solidFill>
                <a:latin typeface="Helvetica" pitchFamily="34" charset="0"/>
              </a:rPr>
              <a:t>only.</a:t>
            </a:r>
          </a:p>
          <a:p>
            <a:pPr marL="114300" lvl="1" algn="l">
              <a:buFontTx/>
              <a:buChar char="-"/>
            </a:pPr>
            <a:r>
              <a:rPr lang="en-GB" sz="2000">
                <a:latin typeface="Helvetica" pitchFamily="34" charset="0"/>
              </a:rPr>
              <a:t>SSM: 30 CC events day</a:t>
            </a:r>
            <a:r>
              <a:rPr lang="en-GB" sz="2000" baseline="30000">
                <a:latin typeface="Helvetica" pitchFamily="34" charset="0"/>
              </a:rPr>
              <a:t>-1</a:t>
            </a:r>
          </a:p>
          <a:p>
            <a:pPr marL="114300" lvl="1" algn="l">
              <a:buFontTx/>
              <a:buChar char="-"/>
            </a:pPr>
            <a:endParaRPr lang="en-US" sz="1800">
              <a:latin typeface="Helvetica" pitchFamily="34" charset="0"/>
            </a:endParaRPr>
          </a:p>
        </p:txBody>
      </p:sp>
      <p:sp>
        <p:nvSpPr>
          <p:cNvPr id="190597" name="Text Box 133"/>
          <p:cNvSpPr txBox="1">
            <a:spLocks noChangeArrowheads="1"/>
          </p:cNvSpPr>
          <p:nvPr/>
        </p:nvSpPr>
        <p:spPr bwMode="auto">
          <a:xfrm>
            <a:off x="-180975" y="3735388"/>
            <a:ext cx="4554538" cy="915987"/>
          </a:xfrm>
          <a:prstGeom prst="rect">
            <a:avLst/>
          </a:prstGeom>
          <a:noFill/>
          <a:ln w="9525">
            <a:noFill/>
            <a:miter lim="800000"/>
            <a:headEnd/>
            <a:tailEnd/>
          </a:ln>
          <a:effectLst/>
        </p:spPr>
        <p:txBody>
          <a:bodyPr>
            <a:spAutoFit/>
          </a:bodyPr>
          <a:lstStyle/>
          <a:p>
            <a:pPr lvl="1" algn="l"/>
            <a:r>
              <a:rPr lang="en-GB" sz="1800">
                <a:solidFill>
                  <a:srgbClr val="FF0000"/>
                </a:solidFill>
                <a:latin typeface="Helvetica" pitchFamily="34" charset="0"/>
              </a:rPr>
              <a:t>- Measure total </a:t>
            </a:r>
            <a:r>
              <a:rPr lang="en-GB" sz="1800" baseline="30000">
                <a:solidFill>
                  <a:srgbClr val="FF0000"/>
                </a:solidFill>
                <a:latin typeface="Helvetica" pitchFamily="34" charset="0"/>
              </a:rPr>
              <a:t>8</a:t>
            </a:r>
            <a:r>
              <a:rPr lang="en-GB" sz="1800">
                <a:solidFill>
                  <a:srgbClr val="FF0000"/>
                </a:solidFill>
                <a:latin typeface="Helvetica" pitchFamily="34" charset="0"/>
              </a:rPr>
              <a:t>B </a:t>
            </a:r>
            <a:r>
              <a:rPr lang="en-GB" sz="1800">
                <a:solidFill>
                  <a:srgbClr val="FF0000"/>
                </a:solidFill>
                <a:latin typeface="Symbol" pitchFamily="18" charset="2"/>
              </a:rPr>
              <a:t>n</a:t>
            </a:r>
            <a:r>
              <a:rPr lang="en-GB" sz="1800">
                <a:solidFill>
                  <a:srgbClr val="FF0000"/>
                </a:solidFill>
                <a:latin typeface="Helvetica" pitchFamily="34" charset="0"/>
              </a:rPr>
              <a:t> flux from the sun.</a:t>
            </a:r>
          </a:p>
          <a:p>
            <a:pPr lvl="1" algn="l">
              <a:buFontTx/>
              <a:buChar char="-"/>
            </a:pPr>
            <a:r>
              <a:rPr lang="en-GB" sz="1800">
                <a:solidFill>
                  <a:srgbClr val="FF0000"/>
                </a:solidFill>
                <a:latin typeface="Helvetica" pitchFamily="34" charset="0"/>
              </a:rPr>
              <a:t> Equal cross section for all </a:t>
            </a:r>
            <a:r>
              <a:rPr lang="en-GB" sz="1800">
                <a:solidFill>
                  <a:srgbClr val="FF0000"/>
                </a:solidFill>
                <a:latin typeface="Symbol" pitchFamily="18" charset="2"/>
              </a:rPr>
              <a:t>n</a:t>
            </a:r>
            <a:r>
              <a:rPr lang="en-GB" sz="1800">
                <a:solidFill>
                  <a:srgbClr val="FF0000"/>
                </a:solidFill>
                <a:latin typeface="Helvetica" pitchFamily="34" charset="0"/>
              </a:rPr>
              <a:t> types</a:t>
            </a:r>
          </a:p>
          <a:p>
            <a:pPr lvl="1" algn="l">
              <a:buFontTx/>
              <a:buChar char="-"/>
            </a:pPr>
            <a:r>
              <a:rPr lang="en-GB" sz="1800">
                <a:solidFill>
                  <a:srgbClr val="FF0000"/>
                </a:solidFill>
                <a:latin typeface="Helvetica" pitchFamily="34" charset="0"/>
              </a:rPr>
              <a:t> SSM: 30/day</a:t>
            </a:r>
            <a:endParaRPr lang="en-US" sz="1800">
              <a:solidFill>
                <a:srgbClr val="FF0000"/>
              </a:solidFill>
              <a:latin typeface="Helvetica" pitchFamily="34" charset="0"/>
            </a:endParaRPr>
          </a:p>
        </p:txBody>
      </p:sp>
      <p:grpSp>
        <p:nvGrpSpPr>
          <p:cNvPr id="190598" name="Group 134"/>
          <p:cNvGrpSpPr>
            <a:grpSpLocks/>
          </p:cNvGrpSpPr>
          <p:nvPr/>
        </p:nvGrpSpPr>
        <p:grpSpPr bwMode="auto">
          <a:xfrm>
            <a:off x="647700" y="1089025"/>
            <a:ext cx="3833813" cy="663575"/>
            <a:chOff x="720" y="960"/>
            <a:chExt cx="2424" cy="418"/>
          </a:xfrm>
        </p:grpSpPr>
        <p:grpSp>
          <p:nvGrpSpPr>
            <p:cNvPr id="190599" name="Group 135"/>
            <p:cNvGrpSpPr>
              <a:grpSpLocks/>
            </p:cNvGrpSpPr>
            <p:nvPr/>
          </p:nvGrpSpPr>
          <p:grpSpPr bwMode="auto">
            <a:xfrm>
              <a:off x="720" y="960"/>
              <a:ext cx="2424" cy="418"/>
              <a:chOff x="720" y="960"/>
              <a:chExt cx="2424" cy="418"/>
            </a:xfrm>
          </p:grpSpPr>
          <p:sp>
            <p:nvSpPr>
              <p:cNvPr id="190600" name="Oval 136"/>
              <p:cNvSpPr>
                <a:spLocks noChangeArrowheads="1"/>
              </p:cNvSpPr>
              <p:nvPr/>
            </p:nvSpPr>
            <p:spPr bwMode="auto">
              <a:xfrm>
                <a:off x="720" y="1008"/>
                <a:ext cx="350" cy="336"/>
              </a:xfrm>
              <a:prstGeom prst="ellipse">
                <a:avLst/>
              </a:prstGeom>
              <a:solidFill>
                <a:schemeClr val="accent2"/>
              </a:solidFill>
              <a:ln w="9525">
                <a:solidFill>
                  <a:schemeClr val="tx1"/>
                </a:solidFill>
                <a:round/>
                <a:headEnd/>
                <a:tailEnd/>
              </a:ln>
              <a:effectLst/>
            </p:spPr>
            <p:txBody>
              <a:bodyPr wrap="none" lIns="92998" tIns="46499" rIns="92998" bIns="46499" anchor="ctr"/>
              <a:lstStyle/>
              <a:p>
                <a:pPr defTabSz="930275"/>
                <a:r>
                  <a:rPr lang="en-US" sz="2000" b="1">
                    <a:solidFill>
                      <a:schemeClr val="tx1"/>
                    </a:solidFill>
                    <a:latin typeface="Helvetica" pitchFamily="34" charset="0"/>
                  </a:rPr>
                  <a:t>CC</a:t>
                </a:r>
                <a:endParaRPr lang="en-US" sz="2500">
                  <a:solidFill>
                    <a:schemeClr val="tx1"/>
                  </a:solidFill>
                  <a:latin typeface="Times" pitchFamily="18" charset="0"/>
                </a:endParaRPr>
              </a:p>
            </p:txBody>
          </p:sp>
          <p:sp>
            <p:nvSpPr>
              <p:cNvPr id="190601" name="Rectangle 137"/>
              <p:cNvSpPr>
                <a:spLocks noChangeArrowheads="1"/>
              </p:cNvSpPr>
              <p:nvPr/>
            </p:nvSpPr>
            <p:spPr bwMode="auto">
              <a:xfrm>
                <a:off x="1152" y="960"/>
                <a:ext cx="1992" cy="418"/>
              </a:xfrm>
              <a:prstGeom prst="rect">
                <a:avLst/>
              </a:prstGeom>
              <a:solidFill>
                <a:schemeClr val="accent2"/>
              </a:solidFill>
              <a:ln w="9525">
                <a:noFill/>
                <a:miter lim="800000"/>
                <a:headEnd/>
                <a:tailEnd/>
              </a:ln>
            </p:spPr>
            <p:txBody>
              <a:bodyPr/>
              <a:lstStyle/>
              <a:p>
                <a:endParaRPr lang="it-IT"/>
              </a:p>
            </p:txBody>
          </p:sp>
          <p:sp>
            <p:nvSpPr>
              <p:cNvPr id="190602" name="Rectangle 138"/>
              <p:cNvSpPr>
                <a:spLocks noChangeArrowheads="1"/>
              </p:cNvSpPr>
              <p:nvPr/>
            </p:nvSpPr>
            <p:spPr bwMode="auto">
              <a:xfrm>
                <a:off x="3038" y="990"/>
                <a:ext cx="51" cy="182"/>
              </a:xfrm>
              <a:prstGeom prst="rect">
                <a:avLst/>
              </a:prstGeom>
              <a:solidFill>
                <a:schemeClr val="accent2"/>
              </a:solidFill>
              <a:ln w="9525">
                <a:noFill/>
                <a:miter lim="800000"/>
                <a:headEnd/>
                <a:tailEnd/>
              </a:ln>
            </p:spPr>
            <p:txBody>
              <a:bodyPr wrap="none" lIns="0" tIns="0" rIns="0" bIns="0">
                <a:spAutoFit/>
              </a:bodyPr>
              <a:lstStyle/>
              <a:p>
                <a:pPr algn="l"/>
                <a:r>
                  <a:rPr lang="en-GB" sz="1900">
                    <a:solidFill>
                      <a:srgbClr val="99FF66"/>
                    </a:solidFill>
                    <a:latin typeface="Helvetica" pitchFamily="34" charset="0"/>
                  </a:rPr>
                  <a:t>-</a:t>
                </a:r>
                <a:endParaRPr lang="en-GB">
                  <a:solidFill>
                    <a:srgbClr val="99FF66"/>
                  </a:solidFill>
                  <a:latin typeface="Helvetica" pitchFamily="34" charset="0"/>
                </a:endParaRPr>
              </a:p>
            </p:txBody>
          </p:sp>
          <p:sp>
            <p:nvSpPr>
              <p:cNvPr id="190603" name="Rectangle 139"/>
              <p:cNvSpPr>
                <a:spLocks noChangeArrowheads="1"/>
              </p:cNvSpPr>
              <p:nvPr/>
            </p:nvSpPr>
            <p:spPr bwMode="auto">
              <a:xfrm>
                <a:off x="2910" y="1011"/>
                <a:ext cx="147" cy="317"/>
              </a:xfrm>
              <a:prstGeom prst="rect">
                <a:avLst/>
              </a:prstGeom>
              <a:solidFill>
                <a:schemeClr val="accent2"/>
              </a:solidFill>
              <a:ln w="9525">
                <a:noFill/>
                <a:miter lim="800000"/>
                <a:headEnd/>
                <a:tailEnd/>
              </a:ln>
            </p:spPr>
            <p:txBody>
              <a:bodyPr wrap="none" lIns="0" tIns="0" rIns="0" bIns="0">
                <a:spAutoFit/>
              </a:bodyPr>
              <a:lstStyle/>
              <a:p>
                <a:pPr algn="l"/>
                <a:r>
                  <a:rPr lang="en-GB" sz="3300">
                    <a:solidFill>
                      <a:srgbClr val="99FF66"/>
                    </a:solidFill>
                    <a:latin typeface="Helvetica" pitchFamily="34" charset="0"/>
                  </a:rPr>
                  <a:t>e</a:t>
                </a:r>
                <a:endParaRPr lang="en-GB">
                  <a:solidFill>
                    <a:srgbClr val="99FF66"/>
                  </a:solidFill>
                  <a:latin typeface="Helvetica" pitchFamily="34" charset="0"/>
                </a:endParaRPr>
              </a:p>
            </p:txBody>
          </p:sp>
          <p:sp>
            <p:nvSpPr>
              <p:cNvPr id="190604" name="Rectangle 140"/>
              <p:cNvSpPr>
                <a:spLocks noChangeArrowheads="1"/>
              </p:cNvSpPr>
              <p:nvPr/>
            </p:nvSpPr>
            <p:spPr bwMode="auto">
              <a:xfrm>
                <a:off x="2541" y="1011"/>
                <a:ext cx="147" cy="317"/>
              </a:xfrm>
              <a:prstGeom prst="rect">
                <a:avLst/>
              </a:prstGeom>
              <a:solidFill>
                <a:schemeClr val="accent2"/>
              </a:solidFill>
              <a:ln w="9525">
                <a:noFill/>
                <a:miter lim="800000"/>
                <a:headEnd/>
                <a:tailEnd/>
              </a:ln>
            </p:spPr>
            <p:txBody>
              <a:bodyPr wrap="none" lIns="0" tIns="0" rIns="0" bIns="0">
                <a:spAutoFit/>
              </a:bodyPr>
              <a:lstStyle/>
              <a:p>
                <a:pPr algn="l"/>
                <a:r>
                  <a:rPr lang="en-GB" sz="3300">
                    <a:solidFill>
                      <a:srgbClr val="99FF66"/>
                    </a:solidFill>
                    <a:latin typeface="Helvetica" pitchFamily="34" charset="0"/>
                  </a:rPr>
                  <a:t>p</a:t>
                </a:r>
                <a:endParaRPr lang="en-GB">
                  <a:solidFill>
                    <a:srgbClr val="99FF66"/>
                  </a:solidFill>
                  <a:latin typeface="Helvetica" pitchFamily="34" charset="0"/>
                </a:endParaRPr>
              </a:p>
            </p:txBody>
          </p:sp>
          <p:sp>
            <p:nvSpPr>
              <p:cNvPr id="190605" name="Rectangle 141"/>
              <p:cNvSpPr>
                <a:spLocks noChangeArrowheads="1"/>
              </p:cNvSpPr>
              <p:nvPr/>
            </p:nvSpPr>
            <p:spPr bwMode="auto">
              <a:xfrm>
                <a:off x="2167" y="1011"/>
                <a:ext cx="0" cy="230"/>
              </a:xfrm>
              <a:prstGeom prst="rect">
                <a:avLst/>
              </a:prstGeom>
              <a:solidFill>
                <a:schemeClr val="accent2"/>
              </a:solidFill>
              <a:ln w="9525">
                <a:noFill/>
                <a:miter lim="800000"/>
                <a:headEnd/>
                <a:tailEnd/>
              </a:ln>
            </p:spPr>
            <p:txBody>
              <a:bodyPr wrap="none" lIns="0" tIns="0" rIns="0" bIns="0">
                <a:spAutoFit/>
              </a:bodyPr>
              <a:lstStyle/>
              <a:p>
                <a:pPr algn="l"/>
                <a:endParaRPr lang="en-GB">
                  <a:solidFill>
                    <a:srgbClr val="99FF66"/>
                  </a:solidFill>
                  <a:latin typeface="Helvetica" pitchFamily="34" charset="0"/>
                </a:endParaRPr>
              </a:p>
            </p:txBody>
          </p:sp>
          <p:sp>
            <p:nvSpPr>
              <p:cNvPr id="190606" name="Rectangle 142"/>
              <p:cNvSpPr>
                <a:spLocks noChangeArrowheads="1"/>
              </p:cNvSpPr>
              <p:nvPr/>
            </p:nvSpPr>
            <p:spPr bwMode="auto">
              <a:xfrm>
                <a:off x="1653" y="1011"/>
                <a:ext cx="147" cy="317"/>
              </a:xfrm>
              <a:prstGeom prst="rect">
                <a:avLst/>
              </a:prstGeom>
              <a:solidFill>
                <a:schemeClr val="accent2"/>
              </a:solidFill>
              <a:ln w="9525">
                <a:noFill/>
                <a:miter lim="800000"/>
                <a:headEnd/>
                <a:tailEnd/>
              </a:ln>
            </p:spPr>
            <p:txBody>
              <a:bodyPr wrap="none" lIns="0" tIns="0" rIns="0" bIns="0">
                <a:spAutoFit/>
              </a:bodyPr>
              <a:lstStyle/>
              <a:p>
                <a:pPr algn="l"/>
                <a:r>
                  <a:rPr lang="en-GB" sz="3300">
                    <a:solidFill>
                      <a:srgbClr val="99FF66"/>
                    </a:solidFill>
                    <a:latin typeface="Helvetica" pitchFamily="34" charset="0"/>
                  </a:rPr>
                  <a:t>d</a:t>
                </a:r>
                <a:endParaRPr lang="en-GB">
                  <a:solidFill>
                    <a:srgbClr val="99FF66"/>
                  </a:solidFill>
                  <a:latin typeface="Helvetica" pitchFamily="34" charset="0"/>
                </a:endParaRPr>
              </a:p>
            </p:txBody>
          </p:sp>
          <p:sp>
            <p:nvSpPr>
              <p:cNvPr id="190607" name="Rectangle 143"/>
              <p:cNvSpPr>
                <a:spLocks noChangeArrowheads="1"/>
              </p:cNvSpPr>
              <p:nvPr/>
            </p:nvSpPr>
            <p:spPr bwMode="auto">
              <a:xfrm>
                <a:off x="2719" y="981"/>
                <a:ext cx="145" cy="317"/>
              </a:xfrm>
              <a:prstGeom prst="rect">
                <a:avLst/>
              </a:prstGeom>
              <a:solidFill>
                <a:schemeClr val="accent2"/>
              </a:solidFill>
              <a:ln w="9525">
                <a:noFill/>
                <a:miter lim="800000"/>
                <a:headEnd/>
                <a:tailEnd/>
              </a:ln>
            </p:spPr>
            <p:txBody>
              <a:bodyPr wrap="none" lIns="0" tIns="0" rIns="0" bIns="0">
                <a:spAutoFit/>
              </a:bodyPr>
              <a:lstStyle/>
              <a:p>
                <a:pPr algn="l"/>
                <a:r>
                  <a:rPr lang="en-GB" sz="3300">
                    <a:solidFill>
                      <a:srgbClr val="99FF66"/>
                    </a:solidFill>
                    <a:latin typeface="Symbol" pitchFamily="18" charset="2"/>
                  </a:rPr>
                  <a:t>+</a:t>
                </a:r>
                <a:endParaRPr lang="en-GB">
                  <a:solidFill>
                    <a:srgbClr val="99FF66"/>
                  </a:solidFill>
                  <a:latin typeface="Helvetica" pitchFamily="34" charset="0"/>
                </a:endParaRPr>
              </a:p>
            </p:txBody>
          </p:sp>
          <p:sp>
            <p:nvSpPr>
              <p:cNvPr id="190608" name="Rectangle 144"/>
              <p:cNvSpPr>
                <a:spLocks noChangeArrowheads="1"/>
              </p:cNvSpPr>
              <p:nvPr/>
            </p:nvSpPr>
            <p:spPr bwMode="auto">
              <a:xfrm>
                <a:off x="2346" y="981"/>
                <a:ext cx="145" cy="317"/>
              </a:xfrm>
              <a:prstGeom prst="rect">
                <a:avLst/>
              </a:prstGeom>
              <a:solidFill>
                <a:schemeClr val="accent2"/>
              </a:solidFill>
              <a:ln w="9525">
                <a:noFill/>
                <a:miter lim="800000"/>
                <a:headEnd/>
                <a:tailEnd/>
              </a:ln>
            </p:spPr>
            <p:txBody>
              <a:bodyPr wrap="none" lIns="0" tIns="0" rIns="0" bIns="0">
                <a:spAutoFit/>
              </a:bodyPr>
              <a:lstStyle/>
              <a:p>
                <a:pPr algn="l"/>
                <a:r>
                  <a:rPr lang="en-GB" sz="3300">
                    <a:solidFill>
                      <a:srgbClr val="99FF66"/>
                    </a:solidFill>
                    <a:latin typeface="Symbol" pitchFamily="18" charset="2"/>
                  </a:rPr>
                  <a:t>+</a:t>
                </a:r>
                <a:endParaRPr lang="en-GB">
                  <a:solidFill>
                    <a:srgbClr val="99FF66"/>
                  </a:solidFill>
                  <a:latin typeface="Helvetica" pitchFamily="34" charset="0"/>
                </a:endParaRPr>
              </a:p>
            </p:txBody>
          </p:sp>
          <p:sp>
            <p:nvSpPr>
              <p:cNvPr id="190609" name="Rectangle 145"/>
              <p:cNvSpPr>
                <a:spLocks noChangeArrowheads="1"/>
              </p:cNvSpPr>
              <p:nvPr/>
            </p:nvSpPr>
            <p:spPr bwMode="auto">
              <a:xfrm>
                <a:off x="1844" y="981"/>
                <a:ext cx="261" cy="317"/>
              </a:xfrm>
              <a:prstGeom prst="rect">
                <a:avLst/>
              </a:prstGeom>
              <a:solidFill>
                <a:schemeClr val="accent2"/>
              </a:solidFill>
              <a:ln w="9525">
                <a:noFill/>
                <a:miter lim="800000"/>
                <a:headEnd/>
                <a:tailEnd/>
              </a:ln>
            </p:spPr>
            <p:txBody>
              <a:bodyPr wrap="none" lIns="0" tIns="0" rIns="0" bIns="0">
                <a:spAutoFit/>
              </a:bodyPr>
              <a:lstStyle/>
              <a:p>
                <a:pPr algn="l"/>
                <a:r>
                  <a:rPr lang="en-GB" sz="3300">
                    <a:solidFill>
                      <a:srgbClr val="99FF66"/>
                    </a:solidFill>
                    <a:latin typeface="Symbol" pitchFamily="18" charset="2"/>
                    <a:sym typeface="Symbol" pitchFamily="18" charset="2"/>
                  </a:rPr>
                  <a:t></a:t>
                </a:r>
                <a:endParaRPr lang="en-GB">
                  <a:solidFill>
                    <a:srgbClr val="99FF66"/>
                  </a:solidFill>
                  <a:latin typeface="Helvetica" pitchFamily="34" charset="0"/>
                </a:endParaRPr>
              </a:p>
            </p:txBody>
          </p:sp>
          <p:sp>
            <p:nvSpPr>
              <p:cNvPr id="190610" name="Rectangle 146"/>
              <p:cNvSpPr>
                <a:spLocks noChangeArrowheads="1"/>
              </p:cNvSpPr>
              <p:nvPr/>
            </p:nvSpPr>
            <p:spPr bwMode="auto">
              <a:xfrm>
                <a:off x="1462" y="981"/>
                <a:ext cx="145" cy="317"/>
              </a:xfrm>
              <a:prstGeom prst="rect">
                <a:avLst/>
              </a:prstGeom>
              <a:solidFill>
                <a:schemeClr val="accent2"/>
              </a:solidFill>
              <a:ln w="9525">
                <a:noFill/>
                <a:miter lim="800000"/>
                <a:headEnd/>
                <a:tailEnd/>
              </a:ln>
            </p:spPr>
            <p:txBody>
              <a:bodyPr wrap="none" lIns="0" tIns="0" rIns="0" bIns="0">
                <a:spAutoFit/>
              </a:bodyPr>
              <a:lstStyle/>
              <a:p>
                <a:pPr algn="l"/>
                <a:r>
                  <a:rPr lang="en-GB" sz="3300">
                    <a:solidFill>
                      <a:srgbClr val="99FF66"/>
                    </a:solidFill>
                    <a:latin typeface="Symbol" pitchFamily="18" charset="2"/>
                  </a:rPr>
                  <a:t>+</a:t>
                </a:r>
                <a:endParaRPr lang="en-GB">
                  <a:solidFill>
                    <a:srgbClr val="99FF66"/>
                  </a:solidFill>
                  <a:latin typeface="Helvetica" pitchFamily="34" charset="0"/>
                </a:endParaRPr>
              </a:p>
            </p:txBody>
          </p:sp>
          <p:sp>
            <p:nvSpPr>
              <p:cNvPr id="190611" name="Rectangle 147"/>
              <p:cNvSpPr>
                <a:spLocks noChangeArrowheads="1"/>
              </p:cNvSpPr>
              <p:nvPr/>
            </p:nvSpPr>
            <p:spPr bwMode="auto">
              <a:xfrm>
                <a:off x="1155" y="981"/>
                <a:ext cx="138" cy="317"/>
              </a:xfrm>
              <a:prstGeom prst="rect">
                <a:avLst/>
              </a:prstGeom>
              <a:solidFill>
                <a:schemeClr val="accent2"/>
              </a:solidFill>
              <a:ln w="9525">
                <a:noFill/>
                <a:miter lim="800000"/>
                <a:headEnd/>
                <a:tailEnd/>
              </a:ln>
            </p:spPr>
            <p:txBody>
              <a:bodyPr wrap="none" lIns="0" tIns="0" rIns="0" bIns="0">
                <a:spAutoFit/>
              </a:bodyPr>
              <a:lstStyle/>
              <a:p>
                <a:pPr algn="l"/>
                <a:r>
                  <a:rPr lang="en-GB" sz="3300" i="1">
                    <a:solidFill>
                      <a:srgbClr val="99FF66"/>
                    </a:solidFill>
                    <a:latin typeface="Symbol" pitchFamily="18" charset="2"/>
                  </a:rPr>
                  <a:t>n</a:t>
                </a:r>
                <a:endParaRPr lang="en-GB">
                  <a:solidFill>
                    <a:srgbClr val="99FF66"/>
                  </a:solidFill>
                  <a:latin typeface="Helvetica" pitchFamily="34" charset="0"/>
                </a:endParaRPr>
              </a:p>
            </p:txBody>
          </p:sp>
        </p:grpSp>
        <p:sp>
          <p:nvSpPr>
            <p:cNvPr id="190612" name="Rectangle 148"/>
            <p:cNvSpPr>
              <a:spLocks noChangeArrowheads="1"/>
            </p:cNvSpPr>
            <p:nvPr/>
          </p:nvSpPr>
          <p:spPr bwMode="auto">
            <a:xfrm>
              <a:off x="1320" y="1174"/>
              <a:ext cx="85" cy="182"/>
            </a:xfrm>
            <a:prstGeom prst="rect">
              <a:avLst/>
            </a:prstGeom>
            <a:solidFill>
              <a:schemeClr val="accent2"/>
            </a:solidFill>
            <a:ln w="9525">
              <a:noFill/>
              <a:miter lim="800000"/>
              <a:headEnd/>
              <a:tailEnd/>
            </a:ln>
          </p:spPr>
          <p:txBody>
            <a:bodyPr wrap="none" lIns="0" tIns="0" rIns="0" bIns="0">
              <a:spAutoFit/>
            </a:bodyPr>
            <a:lstStyle/>
            <a:p>
              <a:pPr algn="l"/>
              <a:r>
                <a:rPr lang="en-GB" sz="1900" i="1">
                  <a:solidFill>
                    <a:srgbClr val="99FF66"/>
                  </a:solidFill>
                  <a:latin typeface="Helvetica" pitchFamily="34" charset="0"/>
                </a:rPr>
                <a:t>e</a:t>
              </a:r>
              <a:endParaRPr lang="en-GB">
                <a:solidFill>
                  <a:srgbClr val="99FF66"/>
                </a:solidFill>
                <a:latin typeface="Helvetica" pitchFamily="34" charset="0"/>
              </a:endParaRPr>
            </a:p>
          </p:txBody>
        </p:sp>
      </p:grpSp>
      <p:sp>
        <p:nvSpPr>
          <p:cNvPr id="190613" name="Text Box 149"/>
          <p:cNvSpPr txBox="1">
            <a:spLocks noChangeArrowheads="1"/>
          </p:cNvSpPr>
          <p:nvPr/>
        </p:nvSpPr>
        <p:spPr bwMode="auto">
          <a:xfrm>
            <a:off x="2852738" y="1089025"/>
            <a:ext cx="381000" cy="595313"/>
          </a:xfrm>
          <a:prstGeom prst="rect">
            <a:avLst/>
          </a:prstGeom>
          <a:noFill/>
          <a:ln w="9525">
            <a:noFill/>
            <a:miter lim="800000"/>
            <a:headEnd/>
            <a:tailEnd/>
          </a:ln>
          <a:effectLst/>
        </p:spPr>
        <p:txBody>
          <a:bodyPr>
            <a:spAutoFit/>
          </a:bodyPr>
          <a:lstStyle/>
          <a:p>
            <a:pPr algn="l"/>
            <a:r>
              <a:rPr lang="en-GB" sz="3300">
                <a:solidFill>
                  <a:srgbClr val="99FF66"/>
                </a:solidFill>
                <a:latin typeface="Helvetica" pitchFamily="34" charset="0"/>
              </a:rPr>
              <a:t>p</a:t>
            </a:r>
            <a:endParaRPr lang="en-US" sz="3300">
              <a:solidFill>
                <a:srgbClr val="99FF66"/>
              </a:solidFill>
              <a:latin typeface="Helvetica" pitchFamily="34" charset="0"/>
            </a:endParaRPr>
          </a:p>
        </p:txBody>
      </p:sp>
      <p:pic>
        <p:nvPicPr>
          <p:cNvPr id="190614" name="Picture 150"/>
          <p:cNvPicPr>
            <a:picLocks noChangeAspect="1" noChangeArrowheads="1"/>
          </p:cNvPicPr>
          <p:nvPr/>
        </p:nvPicPr>
        <p:blipFill>
          <a:blip r:embed="rId3" cstate="print"/>
          <a:srcRect/>
          <a:stretch>
            <a:fillRect/>
          </a:stretch>
        </p:blipFill>
        <p:spPr bwMode="auto">
          <a:xfrm>
            <a:off x="4859338" y="793750"/>
            <a:ext cx="4092575" cy="58039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rrowheads="1"/>
          </p:cNvSpPr>
          <p:nvPr>
            <p:ph type="title"/>
          </p:nvPr>
        </p:nvSpPr>
        <p:spPr/>
        <p:txBody>
          <a:bodyPr/>
          <a:lstStyle/>
          <a:p>
            <a:r>
              <a:rPr lang="it-IT"/>
              <a:t>Outlook</a:t>
            </a:r>
          </a:p>
        </p:txBody>
      </p:sp>
      <p:sp>
        <p:nvSpPr>
          <p:cNvPr id="264195" name="Rectangle 3"/>
          <p:cNvSpPr>
            <a:spLocks noGrp="1" noChangeArrowheads="1"/>
          </p:cNvSpPr>
          <p:nvPr>
            <p:ph type="body" idx="1"/>
          </p:nvPr>
        </p:nvSpPr>
        <p:spPr/>
        <p:txBody>
          <a:bodyPr/>
          <a:lstStyle/>
          <a:p>
            <a:r>
              <a:rPr lang="en-US" b="1"/>
              <a:t>Neutrino sources in the Sun</a:t>
            </a:r>
          </a:p>
          <a:p>
            <a:r>
              <a:rPr lang="it-IT" b="1"/>
              <a:t>The Standard Solar Model</a:t>
            </a:r>
          </a:p>
          <a:p>
            <a:r>
              <a:rPr lang="it-IT" b="1"/>
              <a:t>Experimental Techniques</a:t>
            </a:r>
          </a:p>
          <a:p>
            <a:r>
              <a:rPr lang="it-IT" b="1"/>
              <a:t>The SNO experiment</a:t>
            </a:r>
          </a:p>
          <a:p>
            <a:r>
              <a:rPr lang="it-IT" b="1"/>
              <a:t>Neutrinos from a Stellar Gravitational Collapse</a:t>
            </a:r>
          </a:p>
          <a:p>
            <a:r>
              <a:rPr lang="it-IT" b="1"/>
              <a:t>The SN1987A</a:t>
            </a:r>
          </a:p>
          <a:p>
            <a:endParaRPr lang="it-IT" b="1"/>
          </a:p>
          <a:p>
            <a:endParaRPr lang="it-IT" b="1"/>
          </a:p>
          <a:p>
            <a:endParaRPr lang="it-IT" b="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250825" y="260350"/>
            <a:ext cx="8713788" cy="936625"/>
          </a:xfrm>
          <a:noFill/>
        </p:spPr>
        <p:txBody>
          <a:bodyPr/>
          <a:lstStyle/>
          <a:p>
            <a:r>
              <a:rPr lang="en-US" sz="4000" b="1">
                <a:solidFill>
                  <a:schemeClr val="bg1"/>
                </a:solidFill>
                <a:latin typeface="Garamond" pitchFamily="18" charset="0"/>
              </a:rPr>
              <a:t>2001- Total spectrum (NC + CC + ES)</a:t>
            </a:r>
            <a:endParaRPr lang="en-US" sz="4000">
              <a:solidFill>
                <a:schemeClr val="bg1"/>
              </a:solidFill>
              <a:latin typeface="Garamond" pitchFamily="18" charset="0"/>
            </a:endParaRPr>
          </a:p>
        </p:txBody>
      </p:sp>
      <p:pic>
        <p:nvPicPr>
          <p:cNvPr id="194563" name="Picture 3"/>
          <p:cNvPicPr>
            <a:picLocks noChangeAspect="1" noChangeArrowheads="1"/>
          </p:cNvPicPr>
          <p:nvPr/>
        </p:nvPicPr>
        <p:blipFill>
          <a:blip r:embed="rId3" cstate="print"/>
          <a:srcRect/>
          <a:stretch>
            <a:fillRect/>
          </a:stretch>
        </p:blipFill>
        <p:spPr bwMode="auto">
          <a:xfrm>
            <a:off x="323850" y="1773238"/>
            <a:ext cx="5111750" cy="3795712"/>
          </a:xfrm>
          <a:prstGeom prst="rect">
            <a:avLst/>
          </a:prstGeom>
          <a:noFill/>
        </p:spPr>
      </p:pic>
      <p:sp>
        <p:nvSpPr>
          <p:cNvPr id="194564" name="Text Box 4"/>
          <p:cNvSpPr txBox="1">
            <a:spLocks noChangeArrowheads="1"/>
          </p:cNvSpPr>
          <p:nvPr/>
        </p:nvSpPr>
        <p:spPr bwMode="auto">
          <a:xfrm>
            <a:off x="6057900" y="1731963"/>
            <a:ext cx="2835275" cy="4360862"/>
          </a:xfrm>
          <a:prstGeom prst="rect">
            <a:avLst/>
          </a:prstGeom>
          <a:noFill/>
          <a:ln w="19050" algn="ctr">
            <a:noFill/>
            <a:miter lim="800000"/>
            <a:headEnd/>
            <a:tailEnd/>
          </a:ln>
          <a:effectLst/>
        </p:spPr>
        <p:txBody>
          <a:bodyPr>
            <a:spAutoFit/>
          </a:bodyPr>
          <a:lstStyle/>
          <a:p>
            <a:pPr algn="l" eaLnBrk="1" hangingPunct="1">
              <a:spcBef>
                <a:spcPct val="50000"/>
              </a:spcBef>
            </a:pPr>
            <a:r>
              <a:rPr lang="en-US" sz="2800" b="1">
                <a:latin typeface="Arial" charset="0"/>
              </a:rPr>
              <a:t>Pure D</a:t>
            </a:r>
            <a:r>
              <a:rPr lang="en-US" sz="2800" b="1" baseline="-25000">
                <a:latin typeface="Arial" charset="0"/>
              </a:rPr>
              <a:t>2</a:t>
            </a:r>
            <a:r>
              <a:rPr lang="en-US" sz="2800" b="1">
                <a:latin typeface="Arial" charset="0"/>
              </a:rPr>
              <a:t>O</a:t>
            </a:r>
          </a:p>
          <a:p>
            <a:pPr algn="l" eaLnBrk="1" hangingPunct="1">
              <a:spcBef>
                <a:spcPct val="50000"/>
              </a:spcBef>
            </a:pPr>
            <a:r>
              <a:rPr lang="en-US" b="1">
                <a:latin typeface="Arial" charset="0"/>
              </a:rPr>
              <a:t>Nov 99 – May 01</a:t>
            </a:r>
          </a:p>
          <a:p>
            <a:pPr algn="l" eaLnBrk="1" hangingPunct="1">
              <a:spcBef>
                <a:spcPct val="50000"/>
              </a:spcBef>
            </a:pPr>
            <a:r>
              <a:rPr lang="en-US" altLang="en-US">
                <a:latin typeface="Arial" charset="0"/>
              </a:rPr>
              <a:t>n </a:t>
            </a:r>
            <a:r>
              <a:rPr lang="en-US" altLang="en-US">
                <a:latin typeface="Arial" charset="0"/>
                <a:sym typeface="Symbol" pitchFamily="18" charset="2"/>
              </a:rPr>
              <a:t></a:t>
            </a:r>
            <a:r>
              <a:rPr lang="en-US" altLang="en-US">
                <a:latin typeface="Arial" charset="0"/>
              </a:rPr>
              <a:t> d </a:t>
            </a:r>
            <a:r>
              <a:rPr lang="en-US" altLang="en-US">
                <a:latin typeface="Arial" charset="0"/>
                <a:sym typeface="Symbol" pitchFamily="18" charset="2"/>
              </a:rPr>
              <a:t></a:t>
            </a:r>
            <a:r>
              <a:rPr lang="en-US" altLang="en-US">
                <a:latin typeface="Arial" charset="0"/>
              </a:rPr>
              <a:t> t </a:t>
            </a:r>
            <a:r>
              <a:rPr lang="en-US" altLang="en-US">
                <a:latin typeface="Arial" charset="0"/>
                <a:sym typeface="Symbol" pitchFamily="18" charset="2"/>
              </a:rPr>
              <a:t></a:t>
            </a:r>
            <a:r>
              <a:rPr lang="en-US" altLang="en-US">
                <a:latin typeface="Arial" charset="0"/>
              </a:rPr>
              <a:t> </a:t>
            </a:r>
            <a:r>
              <a:rPr lang="en-US" altLang="en-US">
                <a:latin typeface="Symbol" pitchFamily="18" charset="2"/>
              </a:rPr>
              <a:t>g</a:t>
            </a:r>
            <a:endParaRPr lang="en-US" altLang="en-US">
              <a:latin typeface="Arial" charset="0"/>
            </a:endParaRPr>
          </a:p>
          <a:p>
            <a:pPr algn="l" eaLnBrk="1" hangingPunct="1">
              <a:spcBef>
                <a:spcPct val="50000"/>
              </a:spcBef>
            </a:pPr>
            <a:r>
              <a:rPr lang="en-US" altLang="en-US">
                <a:latin typeface="Arial" charset="0"/>
              </a:rPr>
              <a:t>(E</a:t>
            </a:r>
            <a:r>
              <a:rPr lang="en-US" altLang="en-US" baseline="-25000">
                <a:latin typeface="Symbol" pitchFamily="18" charset="2"/>
              </a:rPr>
              <a:t>g</a:t>
            </a:r>
            <a:r>
              <a:rPr lang="en-US" altLang="en-US">
                <a:latin typeface="Arial" charset="0"/>
              </a:rPr>
              <a:t> = 6.25 MeV)</a:t>
            </a:r>
          </a:p>
          <a:p>
            <a:pPr algn="l" eaLnBrk="1" hangingPunct="1">
              <a:spcBef>
                <a:spcPct val="50000"/>
              </a:spcBef>
            </a:pPr>
            <a:endParaRPr lang="en-US" altLang="en-US">
              <a:latin typeface="Arial" charset="0"/>
            </a:endParaRPr>
          </a:p>
          <a:p>
            <a:pPr algn="l" eaLnBrk="1" hangingPunct="1">
              <a:spcBef>
                <a:spcPct val="50000"/>
              </a:spcBef>
            </a:pPr>
            <a:r>
              <a:rPr lang="en-US" altLang="en-US" sz="1800">
                <a:latin typeface="Arial" charset="0"/>
              </a:rPr>
              <a:t>PRL </a:t>
            </a:r>
            <a:r>
              <a:rPr lang="en-US" altLang="en-US" sz="1800" b="1">
                <a:latin typeface="Arial" charset="0"/>
              </a:rPr>
              <a:t>87</a:t>
            </a:r>
            <a:r>
              <a:rPr lang="en-US" altLang="en-US" sz="1800">
                <a:latin typeface="Arial" charset="0"/>
              </a:rPr>
              <a:t>, 071301 (2001)</a:t>
            </a:r>
          </a:p>
          <a:p>
            <a:pPr algn="l" eaLnBrk="1" hangingPunct="1">
              <a:spcBef>
                <a:spcPct val="50000"/>
              </a:spcBef>
            </a:pPr>
            <a:r>
              <a:rPr lang="en-US" altLang="en-US" sz="1800">
                <a:latin typeface="Arial" charset="0"/>
              </a:rPr>
              <a:t>PRL </a:t>
            </a:r>
            <a:r>
              <a:rPr lang="en-US" altLang="en-US" sz="1800" b="1">
                <a:latin typeface="Arial" charset="0"/>
              </a:rPr>
              <a:t>89</a:t>
            </a:r>
            <a:r>
              <a:rPr lang="en-US" altLang="en-US" sz="1800">
                <a:latin typeface="Arial" charset="0"/>
              </a:rPr>
              <a:t>, 011301 (2002)</a:t>
            </a:r>
          </a:p>
          <a:p>
            <a:pPr algn="l" eaLnBrk="1" hangingPunct="1">
              <a:spcBef>
                <a:spcPct val="50000"/>
              </a:spcBef>
            </a:pPr>
            <a:r>
              <a:rPr lang="en-US" altLang="en-US" sz="1800">
                <a:latin typeface="Arial" charset="0"/>
              </a:rPr>
              <a:t>PRL </a:t>
            </a:r>
            <a:r>
              <a:rPr lang="en-US" altLang="en-US" sz="1800" b="1">
                <a:latin typeface="Arial" charset="0"/>
              </a:rPr>
              <a:t>89</a:t>
            </a:r>
            <a:r>
              <a:rPr lang="en-US" altLang="en-US" sz="1800">
                <a:latin typeface="Arial" charset="0"/>
              </a:rPr>
              <a:t>, 011302 (2002)</a:t>
            </a:r>
          </a:p>
          <a:p>
            <a:pPr algn="l" eaLnBrk="1" hangingPunct="1">
              <a:spcBef>
                <a:spcPct val="50000"/>
              </a:spcBef>
            </a:pPr>
            <a:r>
              <a:rPr lang="en-US" altLang="en-US" sz="1800">
                <a:latin typeface="Arial" charset="0"/>
              </a:rPr>
              <a:t>PRC </a:t>
            </a:r>
            <a:r>
              <a:rPr lang="en-US" altLang="en-US" sz="1800" b="1">
                <a:latin typeface="Arial" charset="0"/>
              </a:rPr>
              <a:t>75</a:t>
            </a:r>
            <a:r>
              <a:rPr lang="en-US" altLang="en-US" sz="1800">
                <a:latin typeface="Arial" charset="0"/>
              </a:rPr>
              <a:t>, 045502 (2007)</a:t>
            </a:r>
            <a:endParaRPr lang="en-US" sz="1800" b="1">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960563" y="152400"/>
            <a:ext cx="4267200" cy="533400"/>
          </a:xfrm>
          <a:noFill/>
        </p:spPr>
        <p:txBody>
          <a:bodyPr/>
          <a:lstStyle/>
          <a:p>
            <a:r>
              <a:rPr lang="it-IT" sz="3600" b="1">
                <a:solidFill>
                  <a:schemeClr val="bg1"/>
                </a:solidFill>
                <a:latin typeface="Garamond" pitchFamily="18" charset="0"/>
              </a:rPr>
              <a:t>The 2001 results</a:t>
            </a:r>
          </a:p>
        </p:txBody>
      </p:sp>
      <p:sp>
        <p:nvSpPr>
          <p:cNvPr id="182276" name="Rectangle 4"/>
          <p:cNvSpPr>
            <a:spLocks noChangeArrowheads="1"/>
          </p:cNvSpPr>
          <p:nvPr/>
        </p:nvSpPr>
        <p:spPr bwMode="auto">
          <a:xfrm>
            <a:off x="381000" y="1122363"/>
            <a:ext cx="8382000" cy="938212"/>
          </a:xfrm>
          <a:prstGeom prst="rect">
            <a:avLst/>
          </a:prstGeom>
          <a:solidFill>
            <a:schemeClr val="bg1"/>
          </a:solidFill>
          <a:ln w="53975">
            <a:solidFill>
              <a:srgbClr val="FF0000"/>
            </a:solidFill>
            <a:miter lim="800000"/>
            <a:headEnd/>
            <a:tailEnd/>
          </a:ln>
          <a:effectLst/>
        </p:spPr>
        <p:txBody>
          <a:bodyPr>
            <a:spAutoFit/>
          </a:bodyPr>
          <a:lstStyle/>
          <a:p>
            <a:pPr algn="l">
              <a:spcBef>
                <a:spcPct val="50000"/>
              </a:spcBef>
              <a:buClr>
                <a:schemeClr val="bg2"/>
              </a:buClr>
              <a:buSzPct val="75000"/>
              <a:buFont typeface="Monotype Sorts" pitchFamily="2" charset="2"/>
              <a:buChar char="n"/>
            </a:pPr>
            <a:r>
              <a:rPr lang="en-GB">
                <a:solidFill>
                  <a:schemeClr val="tx1"/>
                </a:solidFill>
                <a:latin typeface="Comic Sans MS" pitchFamily="66" charset="0"/>
              </a:rPr>
              <a:t> The </a:t>
            </a:r>
            <a:r>
              <a:rPr lang="en-GB">
                <a:solidFill>
                  <a:srgbClr val="0000FF"/>
                </a:solidFill>
                <a:latin typeface="Comic Sans MS" pitchFamily="66" charset="0"/>
                <a:sym typeface="Symbol" pitchFamily="18" charset="2"/>
              </a:rPr>
              <a:t></a:t>
            </a:r>
            <a:r>
              <a:rPr lang="en-GB" baseline="-20000">
                <a:solidFill>
                  <a:srgbClr val="0000FF"/>
                </a:solidFill>
                <a:latin typeface="Comic Sans MS" pitchFamily="66" charset="0"/>
                <a:sym typeface="Symbol" pitchFamily="18" charset="2"/>
              </a:rPr>
              <a:t>e</a:t>
            </a:r>
            <a:r>
              <a:rPr lang="en-GB">
                <a:solidFill>
                  <a:srgbClr val="0000FF"/>
                </a:solidFill>
                <a:latin typeface="Comic Sans MS" pitchFamily="66" charset="0"/>
                <a:sym typeface="Symbol" pitchFamily="18" charset="2"/>
              </a:rPr>
              <a:t>’s</a:t>
            </a:r>
            <a:r>
              <a:rPr lang="en-GB">
                <a:solidFill>
                  <a:schemeClr val="tx1"/>
                </a:solidFill>
                <a:latin typeface="Comic Sans MS" pitchFamily="66" charset="0"/>
                <a:sym typeface="Symbol" pitchFamily="18" charset="2"/>
              </a:rPr>
              <a:t> </a:t>
            </a:r>
            <a:r>
              <a:rPr lang="en-GB">
                <a:solidFill>
                  <a:schemeClr val="tx1"/>
                </a:solidFill>
                <a:latin typeface="Comic Sans MS" pitchFamily="66" charset="0"/>
              </a:rPr>
              <a:t>flux </a:t>
            </a:r>
            <a:r>
              <a:rPr lang="en-GB">
                <a:solidFill>
                  <a:schemeClr val="tx1"/>
                </a:solidFill>
                <a:latin typeface="Comic Sans MS" pitchFamily="66" charset="0"/>
                <a:sym typeface="Symbol" pitchFamily="18" charset="2"/>
              </a:rPr>
              <a:t>from </a:t>
            </a:r>
            <a:r>
              <a:rPr lang="en-GB" baseline="30000">
                <a:solidFill>
                  <a:schemeClr val="tx1"/>
                </a:solidFill>
                <a:latin typeface="Comic Sans MS" pitchFamily="66" charset="0"/>
                <a:sym typeface="Symbol" pitchFamily="18" charset="2"/>
              </a:rPr>
              <a:t>8</a:t>
            </a:r>
            <a:r>
              <a:rPr lang="en-GB">
                <a:solidFill>
                  <a:schemeClr val="tx1"/>
                </a:solidFill>
                <a:latin typeface="Comic Sans MS" pitchFamily="66" charset="0"/>
                <a:sym typeface="Symbol" pitchFamily="18" charset="2"/>
              </a:rPr>
              <a:t>B decay is measured by the CC (1) reaction:    </a:t>
            </a:r>
            <a:r>
              <a:rPr lang="en-GB" sz="2800">
                <a:solidFill>
                  <a:srgbClr val="0000FF"/>
                </a:solidFill>
                <a:latin typeface="Comic Sans MS" pitchFamily="66" charset="0"/>
                <a:sym typeface="Symbol" pitchFamily="18" charset="2"/>
              </a:rPr>
              <a:t></a:t>
            </a:r>
            <a:r>
              <a:rPr lang="en-GB" sz="2800" baseline="30000">
                <a:solidFill>
                  <a:srgbClr val="0000FF"/>
                </a:solidFill>
                <a:latin typeface="Comic Sans MS" pitchFamily="66" charset="0"/>
                <a:sym typeface="Symbol" pitchFamily="18" charset="2"/>
              </a:rPr>
              <a:t>cc</a:t>
            </a:r>
            <a:r>
              <a:rPr lang="en-GB" sz="2800">
                <a:solidFill>
                  <a:srgbClr val="0000FF"/>
                </a:solidFill>
                <a:latin typeface="Comic Sans MS" pitchFamily="66" charset="0"/>
                <a:sym typeface="Symbol" pitchFamily="18" charset="2"/>
              </a:rPr>
              <a:t>(</a:t>
            </a:r>
            <a:r>
              <a:rPr lang="en-GB" sz="2800" baseline="-20000">
                <a:solidFill>
                  <a:srgbClr val="0000FF"/>
                </a:solidFill>
                <a:latin typeface="Comic Sans MS" pitchFamily="66" charset="0"/>
                <a:sym typeface="Symbol" pitchFamily="18" charset="2"/>
              </a:rPr>
              <a:t>e</a:t>
            </a:r>
            <a:r>
              <a:rPr lang="en-GB" sz="2800">
                <a:solidFill>
                  <a:srgbClr val="0000FF"/>
                </a:solidFill>
                <a:latin typeface="Comic Sans MS" pitchFamily="66" charset="0"/>
                <a:sym typeface="Symbol" pitchFamily="18" charset="2"/>
              </a:rPr>
              <a:t>) = (1.75 </a:t>
            </a:r>
            <a:r>
              <a:rPr lang="en-GB" sz="2800">
                <a:solidFill>
                  <a:srgbClr val="0000FF"/>
                </a:solidFill>
                <a:latin typeface="Comic Sans MS" pitchFamily="66" charset="0"/>
                <a:sym typeface="Math B" pitchFamily="2" charset="2"/>
              </a:rPr>
              <a:t>± 0.24) </a:t>
            </a:r>
            <a:r>
              <a:rPr lang="en-GB" sz="2800">
                <a:solidFill>
                  <a:srgbClr val="0000FF"/>
                </a:solidFill>
                <a:latin typeface="Comic Sans MS" pitchFamily="66" charset="0"/>
                <a:sym typeface="Symbol" pitchFamily="18" charset="2"/>
              </a:rPr>
              <a:t></a:t>
            </a:r>
            <a:r>
              <a:rPr lang="en-GB" sz="2800">
                <a:solidFill>
                  <a:srgbClr val="0000FF"/>
                </a:solidFill>
                <a:latin typeface="Comic Sans MS" pitchFamily="66" charset="0"/>
                <a:sym typeface="Math B" pitchFamily="2" charset="2"/>
              </a:rPr>
              <a:t> 10</a:t>
            </a:r>
            <a:r>
              <a:rPr lang="en-GB" sz="2800" baseline="30000">
                <a:solidFill>
                  <a:srgbClr val="0000FF"/>
                </a:solidFill>
                <a:latin typeface="Comic Sans MS" pitchFamily="66" charset="0"/>
                <a:sym typeface="Math B" pitchFamily="2" charset="2"/>
              </a:rPr>
              <a:t>6</a:t>
            </a:r>
            <a:r>
              <a:rPr lang="en-GB" sz="2800">
                <a:solidFill>
                  <a:srgbClr val="0000FF"/>
                </a:solidFill>
                <a:latin typeface="Comic Sans MS" pitchFamily="66" charset="0"/>
                <a:sym typeface="Math B" pitchFamily="2" charset="2"/>
              </a:rPr>
              <a:t> cm</a:t>
            </a:r>
            <a:r>
              <a:rPr lang="en-GB" sz="2800" baseline="30000">
                <a:solidFill>
                  <a:srgbClr val="0000FF"/>
                </a:solidFill>
                <a:latin typeface="Comic Sans MS" pitchFamily="66" charset="0"/>
                <a:sym typeface="Math B" pitchFamily="2" charset="2"/>
              </a:rPr>
              <a:t>-2</a:t>
            </a:r>
            <a:r>
              <a:rPr lang="en-GB" sz="2800">
                <a:solidFill>
                  <a:srgbClr val="0000FF"/>
                </a:solidFill>
                <a:latin typeface="Comic Sans MS" pitchFamily="66" charset="0"/>
                <a:sym typeface="Math B" pitchFamily="2" charset="2"/>
              </a:rPr>
              <a:t>s</a:t>
            </a:r>
            <a:r>
              <a:rPr lang="en-GB" sz="2800" baseline="30000">
                <a:solidFill>
                  <a:srgbClr val="0000FF"/>
                </a:solidFill>
                <a:latin typeface="Comic Sans MS" pitchFamily="66" charset="0"/>
                <a:sym typeface="Math B" pitchFamily="2" charset="2"/>
              </a:rPr>
              <a:t>-1</a:t>
            </a:r>
            <a:endParaRPr lang="en-GB" sz="2800">
              <a:solidFill>
                <a:srgbClr val="0000FF"/>
              </a:solidFill>
              <a:latin typeface="Comic Sans MS" pitchFamily="66" charset="0"/>
              <a:sym typeface="Math B" pitchFamily="2" charset="2"/>
            </a:endParaRPr>
          </a:p>
        </p:txBody>
      </p:sp>
      <p:sp>
        <p:nvSpPr>
          <p:cNvPr id="182277" name="Rectangle 5"/>
          <p:cNvSpPr>
            <a:spLocks noChangeArrowheads="1"/>
          </p:cNvSpPr>
          <p:nvPr/>
        </p:nvSpPr>
        <p:spPr bwMode="auto">
          <a:xfrm>
            <a:off x="381000" y="5029200"/>
            <a:ext cx="8356600" cy="519113"/>
          </a:xfrm>
          <a:prstGeom prst="rect">
            <a:avLst/>
          </a:prstGeom>
          <a:solidFill>
            <a:srgbClr val="FFFFCC"/>
          </a:solidFill>
          <a:ln w="25400">
            <a:noFill/>
            <a:miter lim="800000"/>
            <a:headEnd/>
            <a:tailEnd/>
          </a:ln>
          <a:effectLst/>
        </p:spPr>
        <p:txBody>
          <a:bodyPr wrap="none">
            <a:spAutoFit/>
          </a:bodyPr>
          <a:lstStyle/>
          <a:p>
            <a:pPr algn="l">
              <a:spcBef>
                <a:spcPct val="20000"/>
              </a:spcBef>
              <a:buClr>
                <a:schemeClr val="bg2"/>
              </a:buClr>
              <a:buSzPct val="75000"/>
              <a:buFont typeface="Monotype Sorts" pitchFamily="2" charset="2"/>
              <a:buNone/>
            </a:pPr>
            <a:r>
              <a:rPr lang="en-GB" sz="2800" b="1">
                <a:solidFill>
                  <a:srgbClr val="339933"/>
                </a:solidFill>
                <a:latin typeface="Symbol" pitchFamily="18" charset="2"/>
              </a:rPr>
              <a:t>F</a:t>
            </a:r>
            <a:r>
              <a:rPr lang="en-GB" sz="2800" b="1">
                <a:solidFill>
                  <a:srgbClr val="339933"/>
                </a:solidFill>
                <a:latin typeface="Comic Sans MS" pitchFamily="66" charset="0"/>
              </a:rPr>
              <a:t>(</a:t>
            </a:r>
            <a:r>
              <a:rPr lang="en-GB" sz="2800" b="1">
                <a:solidFill>
                  <a:srgbClr val="339933"/>
                </a:solidFill>
                <a:latin typeface="Comic Sans MS" pitchFamily="66" charset="0"/>
                <a:sym typeface="Symbol" pitchFamily="18" charset="2"/>
              </a:rPr>
              <a:t></a:t>
            </a:r>
            <a:r>
              <a:rPr lang="en-GB" sz="2800" b="1" baseline="-25000">
                <a:solidFill>
                  <a:srgbClr val="339933"/>
                </a:solidFill>
                <a:latin typeface="Comic Sans MS" pitchFamily="66" charset="0"/>
                <a:sym typeface="Symbol" pitchFamily="18" charset="2"/>
              </a:rPr>
              <a:t></a:t>
            </a:r>
            <a:r>
              <a:rPr lang="en-GB" sz="2800" b="1">
                <a:solidFill>
                  <a:srgbClr val="339933"/>
                </a:solidFill>
                <a:latin typeface="Comic Sans MS" pitchFamily="66" charset="0"/>
                <a:sym typeface="Symbol" pitchFamily="18" charset="2"/>
              </a:rPr>
              <a:t>, </a:t>
            </a:r>
            <a:r>
              <a:rPr lang="en-GB" sz="2800" b="1" baseline="-25000">
                <a:solidFill>
                  <a:srgbClr val="339933"/>
                </a:solidFill>
                <a:latin typeface="Comic Sans MS" pitchFamily="66" charset="0"/>
                <a:sym typeface="Symbol" pitchFamily="18" charset="2"/>
              </a:rPr>
              <a:t></a:t>
            </a:r>
            <a:r>
              <a:rPr lang="en-GB" sz="2800" b="1">
                <a:solidFill>
                  <a:srgbClr val="339933"/>
                </a:solidFill>
                <a:latin typeface="Comic Sans MS" pitchFamily="66" charset="0"/>
                <a:sym typeface="Symbol" pitchFamily="18" charset="2"/>
              </a:rPr>
              <a:t>)=(0.57 ± </a:t>
            </a:r>
            <a:r>
              <a:rPr lang="en-GB" sz="2800" b="1">
                <a:solidFill>
                  <a:srgbClr val="339933"/>
                </a:solidFill>
                <a:latin typeface="Comic Sans MS" pitchFamily="66" charset="0"/>
                <a:sym typeface="Math B" pitchFamily="2" charset="2"/>
              </a:rPr>
              <a:t>0.17) </a:t>
            </a:r>
            <a:r>
              <a:rPr lang="en-GB" sz="2800" b="1">
                <a:solidFill>
                  <a:srgbClr val="339933"/>
                </a:solidFill>
                <a:latin typeface="Comic Sans MS" pitchFamily="66" charset="0"/>
                <a:sym typeface="Symbol" pitchFamily="18" charset="2"/>
              </a:rPr>
              <a:t></a:t>
            </a:r>
            <a:r>
              <a:rPr lang="en-GB" sz="2800" b="1">
                <a:solidFill>
                  <a:srgbClr val="339933"/>
                </a:solidFill>
                <a:latin typeface="Comic Sans MS" pitchFamily="66" charset="0"/>
                <a:sym typeface="Math B" pitchFamily="2" charset="2"/>
              </a:rPr>
              <a:t> 10</a:t>
            </a:r>
            <a:r>
              <a:rPr lang="en-GB" sz="2800" b="1" baseline="30000">
                <a:solidFill>
                  <a:srgbClr val="339933"/>
                </a:solidFill>
                <a:latin typeface="Comic Sans MS" pitchFamily="66" charset="0"/>
                <a:sym typeface="Math B" pitchFamily="2" charset="2"/>
              </a:rPr>
              <a:t>6</a:t>
            </a:r>
            <a:r>
              <a:rPr lang="en-GB" sz="2800" b="1">
                <a:solidFill>
                  <a:srgbClr val="339933"/>
                </a:solidFill>
                <a:latin typeface="Comic Sans MS" pitchFamily="66" charset="0"/>
                <a:sym typeface="Math B" pitchFamily="2" charset="2"/>
              </a:rPr>
              <a:t> cm</a:t>
            </a:r>
            <a:r>
              <a:rPr lang="en-GB" sz="2800" b="1" baseline="30000">
                <a:solidFill>
                  <a:srgbClr val="339933"/>
                </a:solidFill>
                <a:latin typeface="Comic Sans MS" pitchFamily="66" charset="0"/>
                <a:sym typeface="Math B" pitchFamily="2" charset="2"/>
              </a:rPr>
              <a:t>-2</a:t>
            </a:r>
            <a:r>
              <a:rPr lang="en-GB" sz="2800" b="1">
                <a:solidFill>
                  <a:srgbClr val="339933"/>
                </a:solidFill>
                <a:latin typeface="Comic Sans MS" pitchFamily="66" charset="0"/>
                <a:sym typeface="Math B" pitchFamily="2" charset="2"/>
              </a:rPr>
              <a:t>s</a:t>
            </a:r>
            <a:r>
              <a:rPr lang="en-GB" sz="2800" b="1" baseline="30000">
                <a:solidFill>
                  <a:srgbClr val="339933"/>
                </a:solidFill>
                <a:latin typeface="Comic Sans MS" pitchFamily="66" charset="0"/>
                <a:sym typeface="Math B" pitchFamily="2" charset="2"/>
              </a:rPr>
              <a:t>-1    </a:t>
            </a:r>
            <a:r>
              <a:rPr lang="en-GB" sz="2800" b="1">
                <a:solidFill>
                  <a:srgbClr val="339933"/>
                </a:solidFill>
                <a:latin typeface="Comic Sans MS" pitchFamily="66" charset="0"/>
                <a:sym typeface="Math B" pitchFamily="2" charset="2"/>
              </a:rPr>
              <a:t>(3.3 </a:t>
            </a:r>
            <a:r>
              <a:rPr lang="en-GB" sz="2800" b="1">
                <a:solidFill>
                  <a:srgbClr val="339933"/>
                </a:solidFill>
                <a:latin typeface="Comic Sans MS" pitchFamily="66" charset="0"/>
                <a:sym typeface="Symbol" pitchFamily="18" charset="2"/>
              </a:rPr>
              <a:t>)</a:t>
            </a:r>
          </a:p>
        </p:txBody>
      </p:sp>
      <p:sp>
        <p:nvSpPr>
          <p:cNvPr id="182279" name="Rectangle 7"/>
          <p:cNvSpPr>
            <a:spLocks noChangeArrowheads="1"/>
          </p:cNvSpPr>
          <p:nvPr/>
        </p:nvSpPr>
        <p:spPr bwMode="auto">
          <a:xfrm>
            <a:off x="354013" y="5670550"/>
            <a:ext cx="8610600" cy="822325"/>
          </a:xfrm>
          <a:prstGeom prst="rect">
            <a:avLst/>
          </a:prstGeom>
          <a:noFill/>
          <a:ln w="25400">
            <a:noFill/>
            <a:miter lim="800000"/>
            <a:headEnd/>
            <a:tailEnd/>
          </a:ln>
          <a:effectLst/>
        </p:spPr>
        <p:txBody>
          <a:bodyPr>
            <a:spAutoFit/>
          </a:bodyPr>
          <a:lstStyle/>
          <a:p>
            <a:pPr algn="l">
              <a:spcBef>
                <a:spcPct val="50000"/>
              </a:spcBef>
              <a:buClr>
                <a:schemeClr val="bg2"/>
              </a:buClr>
              <a:buSzPct val="75000"/>
              <a:buFont typeface="Monotype Sorts" pitchFamily="2" charset="2"/>
              <a:buChar char="n"/>
            </a:pPr>
            <a:r>
              <a:rPr lang="en-GB">
                <a:latin typeface="Comic Sans MS" pitchFamily="66" charset="0"/>
                <a:sym typeface="Symbol" pitchFamily="18" charset="2"/>
              </a:rPr>
              <a:t>This difference first shows that </a:t>
            </a:r>
            <a:r>
              <a:rPr lang="en-GB" b="1">
                <a:latin typeface="Comic Sans MS" pitchFamily="66" charset="0"/>
                <a:sym typeface="Symbol" pitchFamily="18" charset="2"/>
              </a:rPr>
              <a:t>there is</a:t>
            </a:r>
            <a:r>
              <a:rPr lang="en-GB">
                <a:latin typeface="Comic Sans MS" pitchFamily="66" charset="0"/>
                <a:sym typeface="Symbol" pitchFamily="18" charset="2"/>
              </a:rPr>
              <a:t> </a:t>
            </a:r>
            <a:r>
              <a:rPr lang="en-GB" b="1">
                <a:latin typeface="Comic Sans MS" pitchFamily="66" charset="0"/>
                <a:sym typeface="Symbol" pitchFamily="18" charset="2"/>
              </a:rPr>
              <a:t>a non-electron</a:t>
            </a:r>
            <a:r>
              <a:rPr lang="en-GB">
                <a:latin typeface="Comic Sans MS" pitchFamily="66" charset="0"/>
                <a:sym typeface="Symbol" pitchFamily="18" charset="2"/>
              </a:rPr>
              <a:t> flavour active neutrino component in the solar flux !</a:t>
            </a:r>
          </a:p>
        </p:txBody>
      </p:sp>
      <p:sp>
        <p:nvSpPr>
          <p:cNvPr id="182280" name="Rectangle 8"/>
          <p:cNvSpPr>
            <a:spLocks noChangeArrowheads="1"/>
          </p:cNvSpPr>
          <p:nvPr/>
        </p:nvSpPr>
        <p:spPr bwMode="auto">
          <a:xfrm>
            <a:off x="323850" y="908050"/>
            <a:ext cx="8496300" cy="936625"/>
          </a:xfrm>
          <a:prstGeom prst="rect">
            <a:avLst/>
          </a:prstGeom>
          <a:noFill/>
          <a:ln w="50800">
            <a:noFill/>
            <a:miter lim="800000"/>
            <a:headEnd/>
            <a:tailEnd/>
          </a:ln>
          <a:effectLst/>
        </p:spPr>
        <p:txBody>
          <a:bodyPr wrap="none" anchor="ctr"/>
          <a:lstStyle/>
          <a:p>
            <a:endParaRPr lang="it-IT"/>
          </a:p>
        </p:txBody>
      </p:sp>
      <p:sp>
        <p:nvSpPr>
          <p:cNvPr id="182282" name="Rectangle 10"/>
          <p:cNvSpPr>
            <a:spLocks noChangeArrowheads="1"/>
          </p:cNvSpPr>
          <p:nvPr/>
        </p:nvSpPr>
        <p:spPr bwMode="auto">
          <a:xfrm>
            <a:off x="395288" y="2535238"/>
            <a:ext cx="8280400" cy="2333625"/>
          </a:xfrm>
          <a:prstGeom prst="rect">
            <a:avLst/>
          </a:prstGeom>
          <a:solidFill>
            <a:srgbClr val="CCECFF"/>
          </a:solidFill>
          <a:ln w="9525" algn="ctr">
            <a:noFill/>
            <a:miter lim="800000"/>
            <a:headEnd/>
            <a:tailEnd/>
          </a:ln>
          <a:effectLst/>
        </p:spPr>
        <p:txBody>
          <a:bodyPr>
            <a:spAutoFit/>
          </a:bodyPr>
          <a:lstStyle/>
          <a:p>
            <a:pPr algn="l">
              <a:spcBef>
                <a:spcPct val="50000"/>
              </a:spcBef>
              <a:buClr>
                <a:schemeClr val="bg2"/>
              </a:buClr>
              <a:buSzPct val="75000"/>
              <a:buFont typeface="Monotype Sorts" pitchFamily="2" charset="2"/>
              <a:buChar char="n"/>
            </a:pPr>
            <a:r>
              <a:rPr lang="en-GB">
                <a:solidFill>
                  <a:schemeClr val="tx1"/>
                </a:solidFill>
                <a:latin typeface="Comic Sans MS" pitchFamily="66" charset="0"/>
              </a:rPr>
              <a:t> </a:t>
            </a:r>
            <a:r>
              <a:rPr lang="en-GB" sz="1800">
                <a:solidFill>
                  <a:schemeClr val="tx1"/>
                </a:solidFill>
                <a:latin typeface="Comic Sans MS" pitchFamily="66" charset="0"/>
              </a:rPr>
              <a:t>Assuming no oscillations, the total </a:t>
            </a:r>
            <a:r>
              <a:rPr lang="en-GB" sz="1800">
                <a:solidFill>
                  <a:schemeClr val="tx1"/>
                </a:solidFill>
                <a:latin typeface="Symbol" pitchFamily="18" charset="2"/>
              </a:rPr>
              <a:t>n</a:t>
            </a:r>
            <a:r>
              <a:rPr lang="en-GB" sz="1800">
                <a:solidFill>
                  <a:schemeClr val="tx1"/>
                </a:solidFill>
                <a:latin typeface="Comic Sans MS" pitchFamily="66" charset="0"/>
              </a:rPr>
              <a:t> flux inferred from the ES (3) reaction rate is:</a:t>
            </a:r>
          </a:p>
          <a:p>
            <a:pPr algn="l">
              <a:spcBef>
                <a:spcPct val="50000"/>
              </a:spcBef>
              <a:buClr>
                <a:schemeClr val="bg2"/>
              </a:buClr>
              <a:buSzPct val="75000"/>
              <a:buFont typeface="Monotype Sorts" pitchFamily="2" charset="2"/>
              <a:buNone/>
            </a:pPr>
            <a:r>
              <a:rPr lang="en-GB" sz="2000">
                <a:solidFill>
                  <a:srgbClr val="FF0000"/>
                </a:solidFill>
                <a:latin typeface="Comic Sans MS" pitchFamily="66" charset="0"/>
                <a:sym typeface="Symbol" pitchFamily="18" charset="2"/>
              </a:rPr>
              <a:t></a:t>
            </a:r>
            <a:r>
              <a:rPr lang="en-GB" sz="2000" baseline="30000">
                <a:solidFill>
                  <a:srgbClr val="FF0000"/>
                </a:solidFill>
                <a:latin typeface="Comic Sans MS" pitchFamily="66" charset="0"/>
                <a:sym typeface="Symbol" pitchFamily="18" charset="2"/>
              </a:rPr>
              <a:t>ES</a:t>
            </a:r>
            <a:r>
              <a:rPr lang="en-GB" sz="2000">
                <a:solidFill>
                  <a:srgbClr val="FF0000"/>
                </a:solidFill>
                <a:latin typeface="Comic Sans MS" pitchFamily="66" charset="0"/>
                <a:sym typeface="Symbol" pitchFamily="18" charset="2"/>
              </a:rPr>
              <a:t>(</a:t>
            </a:r>
            <a:r>
              <a:rPr lang="en-GB" sz="2000" baseline="-20000">
                <a:solidFill>
                  <a:srgbClr val="FF0000"/>
                </a:solidFill>
                <a:latin typeface="Comic Sans MS" pitchFamily="66" charset="0"/>
                <a:sym typeface="Symbol" pitchFamily="18" charset="2"/>
              </a:rPr>
              <a:t>x</a:t>
            </a:r>
            <a:r>
              <a:rPr lang="en-GB" sz="2000">
                <a:solidFill>
                  <a:srgbClr val="FF0000"/>
                </a:solidFill>
                <a:latin typeface="Comic Sans MS" pitchFamily="66" charset="0"/>
                <a:sym typeface="Symbol" pitchFamily="18" charset="2"/>
              </a:rPr>
              <a:t>) = (2.39 </a:t>
            </a:r>
            <a:r>
              <a:rPr lang="en-GB" sz="2000">
                <a:solidFill>
                  <a:srgbClr val="FF0000"/>
                </a:solidFill>
                <a:latin typeface="Comic Sans MS" pitchFamily="66" charset="0"/>
                <a:sym typeface="Math B" pitchFamily="2" charset="2"/>
              </a:rPr>
              <a:t>± 0.50) </a:t>
            </a:r>
            <a:r>
              <a:rPr lang="en-GB" sz="2000">
                <a:solidFill>
                  <a:srgbClr val="FF0000"/>
                </a:solidFill>
                <a:latin typeface="Comic Sans MS" pitchFamily="66" charset="0"/>
                <a:sym typeface="Symbol" pitchFamily="18" charset="2"/>
              </a:rPr>
              <a:t></a:t>
            </a:r>
            <a:r>
              <a:rPr lang="en-GB" sz="2000">
                <a:solidFill>
                  <a:srgbClr val="FF0000"/>
                </a:solidFill>
                <a:latin typeface="Comic Sans MS" pitchFamily="66" charset="0"/>
                <a:sym typeface="Math B" pitchFamily="2" charset="2"/>
              </a:rPr>
              <a:t> 10</a:t>
            </a:r>
            <a:r>
              <a:rPr lang="en-GB" sz="2000" baseline="30000">
                <a:solidFill>
                  <a:srgbClr val="FF0000"/>
                </a:solidFill>
                <a:latin typeface="Comic Sans MS" pitchFamily="66" charset="0"/>
                <a:sym typeface="Math B" pitchFamily="2" charset="2"/>
              </a:rPr>
              <a:t>6</a:t>
            </a:r>
            <a:r>
              <a:rPr lang="en-GB" sz="2000">
                <a:solidFill>
                  <a:srgbClr val="FF0000"/>
                </a:solidFill>
                <a:latin typeface="Comic Sans MS" pitchFamily="66" charset="0"/>
                <a:sym typeface="Math B" pitchFamily="2" charset="2"/>
              </a:rPr>
              <a:t> cm</a:t>
            </a:r>
            <a:r>
              <a:rPr lang="en-GB" sz="2000" baseline="30000">
                <a:solidFill>
                  <a:srgbClr val="FF0000"/>
                </a:solidFill>
                <a:latin typeface="Comic Sans MS" pitchFamily="66" charset="0"/>
                <a:sym typeface="Math B" pitchFamily="2" charset="2"/>
              </a:rPr>
              <a:t>-2</a:t>
            </a:r>
            <a:r>
              <a:rPr lang="en-GB" sz="2000">
                <a:solidFill>
                  <a:srgbClr val="FF0000"/>
                </a:solidFill>
                <a:latin typeface="Comic Sans MS" pitchFamily="66" charset="0"/>
                <a:sym typeface="Math B" pitchFamily="2" charset="2"/>
              </a:rPr>
              <a:t>s</a:t>
            </a:r>
            <a:r>
              <a:rPr lang="en-GB" sz="2000" baseline="30000">
                <a:solidFill>
                  <a:srgbClr val="FF0000"/>
                </a:solidFill>
                <a:latin typeface="Comic Sans MS" pitchFamily="66" charset="0"/>
                <a:sym typeface="Math B" pitchFamily="2" charset="2"/>
              </a:rPr>
              <a:t>-1       </a:t>
            </a:r>
            <a:r>
              <a:rPr lang="en-GB" sz="2000">
                <a:solidFill>
                  <a:srgbClr val="FF0000"/>
                </a:solidFill>
                <a:latin typeface="Comic Sans MS" pitchFamily="66" charset="0"/>
                <a:sym typeface="Symbol" pitchFamily="18" charset="2"/>
              </a:rPr>
              <a:t>(SNO)</a:t>
            </a:r>
          </a:p>
          <a:p>
            <a:pPr algn="l">
              <a:spcBef>
                <a:spcPct val="50000"/>
              </a:spcBef>
              <a:buClr>
                <a:schemeClr val="bg2"/>
              </a:buClr>
              <a:buSzPct val="75000"/>
              <a:buFont typeface="Monotype Sorts" pitchFamily="2" charset="2"/>
              <a:buNone/>
            </a:pPr>
            <a:r>
              <a:rPr lang="en-GB" sz="2000">
                <a:solidFill>
                  <a:srgbClr val="FF0000"/>
                </a:solidFill>
                <a:latin typeface="Comic Sans MS" pitchFamily="66" charset="0"/>
                <a:sym typeface="Symbol" pitchFamily="18" charset="2"/>
              </a:rPr>
              <a:t></a:t>
            </a:r>
            <a:r>
              <a:rPr lang="en-GB" sz="2000" baseline="30000">
                <a:solidFill>
                  <a:srgbClr val="FF0000"/>
                </a:solidFill>
                <a:latin typeface="Comic Sans MS" pitchFamily="66" charset="0"/>
                <a:sym typeface="Symbol" pitchFamily="18" charset="2"/>
              </a:rPr>
              <a:t>ES</a:t>
            </a:r>
            <a:r>
              <a:rPr lang="en-GB" sz="2000" baseline="-20000">
                <a:solidFill>
                  <a:srgbClr val="FF0000"/>
                </a:solidFill>
                <a:latin typeface="Comic Sans MS" pitchFamily="66" charset="0"/>
                <a:sym typeface="Symbol" pitchFamily="18" charset="2"/>
              </a:rPr>
              <a:t>SK</a:t>
            </a:r>
            <a:r>
              <a:rPr lang="en-GB" sz="2000">
                <a:solidFill>
                  <a:srgbClr val="FF0000"/>
                </a:solidFill>
                <a:latin typeface="Comic Sans MS" pitchFamily="66" charset="0"/>
                <a:sym typeface="Symbol" pitchFamily="18" charset="2"/>
              </a:rPr>
              <a:t>(</a:t>
            </a:r>
            <a:r>
              <a:rPr lang="en-GB" sz="2000" baseline="-20000">
                <a:solidFill>
                  <a:srgbClr val="FF0000"/>
                </a:solidFill>
                <a:latin typeface="Comic Sans MS" pitchFamily="66" charset="0"/>
                <a:sym typeface="Symbol" pitchFamily="18" charset="2"/>
              </a:rPr>
              <a:t>x</a:t>
            </a:r>
            <a:r>
              <a:rPr lang="en-GB" sz="2000">
                <a:solidFill>
                  <a:srgbClr val="FF0000"/>
                </a:solidFill>
                <a:latin typeface="Comic Sans MS" pitchFamily="66" charset="0"/>
                <a:sym typeface="Symbol" pitchFamily="18" charset="2"/>
              </a:rPr>
              <a:t>) = (2.32 ±</a:t>
            </a:r>
            <a:r>
              <a:rPr lang="en-GB" sz="2000">
                <a:solidFill>
                  <a:srgbClr val="FF0000"/>
                </a:solidFill>
                <a:latin typeface="Comic Sans MS" pitchFamily="66" charset="0"/>
                <a:sym typeface="Math B" pitchFamily="2" charset="2"/>
              </a:rPr>
              <a:t> 0.08) </a:t>
            </a:r>
            <a:r>
              <a:rPr lang="en-GB" sz="2000">
                <a:solidFill>
                  <a:srgbClr val="FF0000"/>
                </a:solidFill>
                <a:latin typeface="Comic Sans MS" pitchFamily="66" charset="0"/>
                <a:sym typeface="Symbol" pitchFamily="18" charset="2"/>
              </a:rPr>
              <a:t></a:t>
            </a:r>
            <a:r>
              <a:rPr lang="en-GB" sz="2000">
                <a:solidFill>
                  <a:srgbClr val="FF0000"/>
                </a:solidFill>
                <a:latin typeface="Comic Sans MS" pitchFamily="66" charset="0"/>
                <a:sym typeface="Math B" pitchFamily="2" charset="2"/>
              </a:rPr>
              <a:t> 10</a:t>
            </a:r>
            <a:r>
              <a:rPr lang="en-GB" sz="2000" baseline="30000">
                <a:solidFill>
                  <a:srgbClr val="FF0000"/>
                </a:solidFill>
                <a:latin typeface="Comic Sans MS" pitchFamily="66" charset="0"/>
                <a:sym typeface="Math B" pitchFamily="2" charset="2"/>
              </a:rPr>
              <a:t>6</a:t>
            </a:r>
            <a:r>
              <a:rPr lang="en-GB" sz="2000">
                <a:solidFill>
                  <a:srgbClr val="FF0000"/>
                </a:solidFill>
                <a:latin typeface="Comic Sans MS" pitchFamily="66" charset="0"/>
                <a:sym typeface="Math B" pitchFamily="2" charset="2"/>
              </a:rPr>
              <a:t> cm</a:t>
            </a:r>
            <a:r>
              <a:rPr lang="en-GB" sz="2000" baseline="30000">
                <a:solidFill>
                  <a:srgbClr val="FF0000"/>
                </a:solidFill>
                <a:latin typeface="Comic Sans MS" pitchFamily="66" charset="0"/>
                <a:sym typeface="Math B" pitchFamily="2" charset="2"/>
              </a:rPr>
              <a:t>-2</a:t>
            </a:r>
            <a:r>
              <a:rPr lang="en-GB" sz="2000">
                <a:solidFill>
                  <a:srgbClr val="FF0000"/>
                </a:solidFill>
                <a:latin typeface="Comic Sans MS" pitchFamily="66" charset="0"/>
                <a:sym typeface="Math B" pitchFamily="2" charset="2"/>
              </a:rPr>
              <a:t>s</a:t>
            </a:r>
            <a:r>
              <a:rPr lang="en-GB" sz="2000" baseline="30000">
                <a:solidFill>
                  <a:srgbClr val="FF0000"/>
                </a:solidFill>
                <a:latin typeface="Comic Sans MS" pitchFamily="66" charset="0"/>
                <a:sym typeface="Math B" pitchFamily="2" charset="2"/>
              </a:rPr>
              <a:t>-1    </a:t>
            </a:r>
            <a:r>
              <a:rPr lang="en-GB" sz="2000">
                <a:solidFill>
                  <a:srgbClr val="FF0000"/>
                </a:solidFill>
                <a:latin typeface="Comic Sans MS" pitchFamily="66" charset="0"/>
                <a:sym typeface="Math B" pitchFamily="2" charset="2"/>
              </a:rPr>
              <a:t>(SK)</a:t>
            </a:r>
          </a:p>
          <a:p>
            <a:pPr algn="l">
              <a:spcBef>
                <a:spcPct val="50000"/>
              </a:spcBef>
              <a:buClr>
                <a:schemeClr val="bg2"/>
              </a:buClr>
              <a:buSzPct val="75000"/>
              <a:buFont typeface="Monotype Sorts" pitchFamily="2" charset="2"/>
              <a:buChar char="n"/>
            </a:pPr>
            <a:r>
              <a:rPr lang="en-GB" sz="1800">
                <a:solidFill>
                  <a:schemeClr val="tx1"/>
                </a:solidFill>
                <a:latin typeface="Comic Sans MS" pitchFamily="66" charset="0"/>
              </a:rPr>
              <a:t>The difference between the </a:t>
            </a:r>
            <a:r>
              <a:rPr lang="en-GB" sz="1800" baseline="30000">
                <a:solidFill>
                  <a:schemeClr val="tx1"/>
                </a:solidFill>
                <a:latin typeface="Comic Sans MS" pitchFamily="66" charset="0"/>
              </a:rPr>
              <a:t>8</a:t>
            </a:r>
            <a:r>
              <a:rPr lang="en-GB" sz="1800">
                <a:solidFill>
                  <a:schemeClr val="tx1"/>
                </a:solidFill>
                <a:latin typeface="Comic Sans MS" pitchFamily="66" charset="0"/>
              </a:rPr>
              <a:t>B flux deduced from the ES and the CC rate at SNO and SK is: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250825" y="142875"/>
            <a:ext cx="8642350" cy="982663"/>
          </a:xfrm>
          <a:noFill/>
        </p:spPr>
        <p:txBody>
          <a:bodyPr/>
          <a:lstStyle/>
          <a:p>
            <a:r>
              <a:rPr lang="en-US" sz="4000" b="1">
                <a:solidFill>
                  <a:schemeClr val="bg1"/>
                </a:solidFill>
                <a:latin typeface="Garamond" pitchFamily="18" charset="0"/>
              </a:rPr>
              <a:t>2002/03-Salt (MgCl</a:t>
            </a:r>
            <a:r>
              <a:rPr lang="en-US" sz="4000" b="1" baseline="-20000">
                <a:solidFill>
                  <a:schemeClr val="bg1"/>
                </a:solidFill>
                <a:latin typeface="Garamond" pitchFamily="18" charset="0"/>
              </a:rPr>
              <a:t>2 </a:t>
            </a:r>
            <a:r>
              <a:rPr lang="en-US" sz="4000" b="1">
                <a:solidFill>
                  <a:schemeClr val="bg1"/>
                </a:solidFill>
                <a:latin typeface="Garamond" pitchFamily="18" charset="0"/>
              </a:rPr>
              <a:t>)Data. </a:t>
            </a:r>
            <a:br>
              <a:rPr lang="en-US" sz="4000" b="1">
                <a:solidFill>
                  <a:schemeClr val="bg1"/>
                </a:solidFill>
                <a:latin typeface="Garamond" pitchFamily="18" charset="0"/>
              </a:rPr>
            </a:br>
            <a:r>
              <a:rPr lang="en-US" sz="4000" b="1">
                <a:solidFill>
                  <a:schemeClr val="bg1"/>
                </a:solidFill>
                <a:latin typeface="Garamond" pitchFamily="18" charset="0"/>
              </a:rPr>
              <a:t>Advantages for Neutron Detection</a:t>
            </a:r>
          </a:p>
        </p:txBody>
      </p:sp>
      <p:pic>
        <p:nvPicPr>
          <p:cNvPr id="196611" name="Picture 3" descr="neutron_ene_com"/>
          <p:cNvPicPr>
            <a:picLocks noGrp="1" noChangeAspect="1" noChangeArrowheads="1"/>
          </p:cNvPicPr>
          <p:nvPr>
            <p:ph sz="half" idx="1"/>
          </p:nvPr>
        </p:nvPicPr>
        <p:blipFill>
          <a:blip r:embed="rId3" cstate="print"/>
          <a:srcRect t="5669"/>
          <a:stretch>
            <a:fillRect/>
          </a:stretch>
        </p:blipFill>
        <p:spPr>
          <a:xfrm>
            <a:off x="304800" y="2789238"/>
            <a:ext cx="4191000" cy="3952875"/>
          </a:xfrm>
          <a:noFill/>
          <a:ln/>
        </p:spPr>
      </p:pic>
      <p:sp>
        <p:nvSpPr>
          <p:cNvPr id="196612" name="Text Box 4"/>
          <p:cNvSpPr txBox="1">
            <a:spLocks noChangeArrowheads="1"/>
          </p:cNvSpPr>
          <p:nvPr/>
        </p:nvSpPr>
        <p:spPr bwMode="auto">
          <a:xfrm>
            <a:off x="593725" y="1919288"/>
            <a:ext cx="273050" cy="396875"/>
          </a:xfrm>
          <a:prstGeom prst="rect">
            <a:avLst/>
          </a:prstGeom>
          <a:noFill/>
          <a:ln w="38100">
            <a:noFill/>
            <a:miter lim="800000"/>
            <a:headEnd/>
            <a:tailEnd/>
          </a:ln>
          <a:effectLst/>
        </p:spPr>
        <p:txBody>
          <a:bodyPr wrap="none">
            <a:spAutoFit/>
          </a:bodyPr>
          <a:lstStyle/>
          <a:p>
            <a:pPr algn="l">
              <a:buFontTx/>
              <a:buChar char="•"/>
            </a:pPr>
            <a:endParaRPr lang="it-IT" sz="2000" b="1">
              <a:solidFill>
                <a:srgbClr val="CC0000"/>
              </a:solidFill>
              <a:latin typeface="Times New Roman" pitchFamily="18" charset="0"/>
            </a:endParaRPr>
          </a:p>
        </p:txBody>
      </p:sp>
      <p:sp>
        <p:nvSpPr>
          <p:cNvPr id="196613" name="Text Box 5"/>
          <p:cNvSpPr txBox="1">
            <a:spLocks noChangeArrowheads="1"/>
          </p:cNvSpPr>
          <p:nvPr/>
        </p:nvSpPr>
        <p:spPr bwMode="auto">
          <a:xfrm>
            <a:off x="355600" y="1449388"/>
            <a:ext cx="5022850" cy="1187450"/>
          </a:xfrm>
          <a:prstGeom prst="rect">
            <a:avLst/>
          </a:prstGeom>
          <a:noFill/>
          <a:ln w="38100">
            <a:noFill/>
            <a:miter lim="800000"/>
            <a:headEnd/>
            <a:tailEnd/>
          </a:ln>
          <a:effectLst/>
        </p:spPr>
        <p:txBody>
          <a:bodyPr wrap="none">
            <a:spAutoFit/>
          </a:bodyPr>
          <a:lstStyle/>
          <a:p>
            <a:pPr algn="l">
              <a:buFontTx/>
              <a:buChar char="•"/>
            </a:pPr>
            <a:r>
              <a:rPr lang="en-US"/>
              <a:t> Higher capture cross section of n on Cl</a:t>
            </a:r>
          </a:p>
          <a:p>
            <a:pPr algn="l">
              <a:buFontTx/>
              <a:buChar char="•"/>
            </a:pPr>
            <a:r>
              <a:rPr lang="en-US"/>
              <a:t> Higher energy release</a:t>
            </a:r>
          </a:p>
          <a:p>
            <a:pPr algn="l">
              <a:buFontTx/>
              <a:buChar char="•"/>
            </a:pPr>
            <a:r>
              <a:rPr lang="en-US"/>
              <a:t> Many gammas</a:t>
            </a:r>
          </a:p>
        </p:txBody>
      </p:sp>
      <p:grpSp>
        <p:nvGrpSpPr>
          <p:cNvPr id="196614" name="Group 6"/>
          <p:cNvGrpSpPr>
            <a:grpSpLocks/>
          </p:cNvGrpSpPr>
          <p:nvPr/>
        </p:nvGrpSpPr>
        <p:grpSpPr bwMode="auto">
          <a:xfrm>
            <a:off x="5395913" y="1331913"/>
            <a:ext cx="3424237" cy="1592262"/>
            <a:chOff x="576" y="1728"/>
            <a:chExt cx="2016" cy="912"/>
          </a:xfrm>
        </p:grpSpPr>
        <p:sp>
          <p:nvSpPr>
            <p:cNvPr id="196615" name="AutoShape 7"/>
            <p:cNvSpPr>
              <a:spLocks noChangeArrowheads="1"/>
            </p:cNvSpPr>
            <p:nvPr/>
          </p:nvSpPr>
          <p:spPr bwMode="auto">
            <a:xfrm>
              <a:off x="576" y="1728"/>
              <a:ext cx="2016" cy="912"/>
            </a:xfrm>
            <a:prstGeom prst="roundRect">
              <a:avLst>
                <a:gd name="adj" fmla="val 16667"/>
              </a:avLst>
            </a:prstGeom>
            <a:solidFill>
              <a:schemeClr val="bg1"/>
            </a:solidFill>
            <a:ln w="22225">
              <a:solidFill>
                <a:schemeClr val="accent2"/>
              </a:solidFill>
              <a:round/>
              <a:headEnd/>
              <a:tailEnd/>
            </a:ln>
            <a:effectLst/>
          </p:spPr>
          <p:txBody>
            <a:bodyPr wrap="none" anchor="ctr"/>
            <a:lstStyle/>
            <a:p>
              <a:endParaRPr lang="it-IT"/>
            </a:p>
          </p:txBody>
        </p:sp>
        <p:sp>
          <p:nvSpPr>
            <p:cNvPr id="196616" name="Oval 8"/>
            <p:cNvSpPr>
              <a:spLocks noChangeArrowheads="1"/>
            </p:cNvSpPr>
            <p:nvPr/>
          </p:nvSpPr>
          <p:spPr bwMode="auto">
            <a:xfrm>
              <a:off x="940" y="1952"/>
              <a:ext cx="132" cy="125"/>
            </a:xfrm>
            <a:prstGeom prst="ellipse">
              <a:avLst/>
            </a:prstGeom>
            <a:solidFill>
              <a:srgbClr val="FF0000"/>
            </a:solidFill>
            <a:ln w="9525">
              <a:solidFill>
                <a:schemeClr val="tx1"/>
              </a:solidFill>
              <a:round/>
              <a:headEnd/>
              <a:tailEnd/>
            </a:ln>
            <a:effectLst/>
          </p:spPr>
          <p:txBody>
            <a:bodyPr wrap="none" anchor="ctr"/>
            <a:lstStyle/>
            <a:p>
              <a:endParaRPr lang="it-IT"/>
            </a:p>
          </p:txBody>
        </p:sp>
        <p:sp>
          <p:nvSpPr>
            <p:cNvPr id="196617" name="Text Box 9"/>
            <p:cNvSpPr txBox="1">
              <a:spLocks noChangeArrowheads="1"/>
            </p:cNvSpPr>
            <p:nvPr/>
          </p:nvSpPr>
          <p:spPr bwMode="auto">
            <a:xfrm>
              <a:off x="720" y="1828"/>
              <a:ext cx="308" cy="210"/>
            </a:xfrm>
            <a:prstGeom prst="rect">
              <a:avLst/>
            </a:prstGeom>
            <a:noFill/>
            <a:ln w="9525">
              <a:noFill/>
              <a:miter lim="800000"/>
              <a:headEnd/>
              <a:tailEnd/>
            </a:ln>
            <a:effectLst/>
          </p:spPr>
          <p:txBody>
            <a:bodyPr>
              <a:spAutoFit/>
            </a:bodyPr>
            <a:lstStyle/>
            <a:p>
              <a:pPr algn="l"/>
              <a:r>
                <a:rPr lang="en-US" sz="1800" b="1" i="1">
                  <a:solidFill>
                    <a:schemeClr val="tx1"/>
                  </a:solidFill>
                  <a:latin typeface="Helvetica" pitchFamily="34" charset="0"/>
                </a:rPr>
                <a:t>n</a:t>
              </a:r>
              <a:endParaRPr lang="en-GB" sz="2000" b="1" i="1" baseline="-25000">
                <a:solidFill>
                  <a:schemeClr val="tx1"/>
                </a:solidFill>
                <a:latin typeface="Helvetica" pitchFamily="34" charset="0"/>
              </a:endParaRPr>
            </a:p>
          </p:txBody>
        </p:sp>
        <p:sp>
          <p:nvSpPr>
            <p:cNvPr id="196618" name="Text Box 10"/>
            <p:cNvSpPr txBox="1">
              <a:spLocks noChangeArrowheads="1"/>
            </p:cNvSpPr>
            <p:nvPr/>
          </p:nvSpPr>
          <p:spPr bwMode="auto">
            <a:xfrm>
              <a:off x="1246" y="2243"/>
              <a:ext cx="380" cy="210"/>
            </a:xfrm>
            <a:prstGeom prst="rect">
              <a:avLst/>
            </a:prstGeom>
            <a:noFill/>
            <a:ln w="9525">
              <a:noFill/>
              <a:miter lim="800000"/>
              <a:headEnd/>
              <a:tailEnd/>
            </a:ln>
            <a:effectLst/>
          </p:spPr>
          <p:txBody>
            <a:bodyPr wrap="none">
              <a:spAutoFit/>
            </a:bodyPr>
            <a:lstStyle/>
            <a:p>
              <a:pPr algn="l"/>
              <a:r>
                <a:rPr lang="en-US" sz="1800" b="1" i="1" baseline="30000">
                  <a:solidFill>
                    <a:schemeClr val="tx1"/>
                  </a:solidFill>
                  <a:latin typeface="Helvetica" pitchFamily="34" charset="0"/>
                </a:rPr>
                <a:t>36</a:t>
              </a:r>
              <a:r>
                <a:rPr lang="en-US" sz="1800" b="1" i="1">
                  <a:solidFill>
                    <a:schemeClr val="tx1"/>
                  </a:solidFill>
                  <a:latin typeface="Helvetica" pitchFamily="34" charset="0"/>
                </a:rPr>
                <a:t>Cl</a:t>
              </a:r>
              <a:r>
                <a:rPr lang="en-US" sz="2000" b="1" i="1" baseline="30000">
                  <a:solidFill>
                    <a:schemeClr val="tx1"/>
                  </a:solidFill>
                  <a:latin typeface="Helvetica" pitchFamily="34" charset="0"/>
                </a:rPr>
                <a:t>*</a:t>
              </a:r>
              <a:endParaRPr lang="en-GB" sz="2000" b="1" i="1" baseline="30000">
                <a:solidFill>
                  <a:schemeClr val="tx1"/>
                </a:solidFill>
                <a:latin typeface="Helvetica" pitchFamily="34" charset="0"/>
              </a:endParaRPr>
            </a:p>
          </p:txBody>
        </p:sp>
        <p:sp>
          <p:nvSpPr>
            <p:cNvPr id="196619" name="Text Box 11"/>
            <p:cNvSpPr txBox="1">
              <a:spLocks noChangeArrowheads="1"/>
            </p:cNvSpPr>
            <p:nvPr/>
          </p:nvSpPr>
          <p:spPr bwMode="auto">
            <a:xfrm>
              <a:off x="720" y="2361"/>
              <a:ext cx="342" cy="210"/>
            </a:xfrm>
            <a:prstGeom prst="rect">
              <a:avLst/>
            </a:prstGeom>
            <a:noFill/>
            <a:ln w="9525">
              <a:noFill/>
              <a:miter lim="800000"/>
              <a:headEnd/>
              <a:tailEnd/>
            </a:ln>
            <a:effectLst/>
          </p:spPr>
          <p:txBody>
            <a:bodyPr wrap="none">
              <a:spAutoFit/>
            </a:bodyPr>
            <a:lstStyle/>
            <a:p>
              <a:pPr algn="l"/>
              <a:r>
                <a:rPr lang="en-US" sz="1800" b="1" i="1" baseline="30000">
                  <a:solidFill>
                    <a:schemeClr val="tx1"/>
                  </a:solidFill>
                  <a:latin typeface="Helvetica" pitchFamily="34" charset="0"/>
                </a:rPr>
                <a:t>35</a:t>
              </a:r>
              <a:r>
                <a:rPr lang="en-US" sz="1800" b="1" i="1">
                  <a:solidFill>
                    <a:schemeClr val="tx1"/>
                  </a:solidFill>
                  <a:latin typeface="Helvetica" pitchFamily="34" charset="0"/>
                </a:rPr>
                <a:t>Cl</a:t>
              </a:r>
              <a:endParaRPr lang="en-GB" sz="1800" b="1" i="1">
                <a:solidFill>
                  <a:schemeClr val="tx1"/>
                </a:solidFill>
                <a:latin typeface="Helvetica" pitchFamily="34" charset="0"/>
              </a:endParaRPr>
            </a:p>
          </p:txBody>
        </p:sp>
        <p:sp>
          <p:nvSpPr>
            <p:cNvPr id="196620" name="Line 12"/>
            <p:cNvSpPr>
              <a:spLocks noChangeShapeType="1"/>
            </p:cNvSpPr>
            <p:nvPr/>
          </p:nvSpPr>
          <p:spPr bwMode="auto">
            <a:xfrm flipV="1">
              <a:off x="1510" y="1745"/>
              <a:ext cx="570" cy="415"/>
            </a:xfrm>
            <a:prstGeom prst="line">
              <a:avLst/>
            </a:prstGeom>
            <a:noFill/>
            <a:ln w="9525">
              <a:solidFill>
                <a:schemeClr val="tx1"/>
              </a:solidFill>
              <a:round/>
              <a:headEnd/>
              <a:tailEnd type="triangle" w="med" len="med"/>
            </a:ln>
            <a:effectLst/>
          </p:spPr>
          <p:txBody>
            <a:bodyPr/>
            <a:lstStyle/>
            <a:p>
              <a:endParaRPr lang="it-IT"/>
            </a:p>
          </p:txBody>
        </p:sp>
        <p:sp>
          <p:nvSpPr>
            <p:cNvPr id="196621" name="Text Box 13"/>
            <p:cNvSpPr txBox="1">
              <a:spLocks noChangeArrowheads="1"/>
            </p:cNvSpPr>
            <p:nvPr/>
          </p:nvSpPr>
          <p:spPr bwMode="auto">
            <a:xfrm>
              <a:off x="2112" y="2356"/>
              <a:ext cx="396" cy="210"/>
            </a:xfrm>
            <a:prstGeom prst="rect">
              <a:avLst/>
            </a:prstGeom>
            <a:noFill/>
            <a:ln w="9525">
              <a:noFill/>
              <a:miter lim="800000"/>
              <a:headEnd/>
              <a:tailEnd/>
            </a:ln>
            <a:effectLst/>
          </p:spPr>
          <p:txBody>
            <a:bodyPr>
              <a:spAutoFit/>
            </a:bodyPr>
            <a:lstStyle/>
            <a:p>
              <a:pPr algn="l"/>
              <a:r>
                <a:rPr lang="en-US" sz="1800" b="1" i="1" baseline="30000">
                  <a:solidFill>
                    <a:schemeClr val="tx1"/>
                  </a:solidFill>
                  <a:latin typeface="Helvetica" pitchFamily="34" charset="0"/>
                </a:rPr>
                <a:t>36</a:t>
              </a:r>
              <a:r>
                <a:rPr lang="en-US" sz="1800" b="1" i="1">
                  <a:solidFill>
                    <a:schemeClr val="tx1"/>
                  </a:solidFill>
                  <a:latin typeface="Helvetica" pitchFamily="34" charset="0"/>
                </a:rPr>
                <a:t>Cl</a:t>
              </a:r>
              <a:endParaRPr lang="en-GB" sz="1800" b="1" i="1">
                <a:solidFill>
                  <a:schemeClr val="tx1"/>
                </a:solidFill>
                <a:latin typeface="Helvetica" pitchFamily="34" charset="0"/>
              </a:endParaRPr>
            </a:p>
          </p:txBody>
        </p:sp>
        <p:sp>
          <p:nvSpPr>
            <p:cNvPr id="196622" name="Line 14"/>
            <p:cNvSpPr>
              <a:spLocks noChangeShapeType="1"/>
            </p:cNvSpPr>
            <p:nvPr/>
          </p:nvSpPr>
          <p:spPr bwMode="auto">
            <a:xfrm flipV="1">
              <a:off x="1510" y="1869"/>
              <a:ext cx="614" cy="291"/>
            </a:xfrm>
            <a:prstGeom prst="line">
              <a:avLst/>
            </a:prstGeom>
            <a:noFill/>
            <a:ln w="9525">
              <a:solidFill>
                <a:schemeClr val="tx1"/>
              </a:solidFill>
              <a:prstDash val="lgDash"/>
              <a:round/>
              <a:headEnd/>
              <a:tailEnd type="triangle" w="med" len="med"/>
            </a:ln>
            <a:effectLst/>
          </p:spPr>
          <p:txBody>
            <a:bodyPr/>
            <a:lstStyle/>
            <a:p>
              <a:endParaRPr lang="it-IT"/>
            </a:p>
          </p:txBody>
        </p:sp>
        <p:sp>
          <p:nvSpPr>
            <p:cNvPr id="196623" name="Line 15"/>
            <p:cNvSpPr>
              <a:spLocks noChangeShapeType="1"/>
            </p:cNvSpPr>
            <p:nvPr/>
          </p:nvSpPr>
          <p:spPr bwMode="auto">
            <a:xfrm flipV="1">
              <a:off x="1510" y="1994"/>
              <a:ext cx="658" cy="166"/>
            </a:xfrm>
            <a:prstGeom prst="line">
              <a:avLst/>
            </a:prstGeom>
            <a:noFill/>
            <a:ln w="9525">
              <a:solidFill>
                <a:schemeClr val="tx1"/>
              </a:solidFill>
              <a:prstDash val="lgDash"/>
              <a:round/>
              <a:headEnd/>
              <a:tailEnd type="triangle" w="med" len="med"/>
            </a:ln>
            <a:effectLst/>
          </p:spPr>
          <p:txBody>
            <a:bodyPr/>
            <a:lstStyle/>
            <a:p>
              <a:endParaRPr lang="it-IT"/>
            </a:p>
          </p:txBody>
        </p:sp>
        <p:sp>
          <p:nvSpPr>
            <p:cNvPr id="196624" name="Line 16"/>
            <p:cNvSpPr>
              <a:spLocks noChangeShapeType="1"/>
            </p:cNvSpPr>
            <p:nvPr/>
          </p:nvSpPr>
          <p:spPr bwMode="auto">
            <a:xfrm>
              <a:off x="1510" y="2160"/>
              <a:ext cx="423" cy="113"/>
            </a:xfrm>
            <a:prstGeom prst="line">
              <a:avLst/>
            </a:prstGeom>
            <a:noFill/>
            <a:ln w="9525">
              <a:solidFill>
                <a:schemeClr val="tx1"/>
              </a:solidFill>
              <a:round/>
              <a:headEnd/>
              <a:tailEnd/>
            </a:ln>
            <a:effectLst/>
          </p:spPr>
          <p:txBody>
            <a:bodyPr/>
            <a:lstStyle/>
            <a:p>
              <a:endParaRPr lang="it-IT"/>
            </a:p>
          </p:txBody>
        </p:sp>
        <p:pic>
          <p:nvPicPr>
            <p:cNvPr id="196625" name="Picture 17"/>
            <p:cNvPicPr>
              <a:picLocks noChangeAspect="1" noChangeArrowheads="1"/>
            </p:cNvPicPr>
            <p:nvPr/>
          </p:nvPicPr>
          <p:blipFill>
            <a:blip r:embed="rId4" cstate="print"/>
            <a:srcRect/>
            <a:stretch>
              <a:fillRect/>
            </a:stretch>
          </p:blipFill>
          <p:spPr bwMode="auto">
            <a:xfrm>
              <a:off x="925" y="2225"/>
              <a:ext cx="144" cy="138"/>
            </a:xfrm>
            <a:prstGeom prst="rect">
              <a:avLst/>
            </a:prstGeom>
            <a:noFill/>
            <a:ln w="9525">
              <a:noFill/>
              <a:miter lim="800000"/>
              <a:headEnd/>
              <a:tailEnd/>
            </a:ln>
            <a:effectLst/>
          </p:spPr>
        </p:pic>
        <p:pic>
          <p:nvPicPr>
            <p:cNvPr id="196626" name="Picture 18"/>
            <p:cNvPicPr>
              <a:picLocks noChangeAspect="1" noChangeArrowheads="1"/>
            </p:cNvPicPr>
            <p:nvPr/>
          </p:nvPicPr>
          <p:blipFill>
            <a:blip r:embed="rId4" cstate="print"/>
            <a:srcRect/>
            <a:stretch>
              <a:fillRect/>
            </a:stretch>
          </p:blipFill>
          <p:spPr bwMode="auto">
            <a:xfrm>
              <a:off x="1357" y="2081"/>
              <a:ext cx="144" cy="138"/>
            </a:xfrm>
            <a:prstGeom prst="rect">
              <a:avLst/>
            </a:prstGeom>
            <a:noFill/>
            <a:ln w="9525">
              <a:noFill/>
              <a:miter lim="800000"/>
              <a:headEnd/>
              <a:tailEnd/>
            </a:ln>
            <a:effectLst/>
          </p:spPr>
        </p:pic>
        <p:pic>
          <p:nvPicPr>
            <p:cNvPr id="196627" name="Picture 19"/>
            <p:cNvPicPr>
              <a:picLocks noChangeAspect="1" noChangeArrowheads="1"/>
            </p:cNvPicPr>
            <p:nvPr/>
          </p:nvPicPr>
          <p:blipFill>
            <a:blip r:embed="rId5" cstate="print"/>
            <a:srcRect/>
            <a:stretch>
              <a:fillRect/>
            </a:stretch>
          </p:blipFill>
          <p:spPr bwMode="auto">
            <a:xfrm>
              <a:off x="1933" y="2225"/>
              <a:ext cx="144" cy="138"/>
            </a:xfrm>
            <a:prstGeom prst="rect">
              <a:avLst/>
            </a:prstGeom>
            <a:noFill/>
            <a:ln w="9525">
              <a:noFill/>
              <a:miter lim="800000"/>
              <a:headEnd/>
              <a:tailEnd/>
            </a:ln>
            <a:effectLst/>
          </p:spPr>
        </p:pic>
        <p:sp>
          <p:nvSpPr>
            <p:cNvPr id="196628" name="Text Box 20"/>
            <p:cNvSpPr txBox="1">
              <a:spLocks noChangeArrowheads="1"/>
            </p:cNvSpPr>
            <p:nvPr/>
          </p:nvSpPr>
          <p:spPr bwMode="auto">
            <a:xfrm>
              <a:off x="2256" y="1776"/>
              <a:ext cx="308" cy="210"/>
            </a:xfrm>
            <a:prstGeom prst="rect">
              <a:avLst/>
            </a:prstGeom>
            <a:noFill/>
            <a:ln w="9525">
              <a:noFill/>
              <a:miter lim="800000"/>
              <a:headEnd/>
              <a:tailEnd/>
            </a:ln>
            <a:effectLst/>
          </p:spPr>
          <p:txBody>
            <a:bodyPr>
              <a:spAutoFit/>
            </a:bodyPr>
            <a:lstStyle/>
            <a:p>
              <a:pPr algn="l"/>
              <a:r>
                <a:rPr lang="en-US" sz="1800" b="1" i="1">
                  <a:solidFill>
                    <a:schemeClr val="tx1"/>
                  </a:solidFill>
                  <a:latin typeface="Symbol" pitchFamily="18" charset="2"/>
                </a:rPr>
                <a:t>g</a:t>
              </a:r>
              <a:endParaRPr lang="en-GB" sz="2000" b="1" i="1" baseline="-25000">
                <a:solidFill>
                  <a:schemeClr val="tx1"/>
                </a:solidFill>
                <a:latin typeface="Helvetica" pitchFamily="34" charset="0"/>
              </a:endParaRPr>
            </a:p>
          </p:txBody>
        </p:sp>
      </p:grpSp>
      <p:sp>
        <p:nvSpPr>
          <p:cNvPr id="196629" name="Rectangle 21"/>
          <p:cNvSpPr>
            <a:spLocks noChangeArrowheads="1"/>
          </p:cNvSpPr>
          <p:nvPr/>
        </p:nvSpPr>
        <p:spPr bwMode="auto">
          <a:xfrm>
            <a:off x="4264025" y="-674688"/>
            <a:ext cx="184150" cy="396875"/>
          </a:xfrm>
          <a:prstGeom prst="rect">
            <a:avLst/>
          </a:prstGeom>
          <a:noFill/>
          <a:ln w="9525">
            <a:noFill/>
            <a:miter lim="800000"/>
            <a:headEnd/>
            <a:tailEnd/>
          </a:ln>
          <a:effectLst/>
        </p:spPr>
        <p:txBody>
          <a:bodyPr wrap="none">
            <a:spAutoFit/>
          </a:bodyPr>
          <a:lstStyle/>
          <a:p>
            <a:pPr algn="l"/>
            <a:endParaRPr lang="it-IT" sz="2000">
              <a:solidFill>
                <a:schemeClr val="tx1"/>
              </a:solidFill>
              <a:latin typeface="Arial" charset="0"/>
            </a:endParaRPr>
          </a:p>
        </p:txBody>
      </p:sp>
      <p:sp>
        <p:nvSpPr>
          <p:cNvPr id="196630" name="Line 22"/>
          <p:cNvSpPr>
            <a:spLocks noChangeShapeType="1"/>
          </p:cNvSpPr>
          <p:nvPr/>
        </p:nvSpPr>
        <p:spPr bwMode="auto">
          <a:xfrm>
            <a:off x="4864100" y="5892800"/>
            <a:ext cx="1206500" cy="0"/>
          </a:xfrm>
          <a:prstGeom prst="line">
            <a:avLst/>
          </a:prstGeom>
          <a:noFill/>
          <a:ln w="28575">
            <a:solidFill>
              <a:schemeClr val="bg1"/>
            </a:solidFill>
            <a:round/>
            <a:headEnd/>
            <a:tailEnd/>
          </a:ln>
          <a:effectLst/>
        </p:spPr>
        <p:txBody>
          <a:bodyPr wrap="none" anchor="ctr"/>
          <a:lstStyle/>
          <a:p>
            <a:endParaRPr lang="it-IT"/>
          </a:p>
        </p:txBody>
      </p:sp>
      <p:sp>
        <p:nvSpPr>
          <p:cNvPr id="196631" name="Line 23"/>
          <p:cNvSpPr>
            <a:spLocks noChangeShapeType="1"/>
          </p:cNvSpPr>
          <p:nvPr/>
        </p:nvSpPr>
        <p:spPr bwMode="auto">
          <a:xfrm>
            <a:off x="6959600" y="5886450"/>
            <a:ext cx="1206500" cy="0"/>
          </a:xfrm>
          <a:prstGeom prst="line">
            <a:avLst/>
          </a:prstGeom>
          <a:noFill/>
          <a:ln w="28575">
            <a:solidFill>
              <a:schemeClr val="bg1"/>
            </a:solidFill>
            <a:round/>
            <a:headEnd/>
            <a:tailEnd/>
          </a:ln>
          <a:effectLst/>
        </p:spPr>
        <p:txBody>
          <a:bodyPr wrap="none" anchor="ctr"/>
          <a:lstStyle/>
          <a:p>
            <a:endParaRPr lang="it-IT"/>
          </a:p>
        </p:txBody>
      </p:sp>
      <p:sp>
        <p:nvSpPr>
          <p:cNvPr id="196632" name="Line 24"/>
          <p:cNvSpPr>
            <a:spLocks noChangeShapeType="1"/>
          </p:cNvSpPr>
          <p:nvPr/>
        </p:nvSpPr>
        <p:spPr bwMode="auto">
          <a:xfrm>
            <a:off x="4851400" y="4495800"/>
            <a:ext cx="1206500" cy="0"/>
          </a:xfrm>
          <a:prstGeom prst="line">
            <a:avLst/>
          </a:prstGeom>
          <a:noFill/>
          <a:ln w="50800">
            <a:solidFill>
              <a:schemeClr val="bg1"/>
            </a:solidFill>
            <a:round/>
            <a:headEnd/>
            <a:tailEnd/>
          </a:ln>
          <a:effectLst/>
        </p:spPr>
        <p:txBody>
          <a:bodyPr wrap="none" anchor="ctr"/>
          <a:lstStyle/>
          <a:p>
            <a:endParaRPr lang="it-IT"/>
          </a:p>
        </p:txBody>
      </p:sp>
      <p:sp>
        <p:nvSpPr>
          <p:cNvPr id="196633" name="Line 25"/>
          <p:cNvSpPr>
            <a:spLocks noChangeShapeType="1"/>
          </p:cNvSpPr>
          <p:nvPr/>
        </p:nvSpPr>
        <p:spPr bwMode="auto">
          <a:xfrm>
            <a:off x="6934200" y="3848100"/>
            <a:ext cx="1206500" cy="0"/>
          </a:xfrm>
          <a:prstGeom prst="line">
            <a:avLst/>
          </a:prstGeom>
          <a:noFill/>
          <a:ln w="50800">
            <a:solidFill>
              <a:schemeClr val="bg1"/>
            </a:solidFill>
            <a:round/>
            <a:headEnd/>
            <a:tailEnd/>
          </a:ln>
          <a:effectLst/>
        </p:spPr>
        <p:txBody>
          <a:bodyPr wrap="none" anchor="ctr"/>
          <a:lstStyle/>
          <a:p>
            <a:endParaRPr lang="it-IT"/>
          </a:p>
        </p:txBody>
      </p:sp>
      <p:sp>
        <p:nvSpPr>
          <p:cNvPr id="196634" name="Line 26"/>
          <p:cNvSpPr>
            <a:spLocks noChangeShapeType="1"/>
          </p:cNvSpPr>
          <p:nvPr/>
        </p:nvSpPr>
        <p:spPr bwMode="auto">
          <a:xfrm>
            <a:off x="6946900" y="4648200"/>
            <a:ext cx="1206500" cy="0"/>
          </a:xfrm>
          <a:prstGeom prst="line">
            <a:avLst/>
          </a:prstGeom>
          <a:noFill/>
          <a:ln w="28575">
            <a:solidFill>
              <a:schemeClr val="bg1"/>
            </a:solidFill>
            <a:round/>
            <a:headEnd/>
            <a:tailEnd/>
          </a:ln>
          <a:effectLst/>
        </p:spPr>
        <p:txBody>
          <a:bodyPr wrap="none" anchor="ctr"/>
          <a:lstStyle/>
          <a:p>
            <a:endParaRPr lang="it-IT"/>
          </a:p>
        </p:txBody>
      </p:sp>
      <p:sp>
        <p:nvSpPr>
          <p:cNvPr id="196635" name="Line 27"/>
          <p:cNvSpPr>
            <a:spLocks noChangeShapeType="1"/>
          </p:cNvSpPr>
          <p:nvPr/>
        </p:nvSpPr>
        <p:spPr bwMode="auto">
          <a:xfrm>
            <a:off x="6959600" y="5448300"/>
            <a:ext cx="1206500" cy="0"/>
          </a:xfrm>
          <a:prstGeom prst="line">
            <a:avLst/>
          </a:prstGeom>
          <a:noFill/>
          <a:ln w="28575">
            <a:solidFill>
              <a:schemeClr val="bg1"/>
            </a:solidFill>
            <a:round/>
            <a:headEnd/>
            <a:tailEnd/>
          </a:ln>
          <a:effectLst/>
        </p:spPr>
        <p:txBody>
          <a:bodyPr wrap="none" anchor="ctr"/>
          <a:lstStyle/>
          <a:p>
            <a:endParaRPr lang="it-IT"/>
          </a:p>
        </p:txBody>
      </p:sp>
      <p:sp>
        <p:nvSpPr>
          <p:cNvPr id="196636" name="Line 28"/>
          <p:cNvSpPr>
            <a:spLocks noChangeShapeType="1"/>
          </p:cNvSpPr>
          <p:nvPr/>
        </p:nvSpPr>
        <p:spPr bwMode="auto">
          <a:xfrm>
            <a:off x="6959600" y="5613400"/>
            <a:ext cx="1206500" cy="0"/>
          </a:xfrm>
          <a:prstGeom prst="line">
            <a:avLst/>
          </a:prstGeom>
          <a:noFill/>
          <a:ln w="28575">
            <a:solidFill>
              <a:schemeClr val="bg1"/>
            </a:solidFill>
            <a:round/>
            <a:headEnd/>
            <a:tailEnd/>
          </a:ln>
          <a:effectLst/>
        </p:spPr>
        <p:txBody>
          <a:bodyPr wrap="none" anchor="ctr"/>
          <a:lstStyle/>
          <a:p>
            <a:endParaRPr lang="it-IT"/>
          </a:p>
        </p:txBody>
      </p:sp>
      <p:sp>
        <p:nvSpPr>
          <p:cNvPr id="196637" name="Text Box 29"/>
          <p:cNvSpPr txBox="1">
            <a:spLocks noChangeArrowheads="1"/>
          </p:cNvSpPr>
          <p:nvPr/>
        </p:nvSpPr>
        <p:spPr bwMode="auto">
          <a:xfrm>
            <a:off x="5203825" y="5954713"/>
            <a:ext cx="460375" cy="396875"/>
          </a:xfrm>
          <a:prstGeom prst="rect">
            <a:avLst/>
          </a:prstGeom>
          <a:noFill/>
          <a:ln w="9525">
            <a:noFill/>
            <a:miter lim="800000"/>
            <a:headEnd/>
            <a:tailEnd/>
          </a:ln>
          <a:effectLst/>
        </p:spPr>
        <p:txBody>
          <a:bodyPr wrap="none">
            <a:spAutoFit/>
          </a:bodyPr>
          <a:lstStyle/>
          <a:p>
            <a:pPr algn="l"/>
            <a:r>
              <a:rPr lang="en-US" sz="2000" baseline="30000">
                <a:latin typeface="Arial" charset="0"/>
              </a:rPr>
              <a:t>3</a:t>
            </a:r>
            <a:r>
              <a:rPr lang="en-US" sz="2000">
                <a:latin typeface="Arial" charset="0"/>
              </a:rPr>
              <a:t>H</a:t>
            </a:r>
          </a:p>
        </p:txBody>
      </p:sp>
      <p:sp>
        <p:nvSpPr>
          <p:cNvPr id="196638" name="Text Box 30"/>
          <p:cNvSpPr txBox="1">
            <a:spLocks noChangeArrowheads="1"/>
          </p:cNvSpPr>
          <p:nvPr/>
        </p:nvSpPr>
        <p:spPr bwMode="auto">
          <a:xfrm>
            <a:off x="7312025" y="5954713"/>
            <a:ext cx="609600" cy="396875"/>
          </a:xfrm>
          <a:prstGeom prst="rect">
            <a:avLst/>
          </a:prstGeom>
          <a:noFill/>
          <a:ln w="9525">
            <a:noFill/>
            <a:miter lim="800000"/>
            <a:headEnd/>
            <a:tailEnd/>
          </a:ln>
          <a:effectLst/>
        </p:spPr>
        <p:txBody>
          <a:bodyPr wrap="none">
            <a:spAutoFit/>
          </a:bodyPr>
          <a:lstStyle/>
          <a:p>
            <a:pPr algn="l"/>
            <a:r>
              <a:rPr lang="en-US" sz="2000" baseline="30000">
                <a:latin typeface="Arial" charset="0"/>
              </a:rPr>
              <a:t>36</a:t>
            </a:r>
            <a:r>
              <a:rPr lang="en-US" sz="2000">
                <a:latin typeface="Arial" charset="0"/>
              </a:rPr>
              <a:t>Cl</a:t>
            </a:r>
          </a:p>
        </p:txBody>
      </p:sp>
      <p:sp>
        <p:nvSpPr>
          <p:cNvPr id="196639" name="Text Box 31"/>
          <p:cNvSpPr txBox="1">
            <a:spLocks noChangeArrowheads="1"/>
          </p:cNvSpPr>
          <p:nvPr/>
        </p:nvSpPr>
        <p:spPr bwMode="auto">
          <a:xfrm>
            <a:off x="4949825" y="4037013"/>
            <a:ext cx="819150" cy="396875"/>
          </a:xfrm>
          <a:prstGeom prst="rect">
            <a:avLst/>
          </a:prstGeom>
          <a:noFill/>
          <a:ln w="9525">
            <a:noFill/>
            <a:miter lim="800000"/>
            <a:headEnd/>
            <a:tailEnd/>
          </a:ln>
          <a:effectLst/>
        </p:spPr>
        <p:txBody>
          <a:bodyPr wrap="none">
            <a:spAutoFit/>
          </a:bodyPr>
          <a:lstStyle/>
          <a:p>
            <a:pPr algn="l"/>
            <a:r>
              <a:rPr lang="en-US" sz="2000" baseline="30000">
                <a:solidFill>
                  <a:srgbClr val="FF0000"/>
                </a:solidFill>
                <a:latin typeface="Arial" charset="0"/>
              </a:rPr>
              <a:t>2</a:t>
            </a:r>
            <a:r>
              <a:rPr lang="en-US" sz="2000">
                <a:solidFill>
                  <a:srgbClr val="FF0000"/>
                </a:solidFill>
                <a:latin typeface="Arial" charset="0"/>
              </a:rPr>
              <a:t>H+n </a:t>
            </a:r>
          </a:p>
        </p:txBody>
      </p:sp>
      <p:sp>
        <p:nvSpPr>
          <p:cNvPr id="196640" name="Text Box 32"/>
          <p:cNvSpPr txBox="1">
            <a:spLocks noChangeArrowheads="1"/>
          </p:cNvSpPr>
          <p:nvPr/>
        </p:nvSpPr>
        <p:spPr bwMode="auto">
          <a:xfrm>
            <a:off x="7070725" y="3313113"/>
            <a:ext cx="968375" cy="396875"/>
          </a:xfrm>
          <a:prstGeom prst="rect">
            <a:avLst/>
          </a:prstGeom>
          <a:noFill/>
          <a:ln w="9525">
            <a:noFill/>
            <a:miter lim="800000"/>
            <a:headEnd/>
            <a:tailEnd/>
          </a:ln>
          <a:effectLst/>
        </p:spPr>
        <p:txBody>
          <a:bodyPr wrap="none">
            <a:spAutoFit/>
          </a:bodyPr>
          <a:lstStyle/>
          <a:p>
            <a:pPr algn="l"/>
            <a:r>
              <a:rPr lang="en-US" sz="2000" baseline="30000">
                <a:solidFill>
                  <a:srgbClr val="FF0000"/>
                </a:solidFill>
                <a:latin typeface="Arial" charset="0"/>
              </a:rPr>
              <a:t>35</a:t>
            </a:r>
            <a:r>
              <a:rPr lang="en-US" sz="2000">
                <a:solidFill>
                  <a:srgbClr val="FF0000"/>
                </a:solidFill>
                <a:latin typeface="Arial" charset="0"/>
              </a:rPr>
              <a:t>Cl+n </a:t>
            </a:r>
          </a:p>
        </p:txBody>
      </p:sp>
      <p:sp>
        <p:nvSpPr>
          <p:cNvPr id="196641" name="Line 33"/>
          <p:cNvSpPr>
            <a:spLocks noChangeShapeType="1"/>
          </p:cNvSpPr>
          <p:nvPr/>
        </p:nvSpPr>
        <p:spPr bwMode="auto">
          <a:xfrm>
            <a:off x="5422900" y="4495800"/>
            <a:ext cx="0" cy="1384300"/>
          </a:xfrm>
          <a:prstGeom prst="line">
            <a:avLst/>
          </a:prstGeom>
          <a:noFill/>
          <a:ln w="9525">
            <a:solidFill>
              <a:schemeClr val="bg1"/>
            </a:solidFill>
            <a:round/>
            <a:headEnd/>
            <a:tailEnd type="triangle" w="med" len="med"/>
          </a:ln>
          <a:effectLst/>
        </p:spPr>
        <p:txBody>
          <a:bodyPr wrap="none" anchor="ctr"/>
          <a:lstStyle/>
          <a:p>
            <a:endParaRPr lang="it-IT"/>
          </a:p>
        </p:txBody>
      </p:sp>
      <p:sp>
        <p:nvSpPr>
          <p:cNvPr id="196642" name="Line 34"/>
          <p:cNvSpPr>
            <a:spLocks noChangeShapeType="1"/>
          </p:cNvSpPr>
          <p:nvPr/>
        </p:nvSpPr>
        <p:spPr bwMode="auto">
          <a:xfrm>
            <a:off x="7200900" y="3848100"/>
            <a:ext cx="0" cy="1600200"/>
          </a:xfrm>
          <a:prstGeom prst="line">
            <a:avLst/>
          </a:prstGeom>
          <a:noFill/>
          <a:ln w="9525">
            <a:solidFill>
              <a:schemeClr val="bg1"/>
            </a:solidFill>
            <a:round/>
            <a:headEnd/>
            <a:tailEnd type="triangle" w="med" len="med"/>
          </a:ln>
          <a:effectLst/>
        </p:spPr>
        <p:txBody>
          <a:bodyPr wrap="none" anchor="ctr"/>
          <a:lstStyle/>
          <a:p>
            <a:endParaRPr lang="it-IT"/>
          </a:p>
        </p:txBody>
      </p:sp>
      <p:sp>
        <p:nvSpPr>
          <p:cNvPr id="196643" name="Line 35"/>
          <p:cNvSpPr>
            <a:spLocks noChangeShapeType="1"/>
          </p:cNvSpPr>
          <p:nvPr/>
        </p:nvSpPr>
        <p:spPr bwMode="auto">
          <a:xfrm>
            <a:off x="7404100" y="3835400"/>
            <a:ext cx="0" cy="1765300"/>
          </a:xfrm>
          <a:prstGeom prst="line">
            <a:avLst/>
          </a:prstGeom>
          <a:noFill/>
          <a:ln w="9525">
            <a:solidFill>
              <a:schemeClr val="bg1"/>
            </a:solidFill>
            <a:round/>
            <a:headEnd/>
            <a:tailEnd type="triangle" w="med" len="med"/>
          </a:ln>
          <a:effectLst/>
        </p:spPr>
        <p:txBody>
          <a:bodyPr wrap="none" anchor="ctr"/>
          <a:lstStyle/>
          <a:p>
            <a:endParaRPr lang="it-IT"/>
          </a:p>
        </p:txBody>
      </p:sp>
      <p:sp>
        <p:nvSpPr>
          <p:cNvPr id="196644" name="Line 36"/>
          <p:cNvSpPr>
            <a:spLocks noChangeShapeType="1"/>
          </p:cNvSpPr>
          <p:nvPr/>
        </p:nvSpPr>
        <p:spPr bwMode="auto">
          <a:xfrm>
            <a:off x="7607300" y="3860800"/>
            <a:ext cx="0" cy="2044700"/>
          </a:xfrm>
          <a:prstGeom prst="line">
            <a:avLst/>
          </a:prstGeom>
          <a:noFill/>
          <a:ln w="9525">
            <a:solidFill>
              <a:schemeClr val="bg1"/>
            </a:solidFill>
            <a:round/>
            <a:headEnd/>
            <a:tailEnd type="triangle" w="med" len="med"/>
          </a:ln>
          <a:effectLst/>
        </p:spPr>
        <p:txBody>
          <a:bodyPr wrap="none" anchor="ctr"/>
          <a:lstStyle/>
          <a:p>
            <a:endParaRPr lang="it-IT"/>
          </a:p>
        </p:txBody>
      </p:sp>
      <p:sp>
        <p:nvSpPr>
          <p:cNvPr id="196645" name="Line 37"/>
          <p:cNvSpPr>
            <a:spLocks noChangeShapeType="1"/>
          </p:cNvSpPr>
          <p:nvPr/>
        </p:nvSpPr>
        <p:spPr bwMode="auto">
          <a:xfrm>
            <a:off x="7810500" y="3841750"/>
            <a:ext cx="6350" cy="800100"/>
          </a:xfrm>
          <a:prstGeom prst="line">
            <a:avLst/>
          </a:prstGeom>
          <a:noFill/>
          <a:ln w="9525">
            <a:solidFill>
              <a:schemeClr val="bg1"/>
            </a:solidFill>
            <a:round/>
            <a:headEnd/>
            <a:tailEnd type="triangle" w="med" len="med"/>
          </a:ln>
          <a:effectLst/>
        </p:spPr>
        <p:txBody>
          <a:bodyPr wrap="none" anchor="ctr"/>
          <a:lstStyle/>
          <a:p>
            <a:endParaRPr lang="it-IT"/>
          </a:p>
        </p:txBody>
      </p:sp>
      <p:sp>
        <p:nvSpPr>
          <p:cNvPr id="196646" name="Line 38"/>
          <p:cNvSpPr>
            <a:spLocks noChangeShapeType="1"/>
          </p:cNvSpPr>
          <p:nvPr/>
        </p:nvSpPr>
        <p:spPr bwMode="auto">
          <a:xfrm>
            <a:off x="7912100" y="4648200"/>
            <a:ext cx="6350" cy="800100"/>
          </a:xfrm>
          <a:prstGeom prst="line">
            <a:avLst/>
          </a:prstGeom>
          <a:noFill/>
          <a:ln w="9525">
            <a:solidFill>
              <a:schemeClr val="bg1"/>
            </a:solidFill>
            <a:round/>
            <a:headEnd/>
            <a:tailEnd type="triangle" w="med" len="med"/>
          </a:ln>
          <a:effectLst/>
        </p:spPr>
        <p:txBody>
          <a:bodyPr wrap="none" anchor="ctr"/>
          <a:lstStyle/>
          <a:p>
            <a:endParaRPr lang="it-IT"/>
          </a:p>
        </p:txBody>
      </p:sp>
      <p:sp>
        <p:nvSpPr>
          <p:cNvPr id="196647" name="Line 39"/>
          <p:cNvSpPr>
            <a:spLocks noChangeShapeType="1"/>
          </p:cNvSpPr>
          <p:nvPr/>
        </p:nvSpPr>
        <p:spPr bwMode="auto">
          <a:xfrm>
            <a:off x="8013700" y="5454650"/>
            <a:ext cx="0" cy="419100"/>
          </a:xfrm>
          <a:prstGeom prst="line">
            <a:avLst/>
          </a:prstGeom>
          <a:noFill/>
          <a:ln w="9525">
            <a:solidFill>
              <a:schemeClr val="bg1"/>
            </a:solidFill>
            <a:round/>
            <a:headEnd/>
            <a:tailEnd type="triangle" w="med" len="med"/>
          </a:ln>
          <a:effectLst/>
        </p:spPr>
        <p:txBody>
          <a:bodyPr wrap="none" anchor="ctr"/>
          <a:lstStyle/>
          <a:p>
            <a:endParaRPr lang="it-IT"/>
          </a:p>
        </p:txBody>
      </p:sp>
      <p:sp>
        <p:nvSpPr>
          <p:cNvPr id="196648" name="Line 40"/>
          <p:cNvSpPr>
            <a:spLocks noChangeShapeType="1"/>
          </p:cNvSpPr>
          <p:nvPr/>
        </p:nvSpPr>
        <p:spPr bwMode="auto">
          <a:xfrm flipH="1">
            <a:off x="7283450" y="5600700"/>
            <a:ext cx="0" cy="279400"/>
          </a:xfrm>
          <a:prstGeom prst="line">
            <a:avLst/>
          </a:prstGeom>
          <a:noFill/>
          <a:ln w="9525">
            <a:solidFill>
              <a:schemeClr val="bg1"/>
            </a:solidFill>
            <a:round/>
            <a:headEnd/>
            <a:tailEnd type="triangle" w="med" len="med"/>
          </a:ln>
          <a:effectLst/>
        </p:spPr>
        <p:txBody>
          <a:bodyPr wrap="none" anchor="ctr"/>
          <a:lstStyle/>
          <a:p>
            <a:endParaRPr lang="it-IT"/>
          </a:p>
        </p:txBody>
      </p:sp>
      <p:sp>
        <p:nvSpPr>
          <p:cNvPr id="196649" name="Text Box 41"/>
          <p:cNvSpPr txBox="1">
            <a:spLocks noChangeArrowheads="1"/>
          </p:cNvSpPr>
          <p:nvPr/>
        </p:nvSpPr>
        <p:spPr bwMode="auto">
          <a:xfrm>
            <a:off x="5997575" y="4289425"/>
            <a:ext cx="941388" cy="336550"/>
          </a:xfrm>
          <a:prstGeom prst="rect">
            <a:avLst/>
          </a:prstGeom>
          <a:noFill/>
          <a:ln w="9525">
            <a:noFill/>
            <a:miter lim="800000"/>
            <a:headEnd/>
            <a:tailEnd/>
          </a:ln>
          <a:effectLst/>
        </p:spPr>
        <p:txBody>
          <a:bodyPr wrap="none">
            <a:spAutoFit/>
          </a:bodyPr>
          <a:lstStyle/>
          <a:p>
            <a:pPr algn="l"/>
            <a:r>
              <a:rPr lang="en-US" sz="1600">
                <a:latin typeface="Arial" charset="0"/>
              </a:rPr>
              <a:t>6.0 MeV</a:t>
            </a:r>
          </a:p>
        </p:txBody>
      </p:sp>
      <p:sp>
        <p:nvSpPr>
          <p:cNvPr id="196650" name="Text Box 42"/>
          <p:cNvSpPr txBox="1">
            <a:spLocks noChangeArrowheads="1"/>
          </p:cNvSpPr>
          <p:nvPr/>
        </p:nvSpPr>
        <p:spPr bwMode="auto">
          <a:xfrm>
            <a:off x="8156575" y="3660775"/>
            <a:ext cx="941388" cy="336550"/>
          </a:xfrm>
          <a:prstGeom prst="rect">
            <a:avLst/>
          </a:prstGeom>
          <a:noFill/>
          <a:ln w="9525">
            <a:noFill/>
            <a:miter lim="800000"/>
            <a:headEnd/>
            <a:tailEnd/>
          </a:ln>
          <a:effectLst/>
        </p:spPr>
        <p:txBody>
          <a:bodyPr wrap="none">
            <a:spAutoFit/>
          </a:bodyPr>
          <a:lstStyle/>
          <a:p>
            <a:pPr algn="l"/>
            <a:r>
              <a:rPr lang="en-US" sz="1600">
                <a:latin typeface="Arial" charset="0"/>
              </a:rPr>
              <a:t>8.6 MeV</a:t>
            </a:r>
          </a:p>
        </p:txBody>
      </p:sp>
      <p:sp>
        <p:nvSpPr>
          <p:cNvPr id="196651" name="Text Box 43"/>
          <p:cNvSpPr txBox="1">
            <a:spLocks noChangeArrowheads="1"/>
          </p:cNvSpPr>
          <p:nvPr/>
        </p:nvSpPr>
        <p:spPr bwMode="auto">
          <a:xfrm>
            <a:off x="4759325" y="3535363"/>
            <a:ext cx="1611313" cy="396875"/>
          </a:xfrm>
          <a:prstGeom prst="rect">
            <a:avLst/>
          </a:prstGeom>
          <a:noFill/>
          <a:ln w="9525">
            <a:noFill/>
            <a:miter lim="800000"/>
            <a:headEnd/>
            <a:tailEnd/>
          </a:ln>
          <a:effectLst/>
        </p:spPr>
        <p:txBody>
          <a:bodyPr wrap="none">
            <a:spAutoFit/>
          </a:bodyPr>
          <a:lstStyle/>
          <a:p>
            <a:pPr algn="l"/>
            <a:r>
              <a:rPr lang="en-US" sz="2000">
                <a:latin typeface="Symbol" pitchFamily="18" charset="2"/>
              </a:rPr>
              <a:t>s</a:t>
            </a:r>
            <a:r>
              <a:rPr lang="en-US" sz="2000">
                <a:latin typeface="Arial" charset="0"/>
              </a:rPr>
              <a:t> = 0.0005 b</a:t>
            </a:r>
          </a:p>
        </p:txBody>
      </p:sp>
      <p:sp>
        <p:nvSpPr>
          <p:cNvPr id="196652" name="Text Box 44"/>
          <p:cNvSpPr txBox="1">
            <a:spLocks noChangeArrowheads="1"/>
          </p:cNvSpPr>
          <p:nvPr/>
        </p:nvSpPr>
        <p:spPr bwMode="auto">
          <a:xfrm>
            <a:off x="6937375" y="2970213"/>
            <a:ext cx="1117600" cy="396875"/>
          </a:xfrm>
          <a:prstGeom prst="rect">
            <a:avLst/>
          </a:prstGeom>
          <a:noFill/>
          <a:ln w="9525">
            <a:noFill/>
            <a:miter lim="800000"/>
            <a:headEnd/>
            <a:tailEnd/>
          </a:ln>
          <a:effectLst/>
        </p:spPr>
        <p:txBody>
          <a:bodyPr wrap="none">
            <a:spAutoFit/>
          </a:bodyPr>
          <a:lstStyle/>
          <a:p>
            <a:pPr algn="l"/>
            <a:r>
              <a:rPr lang="en-US" sz="2000">
                <a:latin typeface="Symbol" pitchFamily="18" charset="2"/>
              </a:rPr>
              <a:t>s</a:t>
            </a:r>
            <a:r>
              <a:rPr lang="en-US" sz="2000">
                <a:latin typeface="Arial" charset="0"/>
              </a:rPr>
              <a:t> = 44 b</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6011863" y="3357563"/>
            <a:ext cx="2952750" cy="1944687"/>
          </a:xfrm>
          <a:noFill/>
        </p:spPr>
        <p:txBody>
          <a:bodyPr/>
          <a:lstStyle/>
          <a:p>
            <a:r>
              <a:rPr lang="en-US" sz="3600" b="1">
                <a:solidFill>
                  <a:schemeClr val="bg1"/>
                </a:solidFill>
                <a:latin typeface="Garamond" pitchFamily="18" charset="0"/>
              </a:rPr>
              <a:t>2003 SNO Energy spectra </a:t>
            </a:r>
            <a:br>
              <a:rPr lang="en-US" sz="3600" b="1">
                <a:solidFill>
                  <a:schemeClr val="bg1"/>
                </a:solidFill>
                <a:latin typeface="Garamond" pitchFamily="18" charset="0"/>
              </a:rPr>
            </a:br>
            <a:r>
              <a:rPr lang="en-US" sz="3600" b="1">
                <a:solidFill>
                  <a:schemeClr val="bg1"/>
                </a:solidFill>
                <a:latin typeface="Garamond" pitchFamily="18" charset="0"/>
              </a:rPr>
              <a:t>(Salt data)</a:t>
            </a:r>
          </a:p>
        </p:txBody>
      </p:sp>
      <p:pic>
        <p:nvPicPr>
          <p:cNvPr id="199683" name="Picture 3"/>
          <p:cNvPicPr>
            <a:picLocks noChangeAspect="1" noChangeArrowheads="1"/>
          </p:cNvPicPr>
          <p:nvPr/>
        </p:nvPicPr>
        <p:blipFill>
          <a:blip r:embed="rId3" cstate="print"/>
          <a:srcRect/>
          <a:stretch>
            <a:fillRect/>
          </a:stretch>
        </p:blipFill>
        <p:spPr bwMode="auto">
          <a:xfrm>
            <a:off x="107950" y="1916113"/>
            <a:ext cx="6096000" cy="4724400"/>
          </a:xfrm>
          <a:prstGeom prst="rect">
            <a:avLst/>
          </a:prstGeom>
          <a:noFill/>
          <a:ln w="9525">
            <a:noFill/>
            <a:miter lim="800000"/>
            <a:headEnd/>
            <a:tailEnd/>
          </a:ln>
          <a:effectLst/>
        </p:spPr>
      </p:pic>
      <p:sp>
        <p:nvSpPr>
          <p:cNvPr id="199684" name="Text Box 4"/>
          <p:cNvSpPr txBox="1">
            <a:spLocks noChangeArrowheads="1"/>
          </p:cNvSpPr>
          <p:nvPr/>
        </p:nvSpPr>
        <p:spPr bwMode="auto">
          <a:xfrm>
            <a:off x="2051050" y="6308725"/>
            <a:ext cx="2752725" cy="396875"/>
          </a:xfrm>
          <a:prstGeom prst="rect">
            <a:avLst/>
          </a:prstGeom>
          <a:noFill/>
          <a:ln w="9525">
            <a:noFill/>
            <a:miter lim="800000"/>
            <a:headEnd/>
            <a:tailEnd/>
          </a:ln>
          <a:effectLst/>
        </p:spPr>
        <p:txBody>
          <a:bodyPr wrap="none">
            <a:spAutoFit/>
          </a:bodyPr>
          <a:lstStyle/>
          <a:p>
            <a:pPr algn="l"/>
            <a:r>
              <a:rPr lang="en-US" sz="2000">
                <a:solidFill>
                  <a:schemeClr val="tx1"/>
                </a:solidFill>
                <a:latin typeface="Arial" charset="0"/>
              </a:rPr>
              <a:t>Electron kinetic energy</a:t>
            </a:r>
          </a:p>
        </p:txBody>
      </p:sp>
      <p:pic>
        <p:nvPicPr>
          <p:cNvPr id="199693" name="Picture 13"/>
          <p:cNvPicPr>
            <a:picLocks noChangeAspect="1" noChangeArrowheads="1"/>
          </p:cNvPicPr>
          <p:nvPr/>
        </p:nvPicPr>
        <p:blipFill>
          <a:blip r:embed="rId4" cstate="print"/>
          <a:srcRect/>
          <a:stretch>
            <a:fillRect/>
          </a:stretch>
        </p:blipFill>
        <p:spPr bwMode="auto">
          <a:xfrm>
            <a:off x="2808288" y="188913"/>
            <a:ext cx="6300787" cy="1655762"/>
          </a:xfrm>
          <a:prstGeom prst="rect">
            <a:avLst/>
          </a:prstGeom>
          <a:noFill/>
          <a:ln w="9525">
            <a:noFill/>
            <a:miter lim="800000"/>
            <a:headEnd/>
            <a:tailEnd/>
          </a:ln>
          <a:effectLst/>
        </p:spPr>
      </p:pic>
      <p:sp>
        <p:nvSpPr>
          <p:cNvPr id="199696" name="Text Box 16"/>
          <p:cNvSpPr txBox="1">
            <a:spLocks noChangeArrowheads="1"/>
          </p:cNvSpPr>
          <p:nvPr/>
        </p:nvSpPr>
        <p:spPr bwMode="auto">
          <a:xfrm>
            <a:off x="2987675" y="1916113"/>
            <a:ext cx="5761038" cy="396875"/>
          </a:xfrm>
          <a:prstGeom prst="rect">
            <a:avLst/>
          </a:prstGeom>
          <a:solidFill>
            <a:srgbClr val="FFFF00"/>
          </a:solidFill>
          <a:ln w="9525">
            <a:noFill/>
            <a:miter lim="800000"/>
            <a:headEnd/>
            <a:tailEnd/>
          </a:ln>
          <a:effectLst/>
        </p:spPr>
        <p:txBody>
          <a:bodyPr>
            <a:spAutoFit/>
          </a:bodyPr>
          <a:lstStyle/>
          <a:p>
            <a:pPr algn="l"/>
            <a:r>
              <a:rPr lang="en-US" sz="2000">
                <a:solidFill>
                  <a:schemeClr val="tx1"/>
                </a:solidFill>
                <a:latin typeface="Arial" charset="0"/>
              </a:rPr>
              <a:t>ATTESO: Bahcall et al. – SSM=</a:t>
            </a:r>
            <a:r>
              <a:rPr lang="en-US" sz="2000" b="1">
                <a:solidFill>
                  <a:schemeClr val="tx1"/>
                </a:solidFill>
                <a:latin typeface="Arial" charset="0"/>
              </a:rPr>
              <a:t> 5.05</a:t>
            </a:r>
            <a:r>
              <a:rPr lang="en-US" sz="2000" b="1">
                <a:solidFill>
                  <a:schemeClr val="tx1"/>
                </a:solidFill>
                <a:latin typeface="Arial" charset="0"/>
                <a:sym typeface="Symbol" pitchFamily="18" charset="2"/>
              </a:rPr>
              <a:t>0.8</a:t>
            </a:r>
            <a:r>
              <a:rPr lang="en-US" sz="2000" b="1">
                <a:solidFill>
                  <a:schemeClr val="tx1"/>
                </a:solidFill>
                <a:latin typeface="Arial" charset="0"/>
              </a:rPr>
              <a:t> </a:t>
            </a:r>
          </a:p>
        </p:txBody>
      </p:sp>
      <p:sp>
        <p:nvSpPr>
          <p:cNvPr id="199698" name="Rectangle 18"/>
          <p:cNvSpPr>
            <a:spLocks noChangeArrowheads="1"/>
          </p:cNvSpPr>
          <p:nvPr/>
        </p:nvSpPr>
        <p:spPr bwMode="auto">
          <a:xfrm>
            <a:off x="755650" y="692150"/>
            <a:ext cx="1751013" cy="727075"/>
          </a:xfrm>
          <a:prstGeom prst="rect">
            <a:avLst/>
          </a:prstGeom>
          <a:noFill/>
          <a:ln w="25400">
            <a:solidFill>
              <a:srgbClr val="FF0000"/>
            </a:solidFill>
            <a:miter lim="800000"/>
            <a:headEnd/>
            <a:tailEnd/>
          </a:ln>
          <a:effectLst/>
        </p:spPr>
        <p:txBody>
          <a:bodyPr wrap="none">
            <a:spAutoFit/>
          </a:bodyPr>
          <a:lstStyle/>
          <a:p>
            <a:pPr algn="l"/>
            <a:r>
              <a:rPr lang="en-US" sz="2000">
                <a:latin typeface="Arial" charset="0"/>
              </a:rPr>
              <a:t>UNITS:</a:t>
            </a:r>
          </a:p>
          <a:p>
            <a:pPr algn="l"/>
            <a:r>
              <a:rPr lang="en-US" sz="2000">
                <a:latin typeface="Arial" charset="0"/>
              </a:rPr>
              <a:t> x 10</a:t>
            </a:r>
            <a:r>
              <a:rPr lang="en-US" sz="2000" baseline="30000">
                <a:latin typeface="Arial" charset="0"/>
              </a:rPr>
              <a:t>6</a:t>
            </a:r>
            <a:r>
              <a:rPr lang="en-US" sz="2000">
                <a:latin typeface="Arial" charset="0"/>
              </a:rPr>
              <a:t> cm</a:t>
            </a:r>
            <a:r>
              <a:rPr lang="en-US" sz="2000" baseline="30000">
                <a:latin typeface="Arial" charset="0"/>
              </a:rPr>
              <a:t>-2</a:t>
            </a:r>
            <a:r>
              <a:rPr lang="en-US" sz="2000">
                <a:latin typeface="Arial" charset="0"/>
              </a:rPr>
              <a:t> s</a:t>
            </a:r>
            <a:r>
              <a:rPr lang="en-US" sz="2000" baseline="30000">
                <a:latin typeface="Arial" charset="0"/>
              </a:rPr>
              <a:t>-1</a:t>
            </a:r>
          </a:p>
        </p:txBody>
      </p:sp>
      <p:sp>
        <p:nvSpPr>
          <p:cNvPr id="199699" name="AutoShape 19"/>
          <p:cNvSpPr>
            <a:spLocks/>
          </p:cNvSpPr>
          <p:nvPr/>
        </p:nvSpPr>
        <p:spPr bwMode="auto">
          <a:xfrm>
            <a:off x="2627313" y="188913"/>
            <a:ext cx="288925" cy="1778000"/>
          </a:xfrm>
          <a:prstGeom prst="leftBrace">
            <a:avLst>
              <a:gd name="adj1" fmla="val 51282"/>
              <a:gd name="adj2" fmla="val 50000"/>
            </a:avLst>
          </a:prstGeom>
          <a:noFill/>
          <a:ln w="25400">
            <a:solidFill>
              <a:schemeClr val="accent2"/>
            </a:solidFill>
            <a:round/>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685800" y="44450"/>
            <a:ext cx="7772400" cy="1143000"/>
          </a:xfrm>
        </p:spPr>
        <p:txBody>
          <a:bodyPr/>
          <a:lstStyle/>
          <a:p>
            <a:r>
              <a:rPr lang="en-US" sz="4000" b="1">
                <a:solidFill>
                  <a:schemeClr val="bg1"/>
                </a:solidFill>
              </a:rPr>
              <a:t>Latest SNO Solar </a:t>
            </a:r>
            <a:r>
              <a:rPr lang="en-US" sz="4000" b="1">
                <a:solidFill>
                  <a:schemeClr val="bg1"/>
                </a:solidFill>
                <a:latin typeface="Symbol" pitchFamily="18" charset="2"/>
              </a:rPr>
              <a:t>n</a:t>
            </a:r>
            <a:r>
              <a:rPr lang="en-US" sz="4000" b="1">
                <a:solidFill>
                  <a:schemeClr val="bg1"/>
                </a:solidFill>
              </a:rPr>
              <a:t> Results</a:t>
            </a:r>
          </a:p>
        </p:txBody>
      </p:sp>
      <p:sp>
        <p:nvSpPr>
          <p:cNvPr id="262147" name="Rectangle 3"/>
          <p:cNvSpPr>
            <a:spLocks noGrp="1" noChangeArrowheads="1"/>
          </p:cNvSpPr>
          <p:nvPr>
            <p:ph type="body" idx="1"/>
          </p:nvPr>
        </p:nvSpPr>
        <p:spPr>
          <a:xfrm>
            <a:off x="179388" y="1052513"/>
            <a:ext cx="3797300" cy="4114800"/>
          </a:xfrm>
        </p:spPr>
        <p:txBody>
          <a:bodyPr/>
          <a:lstStyle/>
          <a:p>
            <a:r>
              <a:rPr lang="en-US" sz="2400" dirty="0">
                <a:solidFill>
                  <a:schemeClr val="bg1"/>
                </a:solidFill>
              </a:rPr>
              <a:t>direct measure of the averaged survival probability of </a:t>
            </a:r>
            <a:r>
              <a:rPr lang="en-US" sz="2400" baseline="30000" dirty="0">
                <a:solidFill>
                  <a:schemeClr val="bg1"/>
                </a:solidFill>
              </a:rPr>
              <a:t>8</a:t>
            </a:r>
            <a:r>
              <a:rPr lang="en-US" sz="2400" dirty="0">
                <a:solidFill>
                  <a:schemeClr val="bg1"/>
                </a:solidFill>
              </a:rPr>
              <a:t>B solar </a:t>
            </a:r>
            <a:r>
              <a:rPr lang="en-US" sz="2400" dirty="0">
                <a:solidFill>
                  <a:schemeClr val="bg1"/>
                </a:solidFill>
                <a:latin typeface="Symbol" pitchFamily="18" charset="2"/>
              </a:rPr>
              <a:t>n</a:t>
            </a:r>
          </a:p>
          <a:p>
            <a:endParaRPr lang="en-US" sz="2400" dirty="0">
              <a:solidFill>
                <a:schemeClr val="bg1"/>
              </a:solidFill>
              <a:latin typeface="Symbol" pitchFamily="18" charset="2"/>
            </a:endParaRPr>
          </a:p>
          <a:p>
            <a:r>
              <a:rPr lang="en-US" sz="2400" dirty="0">
                <a:solidFill>
                  <a:schemeClr val="bg1"/>
                </a:solidFill>
              </a:rPr>
              <a:t>total active flux of </a:t>
            </a:r>
            <a:r>
              <a:rPr lang="en-US" sz="2400" baseline="30000" dirty="0">
                <a:solidFill>
                  <a:schemeClr val="bg1"/>
                </a:solidFill>
              </a:rPr>
              <a:t>8</a:t>
            </a:r>
            <a:r>
              <a:rPr lang="en-US" sz="2400" dirty="0">
                <a:solidFill>
                  <a:schemeClr val="bg1"/>
                </a:solidFill>
              </a:rPr>
              <a:t>B solar </a:t>
            </a:r>
            <a:r>
              <a:rPr lang="en-US" sz="2400" dirty="0">
                <a:solidFill>
                  <a:schemeClr val="bg1"/>
                </a:solidFill>
                <a:latin typeface="Symbol" pitchFamily="18" charset="2"/>
              </a:rPr>
              <a:t>n</a:t>
            </a:r>
            <a:r>
              <a:rPr lang="en-US" sz="2400" dirty="0">
                <a:solidFill>
                  <a:schemeClr val="bg1"/>
                </a:solidFill>
              </a:rPr>
              <a:t> agrees with solar model calculations</a:t>
            </a:r>
          </a:p>
          <a:p>
            <a:endParaRPr lang="en-US" sz="2400" dirty="0">
              <a:solidFill>
                <a:schemeClr val="bg1"/>
              </a:solidFill>
            </a:endParaRPr>
          </a:p>
          <a:p>
            <a:r>
              <a:rPr lang="en-US" sz="2400" dirty="0">
                <a:solidFill>
                  <a:schemeClr val="bg1"/>
                </a:solidFill>
              </a:rPr>
              <a:t>global fit of oscillation parameters including </a:t>
            </a:r>
            <a:r>
              <a:rPr lang="en-US" sz="2400" dirty="0" err="1">
                <a:solidFill>
                  <a:schemeClr val="bg1"/>
                </a:solidFill>
              </a:rPr>
              <a:t>KamLAND</a:t>
            </a:r>
            <a:r>
              <a:rPr lang="en-US" sz="2400" dirty="0">
                <a:solidFill>
                  <a:schemeClr val="bg1"/>
                </a:solidFill>
              </a:rPr>
              <a:t> and all solar neutrino data, as of </a:t>
            </a:r>
            <a:r>
              <a:rPr lang="en-US" sz="2400" dirty="0" smtClean="0">
                <a:solidFill>
                  <a:schemeClr val="bg1"/>
                </a:solidFill>
              </a:rPr>
              <a:t>2005</a:t>
            </a:r>
            <a:endParaRPr lang="en-US" sz="2400" dirty="0">
              <a:solidFill>
                <a:schemeClr val="bg1"/>
              </a:solidFill>
            </a:endParaRPr>
          </a:p>
          <a:p>
            <a:r>
              <a:rPr lang="en-US" sz="2400" dirty="0">
                <a:solidFill>
                  <a:schemeClr val="bg1"/>
                </a:solidFill>
                <a:latin typeface="Symbol" pitchFamily="18" charset="2"/>
              </a:rPr>
              <a:t>n</a:t>
            </a:r>
            <a:r>
              <a:rPr lang="en-US" sz="2400" baseline="-25000" dirty="0">
                <a:solidFill>
                  <a:schemeClr val="bg1"/>
                </a:solidFill>
              </a:rPr>
              <a:t>e</a:t>
            </a:r>
            <a:r>
              <a:rPr lang="en-US" sz="2400" dirty="0">
                <a:solidFill>
                  <a:schemeClr val="bg1"/>
                </a:solidFill>
              </a:rPr>
              <a:t> day-night asymmetry</a:t>
            </a:r>
          </a:p>
        </p:txBody>
      </p:sp>
      <p:graphicFrame>
        <p:nvGraphicFramePr>
          <p:cNvPr id="262148" name="Object 4"/>
          <p:cNvGraphicFramePr>
            <a:graphicFrameLocks noChangeAspect="1"/>
          </p:cNvGraphicFramePr>
          <p:nvPr/>
        </p:nvGraphicFramePr>
        <p:xfrm>
          <a:off x="4211638" y="1208088"/>
          <a:ext cx="4625975" cy="1141412"/>
        </p:xfrm>
        <a:graphic>
          <a:graphicData uri="http://schemas.openxmlformats.org/presentationml/2006/ole">
            <p:oleObj spid="_x0000_s262148" name="Equation" r:id="rId4" imgW="1752480" imgH="431640" progId="Equation.3">
              <p:embed/>
            </p:oleObj>
          </a:graphicData>
        </a:graphic>
      </p:graphicFrame>
      <p:graphicFrame>
        <p:nvGraphicFramePr>
          <p:cNvPr id="262149" name="Object 5"/>
          <p:cNvGraphicFramePr>
            <a:graphicFrameLocks noChangeAspect="1"/>
          </p:cNvGraphicFramePr>
          <p:nvPr/>
        </p:nvGraphicFramePr>
        <p:xfrm>
          <a:off x="3740150" y="2890838"/>
          <a:ext cx="5446713" cy="538162"/>
        </p:xfrm>
        <a:graphic>
          <a:graphicData uri="http://schemas.openxmlformats.org/presentationml/2006/ole">
            <p:oleObj spid="_x0000_s262149" name="Equation" r:id="rId5" imgW="2450880" imgH="241200" progId="Equation.3">
              <p:embed/>
            </p:oleObj>
          </a:graphicData>
        </a:graphic>
      </p:graphicFrame>
      <p:graphicFrame>
        <p:nvGraphicFramePr>
          <p:cNvPr id="262150" name="Object 6"/>
          <p:cNvGraphicFramePr>
            <a:graphicFrameLocks noChangeAspect="1"/>
          </p:cNvGraphicFramePr>
          <p:nvPr/>
        </p:nvGraphicFramePr>
        <p:xfrm>
          <a:off x="4859338" y="4552950"/>
          <a:ext cx="2889250" cy="963613"/>
        </p:xfrm>
        <a:graphic>
          <a:graphicData uri="http://schemas.openxmlformats.org/presentationml/2006/ole">
            <p:oleObj spid="_x0000_s262150" name="Equation" r:id="rId6" imgW="1447560" imgH="482400" progId="Equation.3">
              <p:embed/>
            </p:oleObj>
          </a:graphicData>
        </a:graphic>
      </p:graphicFrame>
      <p:sp>
        <p:nvSpPr>
          <p:cNvPr id="262151" name="Text Box 7"/>
          <p:cNvSpPr txBox="1">
            <a:spLocks noChangeArrowheads="1"/>
          </p:cNvSpPr>
          <p:nvPr/>
        </p:nvSpPr>
        <p:spPr bwMode="auto">
          <a:xfrm>
            <a:off x="4984750" y="5608638"/>
            <a:ext cx="184150" cy="366712"/>
          </a:xfrm>
          <a:prstGeom prst="rect">
            <a:avLst/>
          </a:prstGeom>
          <a:noFill/>
          <a:ln w="9525">
            <a:noFill/>
            <a:miter lim="800000"/>
            <a:headEnd/>
            <a:tailEnd/>
          </a:ln>
          <a:effectLst/>
        </p:spPr>
        <p:txBody>
          <a:bodyPr wrap="none">
            <a:spAutoFit/>
          </a:bodyPr>
          <a:lstStyle/>
          <a:p>
            <a:pPr algn="l"/>
            <a:endParaRPr lang="it-IT" sz="1800">
              <a:latin typeface="Arial" charset="0"/>
            </a:endParaRPr>
          </a:p>
        </p:txBody>
      </p:sp>
      <p:graphicFrame>
        <p:nvGraphicFramePr>
          <p:cNvPr id="262152" name="Object 8"/>
          <p:cNvGraphicFramePr>
            <a:graphicFrameLocks noChangeAspect="1"/>
          </p:cNvGraphicFramePr>
          <p:nvPr/>
        </p:nvGraphicFramePr>
        <p:xfrm>
          <a:off x="4859338" y="6086475"/>
          <a:ext cx="2952750" cy="727075"/>
        </p:xfrm>
        <a:graphic>
          <a:graphicData uri="http://schemas.openxmlformats.org/presentationml/2006/ole">
            <p:oleObj spid="_x0000_s262152" name="Equation" r:id="rId7" imgW="1701720" imgH="419040" progId="Equation.3">
              <p:embed/>
            </p:oleObj>
          </a:graphicData>
        </a:graphic>
      </p:graphicFrame>
      <p:sp>
        <p:nvSpPr>
          <p:cNvPr id="262153" name="Text Box 9"/>
          <p:cNvSpPr txBox="1">
            <a:spLocks noChangeArrowheads="1"/>
          </p:cNvSpPr>
          <p:nvPr/>
        </p:nvSpPr>
        <p:spPr bwMode="auto">
          <a:xfrm>
            <a:off x="3492500" y="3500438"/>
            <a:ext cx="5616575" cy="396875"/>
          </a:xfrm>
          <a:prstGeom prst="rect">
            <a:avLst/>
          </a:prstGeom>
          <a:solidFill>
            <a:srgbClr val="FFFF00"/>
          </a:solidFill>
          <a:ln w="9525">
            <a:noFill/>
            <a:miter lim="800000"/>
            <a:headEnd/>
            <a:tailEnd/>
          </a:ln>
          <a:effectLst/>
        </p:spPr>
        <p:txBody>
          <a:bodyPr>
            <a:spAutoFit/>
          </a:bodyPr>
          <a:lstStyle/>
          <a:p>
            <a:pPr algn="l"/>
            <a:r>
              <a:rPr lang="en-US" sz="2000" b="1">
                <a:solidFill>
                  <a:schemeClr val="tx1"/>
                </a:solidFill>
                <a:latin typeface="Arial" charset="0"/>
              </a:rPr>
              <a:t>Theory</a:t>
            </a:r>
            <a:r>
              <a:rPr lang="en-US" sz="2000">
                <a:solidFill>
                  <a:schemeClr val="tx1"/>
                </a:solidFill>
                <a:latin typeface="Arial" charset="0"/>
              </a:rPr>
              <a:t>: Bahcall et al. – SSM=</a:t>
            </a:r>
            <a:r>
              <a:rPr lang="en-US" sz="2000" b="1">
                <a:solidFill>
                  <a:schemeClr val="tx1"/>
                </a:solidFill>
                <a:latin typeface="Arial" charset="0"/>
              </a:rPr>
              <a:t> (5.05</a:t>
            </a:r>
            <a:r>
              <a:rPr lang="en-US" sz="2000" b="1">
                <a:solidFill>
                  <a:schemeClr val="tx1"/>
                </a:solidFill>
                <a:latin typeface="Arial" charset="0"/>
                <a:sym typeface="Symbol" pitchFamily="18" charset="2"/>
              </a:rPr>
              <a:t>0.8)x10</a:t>
            </a:r>
            <a:r>
              <a:rPr lang="en-US" sz="2000" b="1" baseline="30000">
                <a:solidFill>
                  <a:schemeClr val="tx1"/>
                </a:solidFill>
                <a:latin typeface="Arial" charset="0"/>
                <a:sym typeface="Symbol" pitchFamily="18" charset="2"/>
              </a:rPr>
              <a:t>6</a:t>
            </a:r>
            <a:r>
              <a:rPr lang="en-US" sz="2000" b="1">
                <a:solidFill>
                  <a:schemeClr val="tx1"/>
                </a:solidFill>
                <a:latin typeface="Arial"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740" name="Group 12"/>
          <p:cNvGrpSpPr>
            <a:grpSpLocks/>
          </p:cNvGrpSpPr>
          <p:nvPr/>
        </p:nvGrpSpPr>
        <p:grpSpPr bwMode="auto">
          <a:xfrm>
            <a:off x="1258888" y="801688"/>
            <a:ext cx="6534150" cy="5003800"/>
            <a:chOff x="793" y="0"/>
            <a:chExt cx="4116" cy="3152"/>
          </a:xfrm>
        </p:grpSpPr>
        <p:pic>
          <p:nvPicPr>
            <p:cNvPr id="201738" name="Picture 10"/>
            <p:cNvPicPr>
              <a:picLocks noChangeAspect="1" noChangeArrowheads="1"/>
            </p:cNvPicPr>
            <p:nvPr/>
          </p:nvPicPr>
          <p:blipFill>
            <a:blip r:embed="rId3" cstate="print"/>
            <a:srcRect/>
            <a:stretch>
              <a:fillRect/>
            </a:stretch>
          </p:blipFill>
          <p:spPr bwMode="auto">
            <a:xfrm>
              <a:off x="793" y="2568"/>
              <a:ext cx="4106" cy="584"/>
            </a:xfrm>
            <a:prstGeom prst="rect">
              <a:avLst/>
            </a:prstGeom>
            <a:noFill/>
            <a:ln w="9525" algn="ctr">
              <a:noFill/>
              <a:miter lim="800000"/>
              <a:headEnd/>
              <a:tailEnd/>
            </a:ln>
            <a:effectLst/>
          </p:spPr>
        </p:pic>
        <p:pic>
          <p:nvPicPr>
            <p:cNvPr id="201739" name="Picture 11"/>
            <p:cNvPicPr>
              <a:picLocks noChangeAspect="1" noChangeArrowheads="1"/>
            </p:cNvPicPr>
            <p:nvPr/>
          </p:nvPicPr>
          <p:blipFill>
            <a:blip r:embed="rId4" cstate="print"/>
            <a:srcRect/>
            <a:stretch>
              <a:fillRect/>
            </a:stretch>
          </p:blipFill>
          <p:spPr bwMode="auto">
            <a:xfrm>
              <a:off x="793" y="0"/>
              <a:ext cx="4116" cy="2616"/>
            </a:xfrm>
            <a:prstGeom prst="rect">
              <a:avLst/>
            </a:prstGeom>
            <a:noFill/>
            <a:ln w="9525" algn="ctr">
              <a:noFill/>
              <a:miter lim="800000"/>
              <a:headEnd/>
              <a:tailEnd/>
            </a:ln>
            <a:effectLst/>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8" name="Rectangle 12"/>
          <p:cNvSpPr>
            <a:spLocks noChangeArrowheads="1"/>
          </p:cNvSpPr>
          <p:nvPr/>
        </p:nvSpPr>
        <p:spPr bwMode="auto">
          <a:xfrm>
            <a:off x="2916238" y="204788"/>
            <a:ext cx="2443162" cy="762000"/>
          </a:xfrm>
          <a:prstGeom prst="rect">
            <a:avLst/>
          </a:prstGeom>
          <a:noFill/>
          <a:ln w="25400">
            <a:noFill/>
            <a:miter lim="800000"/>
            <a:headEnd/>
            <a:tailEnd/>
          </a:ln>
          <a:effectLst/>
        </p:spPr>
        <p:txBody>
          <a:bodyPr wrap="none">
            <a:spAutoFit/>
          </a:bodyPr>
          <a:lstStyle/>
          <a:p>
            <a:pPr algn="l"/>
            <a:r>
              <a:rPr lang="en-US" sz="4400" b="1"/>
              <a:t>Summary</a:t>
            </a:r>
          </a:p>
        </p:txBody>
      </p:sp>
      <p:pic>
        <p:nvPicPr>
          <p:cNvPr id="178193" name="Picture 17"/>
          <p:cNvPicPr>
            <a:picLocks noChangeAspect="1" noChangeArrowheads="1"/>
          </p:cNvPicPr>
          <p:nvPr/>
        </p:nvPicPr>
        <p:blipFill>
          <a:blip r:embed="rId3" cstate="print"/>
          <a:srcRect/>
          <a:stretch>
            <a:fillRect/>
          </a:stretch>
        </p:blipFill>
        <p:spPr bwMode="auto">
          <a:xfrm>
            <a:off x="179512" y="1844675"/>
            <a:ext cx="4537075" cy="3268663"/>
          </a:xfrm>
          <a:prstGeom prst="rect">
            <a:avLst/>
          </a:prstGeom>
          <a:noFill/>
          <a:ln w="9525">
            <a:noFill/>
            <a:miter lim="800000"/>
            <a:headEnd/>
            <a:tailEnd/>
          </a:ln>
          <a:effectLst/>
        </p:spPr>
      </p:pic>
      <p:sp>
        <p:nvSpPr>
          <p:cNvPr id="178194" name="Text Box 18"/>
          <p:cNvSpPr txBox="1">
            <a:spLocks noChangeArrowheads="1"/>
          </p:cNvSpPr>
          <p:nvPr/>
        </p:nvSpPr>
        <p:spPr bwMode="auto">
          <a:xfrm>
            <a:off x="246063" y="908050"/>
            <a:ext cx="8897937" cy="822325"/>
          </a:xfrm>
          <a:prstGeom prst="rect">
            <a:avLst/>
          </a:prstGeom>
          <a:noFill/>
          <a:ln w="9525" algn="ctr">
            <a:noFill/>
            <a:miter lim="800000"/>
            <a:headEnd/>
            <a:tailEnd/>
          </a:ln>
          <a:effectLst/>
        </p:spPr>
        <p:txBody>
          <a:bodyPr>
            <a:spAutoFit/>
          </a:bodyPr>
          <a:lstStyle/>
          <a:p>
            <a:pPr algn="l"/>
            <a:r>
              <a:rPr lang="en-US"/>
              <a:t>The Solar Neutrino data can be also interpreted in terms of neutrino oscillations </a:t>
            </a:r>
            <a:r>
              <a:rPr lang="en-US">
                <a:latin typeface="Symbol" pitchFamily="18" charset="2"/>
              </a:rPr>
              <a:t>n</a:t>
            </a:r>
            <a:r>
              <a:rPr lang="en-US" baseline="-25000"/>
              <a:t>e</a:t>
            </a:r>
            <a:r>
              <a:rPr lang="en-US">
                <a:sym typeface="Wingdings" pitchFamily="2" charset="2"/>
              </a:rPr>
              <a:t></a:t>
            </a:r>
            <a:r>
              <a:rPr lang="en-US">
                <a:latin typeface="Symbol" pitchFamily="18" charset="2"/>
                <a:sym typeface="Wingdings" pitchFamily="2" charset="2"/>
              </a:rPr>
              <a:t>n</a:t>
            </a:r>
            <a:r>
              <a:rPr lang="en-US" baseline="-25000">
                <a:latin typeface="Symbol" pitchFamily="18" charset="2"/>
                <a:sym typeface="Wingdings" pitchFamily="2" charset="2"/>
              </a:rPr>
              <a:t>m</a:t>
            </a:r>
            <a:r>
              <a:rPr lang="en-US">
                <a:latin typeface="Symbol" pitchFamily="18" charset="2"/>
                <a:sym typeface="Wingdings" pitchFamily="2" charset="2"/>
              </a:rPr>
              <a:t>,n</a:t>
            </a:r>
            <a:r>
              <a:rPr lang="en-US" baseline="-25000">
                <a:latin typeface="Symbol" pitchFamily="18" charset="2"/>
                <a:sym typeface="Wingdings" pitchFamily="2" charset="2"/>
              </a:rPr>
              <a:t>t</a:t>
            </a:r>
            <a:r>
              <a:rPr lang="en-US">
                <a:latin typeface="Symbol" pitchFamily="18" charset="2"/>
              </a:rPr>
              <a:t> </a:t>
            </a:r>
          </a:p>
        </p:txBody>
      </p:sp>
      <p:sp>
        <p:nvSpPr>
          <p:cNvPr id="178196" name="Text Box 20"/>
          <p:cNvSpPr txBox="1">
            <a:spLocks noChangeArrowheads="1"/>
          </p:cNvSpPr>
          <p:nvPr/>
        </p:nvSpPr>
        <p:spPr bwMode="auto">
          <a:xfrm>
            <a:off x="5435600" y="5826125"/>
            <a:ext cx="3600450" cy="641350"/>
          </a:xfrm>
          <a:prstGeom prst="rect">
            <a:avLst/>
          </a:prstGeom>
          <a:noFill/>
          <a:ln w="9525">
            <a:noFill/>
            <a:miter lim="800000"/>
            <a:headEnd/>
            <a:tailEnd/>
          </a:ln>
          <a:effectLst/>
        </p:spPr>
        <p:txBody>
          <a:bodyPr>
            <a:spAutoFit/>
          </a:bodyPr>
          <a:lstStyle/>
          <a:p>
            <a:pPr algn="l"/>
            <a:r>
              <a:rPr lang="en-US" sz="1800">
                <a:latin typeface="Arial" charset="0"/>
              </a:rPr>
              <a:t>includes all solar </a:t>
            </a:r>
            <a:r>
              <a:rPr lang="en-US" sz="1800">
                <a:latin typeface="Symbol" pitchFamily="18" charset="2"/>
              </a:rPr>
              <a:t>n</a:t>
            </a:r>
            <a:r>
              <a:rPr lang="en-US" sz="1800">
                <a:latin typeface="Arial" charset="0"/>
              </a:rPr>
              <a:t> data up until 2005 and KamLAND reactor data </a:t>
            </a:r>
          </a:p>
        </p:txBody>
      </p:sp>
      <p:sp>
        <p:nvSpPr>
          <p:cNvPr id="178197" name="Rectangle 21"/>
          <p:cNvSpPr>
            <a:spLocks noChangeArrowheads="1"/>
          </p:cNvSpPr>
          <p:nvPr/>
        </p:nvSpPr>
        <p:spPr bwMode="auto">
          <a:xfrm>
            <a:off x="107950" y="5229225"/>
            <a:ext cx="5184775" cy="1465263"/>
          </a:xfrm>
          <a:prstGeom prst="rect">
            <a:avLst/>
          </a:prstGeom>
          <a:noFill/>
          <a:ln w="9525" algn="ctr">
            <a:noFill/>
            <a:miter lim="800000"/>
            <a:headEnd/>
            <a:tailEnd/>
          </a:ln>
          <a:effectLst/>
        </p:spPr>
        <p:txBody>
          <a:bodyPr>
            <a:spAutoFit/>
          </a:bodyPr>
          <a:lstStyle/>
          <a:p>
            <a:pPr algn="l">
              <a:buFontTx/>
              <a:buChar char="•"/>
            </a:pPr>
            <a:r>
              <a:rPr lang="en-US" sz="1800" dirty="0" err="1"/>
              <a:t>SNOfinished</a:t>
            </a:r>
            <a:r>
              <a:rPr lang="en-US" sz="1800" dirty="0"/>
              <a:t> taking data with heavy water</a:t>
            </a:r>
          </a:p>
          <a:p>
            <a:pPr algn="l">
              <a:buFontTx/>
              <a:buChar char="•"/>
            </a:pPr>
            <a:r>
              <a:rPr lang="en-US" sz="1800" dirty="0"/>
              <a:t> heavy water has been drained and returned to Atomic Energy of Canada Limited</a:t>
            </a:r>
          </a:p>
          <a:p>
            <a:pPr algn="l">
              <a:buFontTx/>
              <a:buChar char="•"/>
            </a:pPr>
            <a:r>
              <a:rPr lang="en-US" sz="1800" dirty="0"/>
              <a:t>moving on to SNO+: detector filled with liquid </a:t>
            </a:r>
            <a:r>
              <a:rPr lang="en-US" sz="1800" dirty="0" err="1"/>
              <a:t>scintillator</a:t>
            </a:r>
            <a:endParaRPr lang="it-IT" sz="1800" dirty="0"/>
          </a:p>
        </p:txBody>
      </p:sp>
      <p:pic>
        <p:nvPicPr>
          <p:cNvPr id="349185" name="Picture 1"/>
          <p:cNvPicPr>
            <a:picLocks noChangeAspect="1" noChangeArrowheads="1"/>
          </p:cNvPicPr>
          <p:nvPr/>
        </p:nvPicPr>
        <p:blipFill>
          <a:blip r:embed="rId4" cstate="print"/>
          <a:srcRect t="37445" r="6232"/>
          <a:stretch>
            <a:fillRect/>
          </a:stretch>
        </p:blipFill>
        <p:spPr bwMode="auto">
          <a:xfrm>
            <a:off x="4860032" y="1412776"/>
            <a:ext cx="4269365"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900113" y="144463"/>
            <a:ext cx="7777162" cy="908050"/>
          </a:xfrm>
          <a:noFill/>
          <a:ln/>
        </p:spPr>
        <p:txBody>
          <a:bodyPr/>
          <a:lstStyle/>
          <a:p>
            <a:r>
              <a:rPr lang="it-IT" sz="3200" b="1">
                <a:solidFill>
                  <a:schemeClr val="bg1"/>
                </a:solidFill>
                <a:latin typeface="Garamond" pitchFamily="18" charset="0"/>
              </a:rPr>
              <a:t> Interpretation of the Solar neutrino problem in terms of neutrino Oscillations</a:t>
            </a:r>
          </a:p>
        </p:txBody>
      </p:sp>
      <p:pic>
        <p:nvPicPr>
          <p:cNvPr id="154628" name="Picture 4"/>
          <p:cNvPicPr>
            <a:picLocks noChangeArrowheads="1"/>
          </p:cNvPicPr>
          <p:nvPr/>
        </p:nvPicPr>
        <p:blipFill>
          <a:blip r:embed="rId3" cstate="print"/>
          <a:srcRect/>
          <a:stretch>
            <a:fillRect/>
          </a:stretch>
        </p:blipFill>
        <p:spPr bwMode="auto">
          <a:xfrm>
            <a:off x="3568700" y="1436688"/>
            <a:ext cx="4891088" cy="5016500"/>
          </a:xfrm>
          <a:prstGeom prst="rect">
            <a:avLst/>
          </a:prstGeom>
          <a:noFill/>
          <a:ln w="9525">
            <a:noFill/>
            <a:miter lim="800000"/>
            <a:headEnd/>
            <a:tailEnd/>
          </a:ln>
          <a:effectLst/>
        </p:spPr>
      </p:pic>
      <p:sp>
        <p:nvSpPr>
          <p:cNvPr id="154629" name="Rectangle 5"/>
          <p:cNvSpPr>
            <a:spLocks noChangeArrowheads="1"/>
          </p:cNvSpPr>
          <p:nvPr/>
        </p:nvSpPr>
        <p:spPr bwMode="auto">
          <a:xfrm>
            <a:off x="3873500" y="4484688"/>
            <a:ext cx="4267200" cy="1905000"/>
          </a:xfrm>
          <a:prstGeom prst="rect">
            <a:avLst/>
          </a:prstGeom>
          <a:noFill/>
          <a:ln w="50800">
            <a:solidFill>
              <a:schemeClr val="accent2"/>
            </a:solidFill>
            <a:miter lim="800000"/>
            <a:headEnd/>
            <a:tailEnd/>
          </a:ln>
          <a:effectLst/>
        </p:spPr>
        <p:txBody>
          <a:bodyPr wrap="none" anchor="ctr"/>
          <a:lstStyle/>
          <a:p>
            <a:endParaRPr lang="it-IT"/>
          </a:p>
        </p:txBody>
      </p:sp>
      <p:sp>
        <p:nvSpPr>
          <p:cNvPr id="154630" name="Text Box 6"/>
          <p:cNvSpPr txBox="1">
            <a:spLocks noChangeArrowheads="1"/>
          </p:cNvSpPr>
          <p:nvPr/>
        </p:nvSpPr>
        <p:spPr bwMode="auto">
          <a:xfrm>
            <a:off x="250825" y="4637088"/>
            <a:ext cx="3048000" cy="847725"/>
          </a:xfrm>
          <a:prstGeom prst="rect">
            <a:avLst/>
          </a:prstGeom>
          <a:noFill/>
          <a:ln w="25400">
            <a:solidFill>
              <a:srgbClr val="0000FF"/>
            </a:solidFill>
            <a:miter lim="800000"/>
            <a:headEnd/>
            <a:tailEnd/>
          </a:ln>
          <a:effectLst/>
        </p:spPr>
        <p:txBody>
          <a:bodyPr>
            <a:spAutoFit/>
          </a:bodyPr>
          <a:lstStyle/>
          <a:p>
            <a:pPr algn="l"/>
            <a:r>
              <a:rPr lang="en-US"/>
              <a:t>Allowed Regions for the Solar </a:t>
            </a:r>
            <a:r>
              <a:rPr lang="en-US">
                <a:latin typeface="Symbol" pitchFamily="18" charset="2"/>
              </a:rPr>
              <a:t>n</a:t>
            </a:r>
            <a:r>
              <a:rPr lang="en-US"/>
              <a:t> data</a:t>
            </a:r>
          </a:p>
        </p:txBody>
      </p:sp>
      <p:sp>
        <p:nvSpPr>
          <p:cNvPr id="154631" name="Text Box 7"/>
          <p:cNvSpPr txBox="1">
            <a:spLocks noChangeArrowheads="1"/>
          </p:cNvSpPr>
          <p:nvPr/>
        </p:nvSpPr>
        <p:spPr bwMode="auto">
          <a:xfrm>
            <a:off x="323850" y="2046288"/>
            <a:ext cx="3048000" cy="847725"/>
          </a:xfrm>
          <a:prstGeom prst="rect">
            <a:avLst/>
          </a:prstGeom>
          <a:noFill/>
          <a:ln w="25400">
            <a:solidFill>
              <a:srgbClr val="FF0000"/>
            </a:solidFill>
            <a:miter lim="800000"/>
            <a:headEnd/>
            <a:tailEnd/>
          </a:ln>
          <a:effectLst/>
        </p:spPr>
        <p:txBody>
          <a:bodyPr>
            <a:spAutoFit/>
          </a:bodyPr>
          <a:lstStyle/>
          <a:p>
            <a:pPr algn="l"/>
            <a:r>
              <a:rPr lang="en-US"/>
              <a:t>Allowed Regions for the Atmospheric </a:t>
            </a:r>
            <a:r>
              <a:rPr lang="en-US">
                <a:latin typeface="Symbol" pitchFamily="18" charset="2"/>
              </a:rPr>
              <a:t>n </a:t>
            </a:r>
            <a:r>
              <a:rPr lang="en-US"/>
              <a:t>data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Picture 3"/>
          <p:cNvPicPr>
            <a:picLocks noChangeAspect="1" noChangeArrowheads="1"/>
          </p:cNvPicPr>
          <p:nvPr/>
        </p:nvPicPr>
        <p:blipFill>
          <a:blip r:embed="rId2" cstate="print"/>
          <a:srcRect t="84193" r="44032"/>
          <a:stretch>
            <a:fillRect/>
          </a:stretch>
        </p:blipFill>
        <p:spPr bwMode="auto">
          <a:xfrm>
            <a:off x="1547664" y="2708920"/>
            <a:ext cx="6077322" cy="24300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ChangeArrowheads="1"/>
          </p:cNvSpPr>
          <p:nvPr/>
        </p:nvSpPr>
        <p:spPr bwMode="auto">
          <a:xfrm>
            <a:off x="403225" y="808038"/>
            <a:ext cx="8229600" cy="1143000"/>
          </a:xfrm>
          <a:prstGeom prst="rect">
            <a:avLst/>
          </a:prstGeom>
          <a:noFill/>
          <a:ln w="9525">
            <a:noFill/>
            <a:miter lim="800000"/>
            <a:headEnd/>
            <a:tailEnd/>
          </a:ln>
          <a:effectLst/>
        </p:spPr>
        <p:txBody>
          <a:bodyPr anchor="ctr"/>
          <a:lstStyle/>
          <a:p>
            <a:r>
              <a:rPr lang="en-US" sz="4000" b="1"/>
              <a:t>References</a:t>
            </a:r>
          </a:p>
        </p:txBody>
      </p:sp>
      <p:sp>
        <p:nvSpPr>
          <p:cNvPr id="189445" name="Rectangle 5"/>
          <p:cNvSpPr>
            <a:spLocks noChangeArrowheads="1"/>
          </p:cNvSpPr>
          <p:nvPr/>
        </p:nvSpPr>
        <p:spPr bwMode="auto">
          <a:xfrm>
            <a:off x="250825" y="2133600"/>
            <a:ext cx="8713788" cy="3743325"/>
          </a:xfrm>
          <a:prstGeom prst="rect">
            <a:avLst/>
          </a:prstGeom>
          <a:noFill/>
          <a:ln w="9525">
            <a:noFill/>
            <a:miter lim="800000"/>
            <a:headEnd/>
            <a:tailEnd/>
          </a:ln>
          <a:effectLst/>
        </p:spPr>
        <p:txBody>
          <a:bodyPr/>
          <a:lstStyle/>
          <a:p>
            <a:pPr marL="342900" indent="-342900" algn="l">
              <a:spcBef>
                <a:spcPct val="20000"/>
              </a:spcBef>
              <a:buFontTx/>
              <a:buChar char="•"/>
            </a:pPr>
            <a:r>
              <a:rPr lang="en-US" sz="2800"/>
              <a:t>John Bahcall website</a:t>
            </a:r>
          </a:p>
          <a:p>
            <a:pPr marL="342900" indent="-342900" algn="l">
              <a:spcBef>
                <a:spcPct val="20000"/>
              </a:spcBef>
            </a:pPr>
            <a:r>
              <a:rPr lang="en-US" sz="2800"/>
              <a:t>       </a:t>
            </a:r>
            <a:r>
              <a:rPr lang="en-US" sz="2800" u="sng"/>
              <a:t>http://www.sns.ias.edu/~jnb/</a:t>
            </a:r>
          </a:p>
          <a:p>
            <a:pPr marL="342900" indent="-342900" algn="l">
              <a:spcBef>
                <a:spcPct val="20000"/>
              </a:spcBef>
              <a:buFontTx/>
              <a:buChar char="•"/>
            </a:pPr>
            <a:r>
              <a:rPr lang="en-US" sz="2800"/>
              <a:t>Super-K website                  </a:t>
            </a:r>
          </a:p>
          <a:p>
            <a:pPr marL="342900" indent="-342900" algn="l">
              <a:spcBef>
                <a:spcPct val="20000"/>
              </a:spcBef>
            </a:pPr>
            <a:r>
              <a:rPr lang="en-US" sz="2800"/>
              <a:t>       </a:t>
            </a:r>
            <a:r>
              <a:rPr lang="en-US" sz="2800" u="sng"/>
              <a:t>http://www-sk.icrr.utokyo.ac.jp/doc/sk/index1.html</a:t>
            </a:r>
          </a:p>
          <a:p>
            <a:pPr marL="342900" indent="-342900" algn="l">
              <a:spcBef>
                <a:spcPct val="20000"/>
              </a:spcBef>
              <a:buFontTx/>
              <a:buChar char="•"/>
            </a:pPr>
            <a:r>
              <a:rPr lang="en-US" sz="2800"/>
              <a:t>SNO website       </a:t>
            </a:r>
          </a:p>
          <a:p>
            <a:pPr marL="342900" indent="-342900" algn="l">
              <a:spcBef>
                <a:spcPct val="20000"/>
              </a:spcBef>
            </a:pPr>
            <a:r>
              <a:rPr lang="en-US" sz="2800"/>
              <a:t>	   </a:t>
            </a:r>
            <a:r>
              <a:rPr lang="en-US" sz="2800" u="sng"/>
              <a:t>http://www.sno.phy.queensu.ca/</a:t>
            </a:r>
          </a:p>
          <a:p>
            <a:pPr marL="342900" indent="-342900" algn="l">
              <a:spcBef>
                <a:spcPct val="20000"/>
              </a:spcBef>
              <a:buFontTx/>
              <a:buChar char="•"/>
            </a:pPr>
            <a:endParaRPr lang="en-US" sz="2800" u="sng"/>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it-IT" sz="4000" b="1">
                <a:solidFill>
                  <a:schemeClr val="bg1"/>
                </a:solidFill>
                <a:latin typeface="Garamond" pitchFamily="18" charset="0"/>
              </a:rPr>
              <a:t>The 2002 Nobel Prize for the Solar Neutrino Physics</a:t>
            </a:r>
          </a:p>
        </p:txBody>
      </p:sp>
      <p:pic>
        <p:nvPicPr>
          <p:cNvPr id="250885" name="Picture 5"/>
          <p:cNvPicPr>
            <a:picLocks noChangeAspect="1" noChangeArrowheads="1"/>
          </p:cNvPicPr>
          <p:nvPr/>
        </p:nvPicPr>
        <p:blipFill>
          <a:blip r:embed="rId2" cstate="print"/>
          <a:srcRect/>
          <a:stretch>
            <a:fillRect/>
          </a:stretch>
        </p:blipFill>
        <p:spPr bwMode="auto">
          <a:xfrm>
            <a:off x="250825" y="2060575"/>
            <a:ext cx="1905000" cy="2438400"/>
          </a:xfrm>
          <a:prstGeom prst="rect">
            <a:avLst/>
          </a:prstGeom>
          <a:noFill/>
          <a:ln w="9525" algn="ctr">
            <a:noFill/>
            <a:miter lim="800000"/>
            <a:headEnd/>
            <a:tailEnd/>
          </a:ln>
          <a:effectLst/>
        </p:spPr>
      </p:pic>
      <p:pic>
        <p:nvPicPr>
          <p:cNvPr id="250886" name="Picture 6"/>
          <p:cNvPicPr>
            <a:picLocks noChangeAspect="1" noChangeArrowheads="1"/>
          </p:cNvPicPr>
          <p:nvPr/>
        </p:nvPicPr>
        <p:blipFill>
          <a:blip r:embed="rId3" cstate="print"/>
          <a:srcRect/>
          <a:stretch>
            <a:fillRect/>
          </a:stretch>
        </p:blipFill>
        <p:spPr bwMode="auto">
          <a:xfrm>
            <a:off x="1692275" y="3789363"/>
            <a:ext cx="1485900" cy="2286000"/>
          </a:xfrm>
          <a:prstGeom prst="rect">
            <a:avLst/>
          </a:prstGeom>
          <a:noFill/>
          <a:ln w="9525" algn="ctr">
            <a:noFill/>
            <a:miter lim="800000"/>
            <a:headEnd/>
            <a:tailEnd/>
          </a:ln>
          <a:effectLst/>
        </p:spPr>
      </p:pic>
      <p:sp>
        <p:nvSpPr>
          <p:cNvPr id="250887" name="Rectangle 7"/>
          <p:cNvSpPr>
            <a:spLocks noChangeArrowheads="1"/>
          </p:cNvSpPr>
          <p:nvPr/>
        </p:nvSpPr>
        <p:spPr bwMode="auto">
          <a:xfrm>
            <a:off x="468313" y="6092825"/>
            <a:ext cx="2505075" cy="457200"/>
          </a:xfrm>
          <a:prstGeom prst="rect">
            <a:avLst/>
          </a:prstGeom>
          <a:noFill/>
          <a:ln w="9525" algn="ctr">
            <a:noFill/>
            <a:miter lim="800000"/>
            <a:headEnd/>
            <a:tailEnd/>
          </a:ln>
          <a:effectLst/>
        </p:spPr>
        <p:txBody>
          <a:bodyPr wrap="none" anchor="ctr">
            <a:spAutoFit/>
          </a:bodyPr>
          <a:lstStyle/>
          <a:p>
            <a:pPr algn="l"/>
            <a:r>
              <a:rPr lang="en-US"/>
              <a:t>Raymond Davis Jr. </a:t>
            </a:r>
          </a:p>
        </p:txBody>
      </p:sp>
      <p:pic>
        <p:nvPicPr>
          <p:cNvPr id="250889" name="Picture 9"/>
          <p:cNvPicPr>
            <a:picLocks noChangeAspect="1" noChangeArrowheads="1"/>
          </p:cNvPicPr>
          <p:nvPr/>
        </p:nvPicPr>
        <p:blipFill>
          <a:blip r:embed="rId4" cstate="print"/>
          <a:srcRect/>
          <a:stretch>
            <a:fillRect/>
          </a:stretch>
        </p:blipFill>
        <p:spPr bwMode="auto">
          <a:xfrm>
            <a:off x="3563938" y="2205038"/>
            <a:ext cx="1905000" cy="1905000"/>
          </a:xfrm>
          <a:prstGeom prst="rect">
            <a:avLst/>
          </a:prstGeom>
          <a:noFill/>
          <a:ln w="9525" algn="ctr">
            <a:noFill/>
            <a:miter lim="800000"/>
            <a:headEnd/>
            <a:tailEnd/>
          </a:ln>
          <a:effectLst/>
        </p:spPr>
      </p:pic>
      <p:sp>
        <p:nvSpPr>
          <p:cNvPr id="250890" name="Rectangle 10"/>
          <p:cNvSpPr>
            <a:spLocks noChangeArrowheads="1"/>
          </p:cNvSpPr>
          <p:nvPr/>
        </p:nvSpPr>
        <p:spPr bwMode="auto">
          <a:xfrm>
            <a:off x="468313" y="6429375"/>
            <a:ext cx="5597525" cy="304800"/>
          </a:xfrm>
          <a:prstGeom prst="rect">
            <a:avLst/>
          </a:prstGeom>
          <a:noFill/>
          <a:ln w="9525" algn="ctr">
            <a:noFill/>
            <a:miter lim="800000"/>
            <a:headEnd/>
            <a:tailEnd/>
          </a:ln>
          <a:effectLst/>
        </p:spPr>
        <p:txBody>
          <a:bodyPr wrap="none">
            <a:spAutoFit/>
          </a:bodyPr>
          <a:lstStyle/>
          <a:p>
            <a:r>
              <a:rPr lang="it-IT" sz="1400"/>
              <a:t>http://nobelprize.org/nobel_prizes/physics/laureates/2002/davis-lecture.pdf</a:t>
            </a:r>
          </a:p>
        </p:txBody>
      </p:sp>
      <p:sp>
        <p:nvSpPr>
          <p:cNvPr id="250891" name="Rectangle 11"/>
          <p:cNvSpPr>
            <a:spLocks noChangeArrowheads="1"/>
          </p:cNvSpPr>
          <p:nvPr/>
        </p:nvSpPr>
        <p:spPr bwMode="auto">
          <a:xfrm>
            <a:off x="3298825" y="5572125"/>
            <a:ext cx="5780088" cy="304800"/>
          </a:xfrm>
          <a:prstGeom prst="rect">
            <a:avLst/>
          </a:prstGeom>
          <a:noFill/>
          <a:ln w="9525" algn="ctr">
            <a:noFill/>
            <a:miter lim="800000"/>
            <a:headEnd/>
            <a:tailEnd/>
          </a:ln>
          <a:effectLst/>
        </p:spPr>
        <p:txBody>
          <a:bodyPr wrap="none">
            <a:spAutoFit/>
          </a:bodyPr>
          <a:lstStyle/>
          <a:p>
            <a:r>
              <a:rPr lang="it-IT" sz="1400"/>
              <a:t>http://nobelprize.org/nobel_prizes/physics/laureates/2002/koshiba-lecture.pdf</a:t>
            </a:r>
          </a:p>
        </p:txBody>
      </p:sp>
      <p:sp>
        <p:nvSpPr>
          <p:cNvPr id="250892" name="Rectangle 12"/>
          <p:cNvSpPr>
            <a:spLocks noChangeArrowheads="1"/>
          </p:cNvSpPr>
          <p:nvPr/>
        </p:nvSpPr>
        <p:spPr bwMode="auto">
          <a:xfrm>
            <a:off x="5792788" y="5199063"/>
            <a:ext cx="2451100" cy="822325"/>
          </a:xfrm>
          <a:prstGeom prst="rect">
            <a:avLst/>
          </a:prstGeom>
          <a:noFill/>
          <a:ln w="9525" algn="ctr">
            <a:noFill/>
            <a:miter lim="800000"/>
            <a:headEnd/>
            <a:tailEnd/>
          </a:ln>
          <a:effectLst/>
        </p:spPr>
        <p:txBody>
          <a:bodyPr wrap="none" anchor="ctr">
            <a:spAutoFit/>
          </a:bodyPr>
          <a:lstStyle/>
          <a:p>
            <a:pPr algn="l"/>
            <a:r>
              <a:rPr lang="en-US"/>
              <a:t>Masatoshi Koshiba</a:t>
            </a:r>
          </a:p>
          <a:p>
            <a:pPr algn="l"/>
            <a:endParaRPr lang="en-US">
              <a:solidFill>
                <a:schemeClr val="tx1"/>
              </a:solidFill>
              <a:latin typeface="Times" pitchFamily="18" charset="0"/>
            </a:endParaRPr>
          </a:p>
        </p:txBody>
      </p:sp>
      <p:pic>
        <p:nvPicPr>
          <p:cNvPr id="250893" name="Picture 13"/>
          <p:cNvPicPr>
            <a:picLocks noChangeAspect="1" noChangeArrowheads="1"/>
          </p:cNvPicPr>
          <p:nvPr/>
        </p:nvPicPr>
        <p:blipFill>
          <a:blip r:embed="rId5" cstate="print"/>
          <a:srcRect/>
          <a:stretch>
            <a:fillRect/>
          </a:stretch>
        </p:blipFill>
        <p:spPr bwMode="auto">
          <a:xfrm>
            <a:off x="7164388" y="1484313"/>
            <a:ext cx="1816100" cy="2592387"/>
          </a:xfrm>
          <a:prstGeom prst="rect">
            <a:avLst/>
          </a:prstGeom>
          <a:noFill/>
          <a:ln w="9525" algn="ctr">
            <a:noFill/>
            <a:miter lim="800000"/>
            <a:headEnd/>
            <a:tailEnd/>
          </a:ln>
          <a:effectLst/>
        </p:spPr>
      </p:pic>
      <p:pic>
        <p:nvPicPr>
          <p:cNvPr id="250894" name="Picture 14"/>
          <p:cNvPicPr>
            <a:picLocks noChangeAspect="1" noChangeArrowheads="1"/>
          </p:cNvPicPr>
          <p:nvPr/>
        </p:nvPicPr>
        <p:blipFill>
          <a:blip r:embed="rId6" cstate="print"/>
          <a:srcRect/>
          <a:stretch>
            <a:fillRect/>
          </a:stretch>
        </p:blipFill>
        <p:spPr bwMode="auto">
          <a:xfrm>
            <a:off x="6011863" y="3068638"/>
            <a:ext cx="1543050" cy="215265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6" name="Rectangle 4"/>
          <p:cNvSpPr>
            <a:spLocks noChangeArrowheads="1"/>
          </p:cNvSpPr>
          <p:nvPr/>
        </p:nvSpPr>
        <p:spPr bwMode="auto">
          <a:xfrm>
            <a:off x="304800" y="333375"/>
            <a:ext cx="8588375" cy="2205038"/>
          </a:xfrm>
          <a:prstGeom prst="rect">
            <a:avLst/>
          </a:prstGeom>
          <a:noFill/>
          <a:ln w="9525">
            <a:noFill/>
            <a:miter lim="800000"/>
            <a:headEnd/>
            <a:tailEnd/>
          </a:ln>
          <a:effectLst/>
        </p:spPr>
        <p:txBody>
          <a:bodyPr anchor="ctr"/>
          <a:lstStyle/>
          <a:p>
            <a:pPr marL="838200" indent="-838200"/>
            <a:r>
              <a:rPr lang="it-IT" sz="4000" b="1"/>
              <a:t>8.5 Neutrinos from a Stellar Gravitational Collapse</a:t>
            </a:r>
          </a:p>
        </p:txBody>
      </p:sp>
      <p:pic>
        <p:nvPicPr>
          <p:cNvPr id="269317" name="saul_sm.mpg">
            <a:hlinkClick r:id="" action="ppaction://media"/>
          </p:cNvPr>
          <p:cNvPicPr>
            <a:picLocks noRot="1" noChangeAspect="1" noChangeArrowheads="1"/>
          </p:cNvPicPr>
          <p:nvPr>
            <a:videoFile r:link="rId1"/>
          </p:nvPr>
        </p:nvPicPr>
        <p:blipFill>
          <a:blip r:embed="rId3" cstate="print"/>
          <a:srcRect/>
          <a:stretch>
            <a:fillRect/>
          </a:stretch>
        </p:blipFill>
        <p:spPr bwMode="auto">
          <a:xfrm>
            <a:off x="971550" y="2636838"/>
            <a:ext cx="5303838" cy="3978275"/>
          </a:xfrm>
          <a:prstGeom prst="rect">
            <a:avLst/>
          </a:prstGeom>
          <a:noFill/>
        </p:spPr>
      </p:pic>
      <p:sp>
        <p:nvSpPr>
          <p:cNvPr id="269318" name="Rectangle 6"/>
          <p:cNvSpPr>
            <a:spLocks noChangeArrowheads="1"/>
          </p:cNvSpPr>
          <p:nvPr/>
        </p:nvSpPr>
        <p:spPr bwMode="auto">
          <a:xfrm>
            <a:off x="6443663" y="2636838"/>
            <a:ext cx="2374900" cy="2644775"/>
          </a:xfrm>
          <a:prstGeom prst="rect">
            <a:avLst/>
          </a:prstGeom>
          <a:noFill/>
          <a:ln w="9525">
            <a:noFill/>
            <a:miter lim="800000"/>
            <a:headEnd/>
            <a:tailEnd/>
          </a:ln>
          <a:effectLst/>
        </p:spPr>
        <p:txBody>
          <a:bodyPr anchor="ctr">
            <a:spAutoFit/>
          </a:bodyPr>
          <a:lstStyle/>
          <a:p>
            <a:pPr algn="l" eaLnBrk="1" hangingPunct="1"/>
            <a:r>
              <a:rPr lang="en-US" sz="1400">
                <a:solidFill>
                  <a:srgbClr val="FFFF00"/>
                </a:solidFill>
              </a:rPr>
              <a:t>Una supernova nella Galassia Centaurus A.  Il clip è stato preparato dal “Supernova Cosmology Project” (P. Nugent, A. Conley) con l’aiuto del Lawrence Berkeley National Laboratory's Computer Visualization Laboratory (N. Johnston: animazione) al “ National Energy Research Scientific Computing Center”</a:t>
            </a:r>
          </a:p>
        </p:txBody>
      </p:sp>
      <p:sp>
        <p:nvSpPr>
          <p:cNvPr id="269319" name="Text Box 7"/>
          <p:cNvSpPr txBox="1">
            <a:spLocks noChangeArrowheads="1"/>
          </p:cNvSpPr>
          <p:nvPr/>
        </p:nvSpPr>
        <p:spPr bwMode="auto">
          <a:xfrm>
            <a:off x="6226175" y="5805488"/>
            <a:ext cx="2803525" cy="457200"/>
          </a:xfrm>
          <a:prstGeom prst="rect">
            <a:avLst/>
          </a:prstGeom>
          <a:noFill/>
          <a:ln w="9525" algn="ctr">
            <a:noFill/>
            <a:miter lim="800000"/>
            <a:headEnd/>
            <a:tailEnd/>
          </a:ln>
          <a:effectLst/>
        </p:spPr>
        <p:txBody>
          <a:bodyPr wrap="none">
            <a:spAutoFit/>
          </a:bodyPr>
          <a:lstStyle/>
          <a:p>
            <a:r>
              <a:rPr lang="it-IT" b="1"/>
              <a:t>Lux = 1% neutrinos!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9318"/>
                                        </p:tgtEl>
                                        <p:attrNameLst>
                                          <p:attrName>style.visibility</p:attrName>
                                        </p:attrNameLst>
                                      </p:cBhvr>
                                      <p:to>
                                        <p:strVal val="visible"/>
                                      </p:to>
                                    </p:set>
                                    <p:animEffect transition="in" filter="dissolve">
                                      <p:cBhvr>
                                        <p:cTn id="7" dur="500"/>
                                        <p:tgtEl>
                                          <p:spTgt spid="2693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6931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69317"/>
                                        </p:tgtEl>
                                      </p:cBhvr>
                                    </p:cmd>
                                  </p:childTnLst>
                                </p:cTn>
                              </p:par>
                            </p:childTnLst>
                          </p:cTn>
                        </p:par>
                      </p:childTnLst>
                    </p:cTn>
                  </p:par>
                </p:childTnLst>
              </p:cTn>
              <p:nextCondLst>
                <p:cond evt="onClick" delay="0">
                  <p:tgtEl>
                    <p:spTgt spid="269317"/>
                  </p:tgtEl>
                </p:cond>
              </p:nextCondLst>
            </p:seq>
            <p:video>
              <p:cMediaNode>
                <p:cTn id="13" fill="hold" display="0">
                  <p:stCondLst>
                    <p:cond delay="indefinite"/>
                  </p:stCondLst>
                  <p:endCondLst>
                    <p:cond evt="onNext" delay="0">
                      <p:tgtEl>
                        <p:sldTgt/>
                      </p:tgtEl>
                    </p:cond>
                    <p:cond evt="onPrev" delay="0">
                      <p:tgtEl>
                        <p:sldTgt/>
                      </p:tgtEl>
                    </p:cond>
                  </p:endCondLst>
                </p:cTn>
                <p:tgtEl>
                  <p:spTgt spid="269317"/>
                </p:tgtEl>
              </p:cMediaNode>
            </p:video>
          </p:childTnLst>
        </p:cTn>
      </p:par>
    </p:tnLst>
    <p:bldLst>
      <p:bldP spid="2693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6" name="Rectangle 6"/>
          <p:cNvSpPr>
            <a:spLocks noChangeArrowheads="1"/>
          </p:cNvSpPr>
          <p:nvPr/>
        </p:nvSpPr>
        <p:spPr bwMode="auto">
          <a:xfrm>
            <a:off x="250825" y="692150"/>
            <a:ext cx="8893175" cy="5807075"/>
          </a:xfrm>
          <a:prstGeom prst="rect">
            <a:avLst/>
          </a:prstGeom>
          <a:noFill/>
          <a:ln w="9525" algn="ctr">
            <a:noFill/>
            <a:miter lim="800000"/>
            <a:headEnd/>
            <a:tailEnd/>
          </a:ln>
          <a:effectLst/>
        </p:spPr>
        <p:txBody>
          <a:bodyPr>
            <a:spAutoFit/>
          </a:bodyPr>
          <a:lstStyle/>
          <a:p>
            <a:pPr algn="l">
              <a:spcAft>
                <a:spcPct val="25000"/>
              </a:spcAft>
              <a:buClr>
                <a:srgbClr val="FFCC00"/>
              </a:buClr>
              <a:buFont typeface="Wingdings" pitchFamily="2" charset="2"/>
              <a:buChar char="§"/>
            </a:pPr>
            <a:r>
              <a:rPr lang="en-US" sz="2000" dirty="0"/>
              <a:t> Stars with masses above eight solar masses undergo </a:t>
            </a:r>
            <a:r>
              <a:rPr lang="en-US" sz="2000" b="1" i="1" dirty="0"/>
              <a:t>gravitational collapse</a:t>
            </a:r>
            <a:r>
              <a:rPr lang="en-US" sz="2000" dirty="0"/>
              <a:t>.</a:t>
            </a:r>
          </a:p>
          <a:p>
            <a:pPr algn="l">
              <a:spcAft>
                <a:spcPct val="25000"/>
              </a:spcAft>
              <a:buClr>
                <a:srgbClr val="FFCC00"/>
              </a:buClr>
              <a:buFont typeface="Wingdings" pitchFamily="2" charset="2"/>
              <a:buChar char="§"/>
            </a:pPr>
            <a:r>
              <a:rPr lang="en-US" sz="2000" dirty="0"/>
              <a:t> Once the core of the star becomes constituted primarily of iron, further compression of the core does not ignite nuclear fusion and the star is unable to thermodynamically support its outer envelope. </a:t>
            </a:r>
          </a:p>
          <a:p>
            <a:pPr algn="l">
              <a:spcAft>
                <a:spcPct val="25000"/>
              </a:spcAft>
              <a:buClr>
                <a:srgbClr val="FFCC00"/>
              </a:buClr>
              <a:buFont typeface="Wingdings" pitchFamily="2" charset="2"/>
              <a:buChar char="§"/>
            </a:pPr>
            <a:r>
              <a:rPr lang="en-US" sz="2000" dirty="0"/>
              <a:t>As the surrounding matter falls inward under gravity, the temperature of the core rises and iron dissociates into α particles and nucleons.</a:t>
            </a:r>
          </a:p>
          <a:p>
            <a:pPr algn="l">
              <a:spcAft>
                <a:spcPct val="25000"/>
              </a:spcAft>
              <a:buClr>
                <a:srgbClr val="FFCC00"/>
              </a:buClr>
              <a:buFont typeface="Wingdings" pitchFamily="2" charset="2"/>
              <a:buChar char="§"/>
            </a:pPr>
            <a:r>
              <a:rPr lang="en-US" sz="2000" dirty="0"/>
              <a:t> Electron capture on protons becomes heavily favored and electron neutrinos are produced as the core gets </a:t>
            </a:r>
            <a:r>
              <a:rPr lang="en-US" sz="2000" dirty="0" err="1"/>
              <a:t>neutronized</a:t>
            </a:r>
            <a:r>
              <a:rPr lang="en-US" sz="2000" dirty="0"/>
              <a:t> (a process known as </a:t>
            </a:r>
            <a:r>
              <a:rPr lang="en-US" sz="2000" b="1" i="1" dirty="0" err="1"/>
              <a:t>neutronization</a:t>
            </a:r>
            <a:r>
              <a:rPr lang="en-US" sz="2000" dirty="0"/>
              <a:t>). </a:t>
            </a:r>
          </a:p>
          <a:p>
            <a:pPr algn="l">
              <a:spcAft>
                <a:spcPct val="25000"/>
              </a:spcAft>
              <a:buClr>
                <a:srgbClr val="FFCC00"/>
              </a:buClr>
              <a:buFont typeface="Wingdings" pitchFamily="2" charset="2"/>
              <a:buChar char="§"/>
            </a:pPr>
            <a:r>
              <a:rPr lang="en-US" sz="2000" dirty="0"/>
              <a:t> When the core reaches densities above 10</a:t>
            </a:r>
            <a:r>
              <a:rPr lang="en-US" sz="2000" baseline="30000" dirty="0"/>
              <a:t>12</a:t>
            </a:r>
            <a:r>
              <a:rPr lang="en-US" sz="2000" dirty="0"/>
              <a:t> g/cm</a:t>
            </a:r>
            <a:r>
              <a:rPr lang="en-US" sz="2000" baseline="30000" dirty="0"/>
              <a:t>3</a:t>
            </a:r>
            <a:r>
              <a:rPr lang="en-US" sz="2000" dirty="0"/>
              <a:t>, neutrinos become trapped (in the so-called </a:t>
            </a:r>
            <a:r>
              <a:rPr lang="en-US" sz="2000" dirty="0" err="1"/>
              <a:t>neutrinosphere</a:t>
            </a:r>
            <a:r>
              <a:rPr lang="en-US" sz="2000" dirty="0"/>
              <a:t>). </a:t>
            </a:r>
          </a:p>
          <a:p>
            <a:pPr algn="l">
              <a:spcAft>
                <a:spcPct val="25000"/>
              </a:spcAft>
              <a:buClr>
                <a:srgbClr val="FFCC00"/>
              </a:buClr>
              <a:buFont typeface="Wingdings" pitchFamily="2" charset="2"/>
              <a:buChar char="§"/>
            </a:pPr>
            <a:r>
              <a:rPr lang="en-US" sz="2000" dirty="0"/>
              <a:t> The collapse continues until 3 − 4 times nuclear density is reached, after which the inner core rebounds, sending a shock-wave across the outer core and into the mantle. </a:t>
            </a:r>
          </a:p>
          <a:p>
            <a:pPr algn="l">
              <a:spcAft>
                <a:spcPct val="25000"/>
              </a:spcAft>
              <a:buClr>
                <a:srgbClr val="FFCC00"/>
              </a:buClr>
              <a:buFont typeface="Wingdings" pitchFamily="2" charset="2"/>
              <a:buChar char="§"/>
            </a:pPr>
            <a:r>
              <a:rPr lang="en-US" sz="2000" dirty="0"/>
              <a:t> This shock-wave loses energy as it heats the matter it traverses and incites further  </a:t>
            </a:r>
            <a:r>
              <a:rPr lang="en-US" sz="2000" dirty="0" smtClean="0"/>
              <a:t>electron-capture </a:t>
            </a:r>
            <a:r>
              <a:rPr lang="en-US" sz="2000" dirty="0"/>
              <a:t>on the free protons left in the wake of the shock. </a:t>
            </a:r>
          </a:p>
          <a:p>
            <a:pPr algn="l">
              <a:spcAft>
                <a:spcPct val="25000"/>
              </a:spcAft>
              <a:buClr>
                <a:srgbClr val="FFCC00"/>
              </a:buClr>
              <a:buFont typeface="Wingdings" pitchFamily="2" charset="2"/>
              <a:buChar char="§"/>
            </a:pPr>
            <a:r>
              <a:rPr lang="en-US" sz="2000" dirty="0"/>
              <a:t> During the few milliseconds in which the shock-wave travels from the inner core to the </a:t>
            </a:r>
            <a:r>
              <a:rPr lang="en-US" sz="2000" dirty="0" err="1"/>
              <a:t>neutrinosphere</a:t>
            </a:r>
            <a:r>
              <a:rPr lang="en-US" sz="2000" dirty="0"/>
              <a:t>, electron neutrinos are released in a pulse. This </a:t>
            </a:r>
            <a:r>
              <a:rPr lang="en-US" sz="2000" dirty="0" err="1"/>
              <a:t>neutronization</a:t>
            </a:r>
            <a:r>
              <a:rPr lang="en-US" sz="2000" dirty="0"/>
              <a:t> burst carries away approximately </a:t>
            </a:r>
            <a:r>
              <a:rPr lang="en-US" sz="2000" b="1" dirty="0"/>
              <a:t>10</a:t>
            </a:r>
            <a:r>
              <a:rPr lang="en-US" sz="2000" b="1" baseline="30000" dirty="0"/>
              <a:t>51</a:t>
            </a:r>
            <a:r>
              <a:rPr lang="en-US" sz="2000" b="1" dirty="0"/>
              <a:t> ergs of energy</a:t>
            </a:r>
            <a:r>
              <a:rPr lang="en-US" sz="2000" dirty="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3" name="Rectangle 5"/>
          <p:cNvSpPr>
            <a:spLocks noChangeArrowheads="1"/>
          </p:cNvSpPr>
          <p:nvPr/>
        </p:nvSpPr>
        <p:spPr bwMode="auto">
          <a:xfrm>
            <a:off x="323850" y="476250"/>
            <a:ext cx="8561388" cy="1616075"/>
          </a:xfrm>
          <a:prstGeom prst="rect">
            <a:avLst/>
          </a:prstGeom>
          <a:noFill/>
          <a:ln w="9525" algn="ctr">
            <a:noFill/>
            <a:miter lim="800000"/>
            <a:headEnd/>
            <a:tailEnd/>
          </a:ln>
          <a:effectLst/>
        </p:spPr>
        <p:txBody>
          <a:bodyPr>
            <a:spAutoFit/>
          </a:bodyPr>
          <a:lstStyle/>
          <a:p>
            <a:pPr algn="l">
              <a:buClr>
                <a:srgbClr val="FFCC00"/>
              </a:buClr>
              <a:buFont typeface="Wingdings" pitchFamily="2" charset="2"/>
              <a:buChar char="§"/>
            </a:pPr>
            <a:r>
              <a:rPr lang="it-IT" sz="2000"/>
              <a:t> 99% of the binding energy E</a:t>
            </a:r>
            <a:r>
              <a:rPr lang="it-IT" sz="2000" baseline="-25000"/>
              <a:t>b</a:t>
            </a:r>
            <a:r>
              <a:rPr lang="it-IT" sz="2000"/>
              <a:t>, of the protoneutron star is released in the following ∼ 10 seconds primarily via β-decay (providing a source of electron antineutrinos), νe, </a:t>
            </a:r>
            <a:r>
              <a:rPr lang="it-IT" sz="2000">
                <a:sym typeface="Symbol" pitchFamily="18" charset="2"/>
              </a:rPr>
              <a:t></a:t>
            </a:r>
            <a:r>
              <a:rPr lang="it-IT" sz="2000"/>
              <a:t>νe and e+e− annihilation and nucleon bremsstrahlung (sources for all flavors of neutrinos including ν</a:t>
            </a:r>
            <a:r>
              <a:rPr lang="it-IT" sz="2000" baseline="-25000"/>
              <a:t>µ</a:t>
            </a:r>
            <a:r>
              <a:rPr lang="it-IT" sz="2000"/>
              <a:t>, ¯ν</a:t>
            </a:r>
            <a:r>
              <a:rPr lang="it-IT" sz="2000" baseline="-25000"/>
              <a:t>µ</a:t>
            </a:r>
            <a:r>
              <a:rPr lang="it-IT" sz="2000"/>
              <a:t>, ν</a:t>
            </a:r>
            <a:r>
              <a:rPr lang="it-IT" sz="2000" baseline="-25000"/>
              <a:t>t</a:t>
            </a:r>
            <a:r>
              <a:rPr lang="it-IT" sz="2000"/>
              <a:t> and ¯ν</a:t>
            </a:r>
            <a:r>
              <a:rPr lang="it-IT" sz="2000" baseline="-25000"/>
              <a:t>t</a:t>
            </a:r>
            <a:r>
              <a:rPr lang="it-IT" sz="2000"/>
              <a:t> ), in addition to electron capture.</a:t>
            </a:r>
          </a:p>
          <a:p>
            <a:pPr algn="l"/>
            <a:endParaRPr lang="it-IT" sz="2000"/>
          </a:p>
        </p:txBody>
      </p:sp>
      <p:pic>
        <p:nvPicPr>
          <p:cNvPr id="268294" name="Picture 6"/>
          <p:cNvPicPr>
            <a:picLocks noChangeAspect="1" noChangeArrowheads="1"/>
          </p:cNvPicPr>
          <p:nvPr/>
        </p:nvPicPr>
        <p:blipFill>
          <a:blip r:embed="rId2" cstate="print"/>
          <a:srcRect/>
          <a:stretch>
            <a:fillRect/>
          </a:stretch>
        </p:blipFill>
        <p:spPr bwMode="auto">
          <a:xfrm>
            <a:off x="34925" y="1870075"/>
            <a:ext cx="7948613" cy="5054600"/>
          </a:xfrm>
          <a:prstGeom prst="rect">
            <a:avLst/>
          </a:prstGeom>
          <a:noFill/>
          <a:ln w="9525" algn="ctr">
            <a:noFill/>
            <a:miter lim="800000"/>
            <a:headEnd/>
            <a:tailEnd/>
          </a:ln>
          <a:effectLst/>
        </p:spPr>
      </p:pic>
      <p:sp>
        <p:nvSpPr>
          <p:cNvPr id="268295" name="Rectangle 7"/>
          <p:cNvSpPr>
            <a:spLocks noChangeArrowheads="1"/>
          </p:cNvSpPr>
          <p:nvPr/>
        </p:nvSpPr>
        <p:spPr bwMode="auto">
          <a:xfrm>
            <a:off x="7092950" y="1868488"/>
            <a:ext cx="2051050" cy="5078313"/>
          </a:xfrm>
          <a:prstGeom prst="rect">
            <a:avLst/>
          </a:prstGeom>
          <a:solidFill>
            <a:schemeClr val="bg1"/>
          </a:solidFill>
          <a:ln w="9525" algn="ctr">
            <a:noFill/>
            <a:miter lim="800000"/>
            <a:headEnd/>
            <a:tailEnd/>
          </a:ln>
          <a:effectLst/>
        </p:spPr>
        <p:txBody>
          <a:bodyPr>
            <a:spAutoFit/>
          </a:bodyPr>
          <a:lstStyle/>
          <a:p>
            <a:pPr algn="l"/>
            <a:r>
              <a:rPr lang="it-IT" sz="1800" dirty="0" err="1">
                <a:solidFill>
                  <a:srgbClr val="0000FF"/>
                </a:solidFill>
              </a:rPr>
              <a:t>Schematic</a:t>
            </a:r>
            <a:r>
              <a:rPr lang="it-IT" sz="1800" dirty="0">
                <a:solidFill>
                  <a:srgbClr val="0000FF"/>
                </a:solidFill>
              </a:rPr>
              <a:t> </a:t>
            </a:r>
            <a:r>
              <a:rPr lang="it-IT" sz="1800" dirty="0" err="1">
                <a:solidFill>
                  <a:srgbClr val="0000FF"/>
                </a:solidFill>
              </a:rPr>
              <a:t>illustration</a:t>
            </a:r>
            <a:r>
              <a:rPr lang="it-IT" sz="1800" dirty="0">
                <a:solidFill>
                  <a:srgbClr val="0000FF"/>
                </a:solidFill>
              </a:rPr>
              <a:t> </a:t>
            </a:r>
            <a:r>
              <a:rPr lang="it-IT" sz="1800" dirty="0" err="1">
                <a:solidFill>
                  <a:srgbClr val="0000FF"/>
                </a:solidFill>
              </a:rPr>
              <a:t>of</a:t>
            </a:r>
            <a:r>
              <a:rPr lang="it-IT" sz="1800" dirty="0">
                <a:solidFill>
                  <a:srgbClr val="0000FF"/>
                </a:solidFill>
              </a:rPr>
              <a:t> a </a:t>
            </a:r>
            <a:r>
              <a:rPr lang="it-IT" sz="1800" dirty="0" smtClean="0">
                <a:solidFill>
                  <a:srgbClr val="0000FF"/>
                </a:solidFill>
              </a:rPr>
              <a:t>SN </a:t>
            </a:r>
            <a:r>
              <a:rPr lang="it-IT" sz="1800" dirty="0" err="1" smtClean="0">
                <a:solidFill>
                  <a:srgbClr val="0000FF"/>
                </a:solidFill>
              </a:rPr>
              <a:t>explosion</a:t>
            </a:r>
            <a:r>
              <a:rPr lang="it-IT" sz="1800" dirty="0">
                <a:solidFill>
                  <a:srgbClr val="0000FF"/>
                </a:solidFill>
              </a:rPr>
              <a:t>. The dense Fe </a:t>
            </a:r>
            <a:r>
              <a:rPr lang="it-IT" sz="1800" dirty="0" err="1">
                <a:solidFill>
                  <a:srgbClr val="0000FF"/>
                </a:solidFill>
              </a:rPr>
              <a:t>core</a:t>
            </a:r>
            <a:r>
              <a:rPr lang="it-IT" sz="1800" dirty="0">
                <a:solidFill>
                  <a:srgbClr val="0000FF"/>
                </a:solidFill>
              </a:rPr>
              <a:t> </a:t>
            </a:r>
            <a:r>
              <a:rPr lang="it-IT" sz="1800" dirty="0" err="1">
                <a:solidFill>
                  <a:srgbClr val="0000FF"/>
                </a:solidFill>
              </a:rPr>
              <a:t>collapses</a:t>
            </a:r>
            <a:r>
              <a:rPr lang="it-IT" sz="1800" dirty="0">
                <a:solidFill>
                  <a:srgbClr val="0000FF"/>
                </a:solidFill>
              </a:rPr>
              <a:t> in a </a:t>
            </a:r>
            <a:r>
              <a:rPr lang="it-IT" sz="1800" dirty="0" err="1">
                <a:solidFill>
                  <a:srgbClr val="0000FF"/>
                </a:solidFill>
              </a:rPr>
              <a:t>fraction</a:t>
            </a:r>
            <a:r>
              <a:rPr lang="it-IT" sz="1800" dirty="0">
                <a:solidFill>
                  <a:srgbClr val="0000FF"/>
                </a:solidFill>
              </a:rPr>
              <a:t> </a:t>
            </a:r>
            <a:r>
              <a:rPr lang="it-IT" sz="1800" dirty="0" err="1">
                <a:solidFill>
                  <a:srgbClr val="0000FF"/>
                </a:solidFill>
              </a:rPr>
              <a:t>of</a:t>
            </a:r>
            <a:r>
              <a:rPr lang="it-IT" sz="1800" dirty="0">
                <a:solidFill>
                  <a:srgbClr val="0000FF"/>
                </a:solidFill>
              </a:rPr>
              <a:t> a </a:t>
            </a:r>
            <a:r>
              <a:rPr lang="it-IT" sz="1800" dirty="0" err="1">
                <a:solidFill>
                  <a:srgbClr val="0000FF"/>
                </a:solidFill>
              </a:rPr>
              <a:t>second</a:t>
            </a:r>
            <a:r>
              <a:rPr lang="it-IT" sz="1800" dirty="0">
                <a:solidFill>
                  <a:srgbClr val="0000FF"/>
                </a:solidFill>
              </a:rPr>
              <a:t> and </a:t>
            </a:r>
            <a:r>
              <a:rPr lang="it-IT" sz="1800" dirty="0" err="1">
                <a:solidFill>
                  <a:srgbClr val="0000FF"/>
                </a:solidFill>
              </a:rPr>
              <a:t>gets</a:t>
            </a:r>
            <a:r>
              <a:rPr lang="it-IT" sz="1800" dirty="0">
                <a:solidFill>
                  <a:srgbClr val="0000FF"/>
                </a:solidFill>
              </a:rPr>
              <a:t> </a:t>
            </a:r>
            <a:r>
              <a:rPr lang="it-IT" sz="1800" dirty="0" err="1">
                <a:solidFill>
                  <a:srgbClr val="0000FF"/>
                </a:solidFill>
              </a:rPr>
              <a:t>neutronized</a:t>
            </a:r>
            <a:r>
              <a:rPr lang="it-IT" sz="1800" dirty="0">
                <a:solidFill>
                  <a:srgbClr val="0000FF"/>
                </a:solidFill>
              </a:rPr>
              <a:t> (</a:t>
            </a:r>
            <a:r>
              <a:rPr lang="it-IT" sz="1800" dirty="0" err="1">
                <a:solidFill>
                  <a:srgbClr val="0000FF"/>
                </a:solidFill>
              </a:rPr>
              <a:t>lower-left</a:t>
            </a:r>
            <a:r>
              <a:rPr lang="it-IT" sz="1800" dirty="0">
                <a:solidFill>
                  <a:srgbClr val="0000FF"/>
                </a:solidFill>
              </a:rPr>
              <a:t>). The </a:t>
            </a:r>
            <a:r>
              <a:rPr lang="it-IT" sz="1800" dirty="0" err="1">
                <a:solidFill>
                  <a:srgbClr val="0000FF"/>
                </a:solidFill>
              </a:rPr>
              <a:t>inner</a:t>
            </a:r>
            <a:r>
              <a:rPr lang="it-IT" sz="1800" dirty="0">
                <a:solidFill>
                  <a:srgbClr val="0000FF"/>
                </a:solidFill>
              </a:rPr>
              <a:t> </a:t>
            </a:r>
            <a:r>
              <a:rPr lang="it-IT" sz="1800" dirty="0" err="1">
                <a:solidFill>
                  <a:srgbClr val="0000FF"/>
                </a:solidFill>
              </a:rPr>
              <a:t>core</a:t>
            </a:r>
            <a:r>
              <a:rPr lang="it-IT" sz="1800" dirty="0">
                <a:solidFill>
                  <a:srgbClr val="0000FF"/>
                </a:solidFill>
              </a:rPr>
              <a:t> </a:t>
            </a:r>
            <a:r>
              <a:rPr lang="it-IT" sz="1800" dirty="0" err="1">
                <a:solidFill>
                  <a:srgbClr val="0000FF"/>
                </a:solidFill>
              </a:rPr>
              <a:t>rebounds</a:t>
            </a:r>
            <a:r>
              <a:rPr lang="it-IT" sz="1800" dirty="0">
                <a:solidFill>
                  <a:srgbClr val="0000FF"/>
                </a:solidFill>
              </a:rPr>
              <a:t> and </a:t>
            </a:r>
            <a:r>
              <a:rPr lang="it-IT" sz="1800" dirty="0" err="1">
                <a:solidFill>
                  <a:srgbClr val="0000FF"/>
                </a:solidFill>
              </a:rPr>
              <a:t>gives</a:t>
            </a:r>
            <a:r>
              <a:rPr lang="it-IT" sz="1800" dirty="0">
                <a:solidFill>
                  <a:srgbClr val="0000FF"/>
                </a:solidFill>
              </a:rPr>
              <a:t> rise </a:t>
            </a:r>
            <a:r>
              <a:rPr lang="it-IT" sz="1800" dirty="0" err="1">
                <a:solidFill>
                  <a:srgbClr val="0000FF"/>
                </a:solidFill>
              </a:rPr>
              <a:t>to</a:t>
            </a:r>
            <a:r>
              <a:rPr lang="it-IT" sz="1800" dirty="0">
                <a:solidFill>
                  <a:srgbClr val="0000FF"/>
                </a:solidFill>
              </a:rPr>
              <a:t> a </a:t>
            </a:r>
            <a:r>
              <a:rPr lang="it-IT" sz="1800" dirty="0" err="1">
                <a:solidFill>
                  <a:srgbClr val="0000FF"/>
                </a:solidFill>
              </a:rPr>
              <a:t>shock-wave</a:t>
            </a:r>
            <a:r>
              <a:rPr lang="it-IT" sz="1800" dirty="0">
                <a:solidFill>
                  <a:srgbClr val="0000FF"/>
                </a:solidFill>
              </a:rPr>
              <a:t> (</a:t>
            </a:r>
            <a:r>
              <a:rPr lang="it-IT" sz="1800" dirty="0" err="1">
                <a:solidFill>
                  <a:srgbClr val="0000FF"/>
                </a:solidFill>
              </a:rPr>
              <a:t>lower-right</a:t>
            </a:r>
            <a:r>
              <a:rPr lang="it-IT" sz="1800" dirty="0">
                <a:solidFill>
                  <a:srgbClr val="0000FF"/>
                </a:solidFill>
              </a:rPr>
              <a:t>). The </a:t>
            </a:r>
            <a:r>
              <a:rPr lang="it-IT" sz="1800" dirty="0" err="1">
                <a:solidFill>
                  <a:srgbClr val="0000FF"/>
                </a:solidFill>
              </a:rPr>
              <a:t>protoneutron</a:t>
            </a:r>
            <a:r>
              <a:rPr lang="it-IT" sz="1800" dirty="0">
                <a:solidFill>
                  <a:srgbClr val="0000FF"/>
                </a:solidFill>
              </a:rPr>
              <a:t> star </a:t>
            </a:r>
            <a:r>
              <a:rPr lang="it-IT" sz="1800" dirty="0" err="1">
                <a:solidFill>
                  <a:srgbClr val="0000FF"/>
                </a:solidFill>
              </a:rPr>
              <a:t>cools</a:t>
            </a:r>
            <a:r>
              <a:rPr lang="it-IT" sz="1800" dirty="0">
                <a:solidFill>
                  <a:srgbClr val="0000FF"/>
                </a:solidFill>
              </a:rPr>
              <a:t> </a:t>
            </a:r>
            <a:r>
              <a:rPr lang="it-IT" sz="1800" dirty="0" err="1">
                <a:solidFill>
                  <a:srgbClr val="0000FF"/>
                </a:solidFill>
              </a:rPr>
              <a:t>by</a:t>
            </a:r>
            <a:r>
              <a:rPr lang="it-IT" sz="1800" dirty="0">
                <a:solidFill>
                  <a:srgbClr val="0000FF"/>
                </a:solidFill>
              </a:rPr>
              <a:t> the </a:t>
            </a:r>
            <a:r>
              <a:rPr lang="it-IT" sz="1800" dirty="0" err="1">
                <a:solidFill>
                  <a:srgbClr val="0000FF"/>
                </a:solidFill>
              </a:rPr>
              <a:t>emission</a:t>
            </a:r>
            <a:r>
              <a:rPr lang="it-IT" sz="1800" dirty="0">
                <a:solidFill>
                  <a:srgbClr val="0000FF"/>
                </a:solidFill>
              </a:rPr>
              <a:t> </a:t>
            </a:r>
            <a:r>
              <a:rPr lang="it-IT" sz="1800" dirty="0" err="1">
                <a:solidFill>
                  <a:srgbClr val="0000FF"/>
                </a:solidFill>
              </a:rPr>
              <a:t>of</a:t>
            </a:r>
            <a:r>
              <a:rPr lang="it-IT" sz="1800" dirty="0">
                <a:solidFill>
                  <a:srgbClr val="0000FF"/>
                </a:solidFill>
              </a:rPr>
              <a:t> </a:t>
            </a:r>
            <a:r>
              <a:rPr lang="it-IT" sz="1800" dirty="0" err="1">
                <a:solidFill>
                  <a:srgbClr val="0000FF"/>
                </a:solidFill>
              </a:rPr>
              <a:t>neutrinos</a:t>
            </a:r>
            <a:r>
              <a:rPr lang="it-IT" sz="1800" dirty="0">
                <a:solidFill>
                  <a:srgbClr val="0000FF"/>
                </a:solidFill>
              </a:rPr>
              <a:t>.</a:t>
            </a:r>
          </a:p>
          <a:p>
            <a:pPr algn="l"/>
            <a:endParaRPr lang="it-IT" sz="1800" dirty="0">
              <a:solidFill>
                <a:srgbClr val="0000FF"/>
              </a:solidFill>
            </a:endParaRPr>
          </a:p>
          <a:p>
            <a:pPr algn="l"/>
            <a:endParaRPr lang="it-IT" sz="1800" dirty="0">
              <a:solidFill>
                <a:srgbClr val="0000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6679" name="Picture 7" descr="TEMP21"/>
          <p:cNvPicPr>
            <a:picLocks noChangeArrowheads="1"/>
          </p:cNvPicPr>
          <p:nvPr/>
        </p:nvPicPr>
        <p:blipFill>
          <a:blip r:embed="rId3" cstate="print"/>
          <a:srcRect/>
          <a:stretch>
            <a:fillRect/>
          </a:stretch>
        </p:blipFill>
        <p:spPr bwMode="auto">
          <a:xfrm>
            <a:off x="152400" y="1066800"/>
            <a:ext cx="8991600" cy="5791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533400" y="152400"/>
            <a:ext cx="7772400" cy="1143000"/>
          </a:xfrm>
        </p:spPr>
        <p:txBody>
          <a:bodyPr/>
          <a:lstStyle/>
          <a:p>
            <a:r>
              <a:rPr lang="en-US" sz="4000" b="1">
                <a:solidFill>
                  <a:schemeClr val="bg1"/>
                </a:solidFill>
                <a:latin typeface="Garamond" pitchFamily="18" charset="0"/>
              </a:rPr>
              <a:t>Pre supernovae</a:t>
            </a:r>
          </a:p>
        </p:txBody>
      </p:sp>
      <p:sp>
        <p:nvSpPr>
          <p:cNvPr id="239619" name="Text Box 3"/>
          <p:cNvSpPr txBox="1">
            <a:spLocks noChangeArrowheads="1"/>
          </p:cNvSpPr>
          <p:nvPr/>
        </p:nvSpPr>
        <p:spPr bwMode="auto">
          <a:xfrm>
            <a:off x="1050925" y="1565275"/>
            <a:ext cx="184150" cy="457200"/>
          </a:xfrm>
          <a:prstGeom prst="rect">
            <a:avLst/>
          </a:prstGeom>
          <a:noFill/>
          <a:ln w="9525">
            <a:noFill/>
            <a:miter lim="800000"/>
            <a:headEnd/>
            <a:tailEnd/>
          </a:ln>
          <a:effectLst/>
        </p:spPr>
        <p:txBody>
          <a:bodyPr wrap="none">
            <a:spAutoFit/>
          </a:bodyPr>
          <a:lstStyle/>
          <a:p>
            <a:pPr algn="l" eaLnBrk="1" hangingPunct="1"/>
            <a:endParaRPr lang="it-IT">
              <a:solidFill>
                <a:schemeClr val="tx1"/>
              </a:solidFill>
              <a:latin typeface="Times New Roman" pitchFamily="18" charset="0"/>
            </a:endParaRPr>
          </a:p>
        </p:txBody>
      </p:sp>
      <p:pic>
        <p:nvPicPr>
          <p:cNvPr id="239620" name="Picture 4" descr="FG21_005"/>
          <p:cNvPicPr>
            <a:picLocks noChangeAspect="1" noChangeArrowheads="1"/>
          </p:cNvPicPr>
          <p:nvPr/>
        </p:nvPicPr>
        <p:blipFill>
          <a:blip r:embed="rId2" cstate="print"/>
          <a:srcRect l="16566" r="17764"/>
          <a:stretch>
            <a:fillRect/>
          </a:stretch>
        </p:blipFill>
        <p:spPr bwMode="auto">
          <a:xfrm>
            <a:off x="103188" y="1828800"/>
            <a:ext cx="3544887" cy="3597275"/>
          </a:xfrm>
          <a:prstGeom prst="rect">
            <a:avLst/>
          </a:prstGeom>
          <a:noFill/>
          <a:ln w="9525">
            <a:noFill/>
            <a:miter lim="800000"/>
            <a:headEnd/>
            <a:tailEnd/>
          </a:ln>
          <a:effectLst/>
        </p:spPr>
      </p:pic>
      <p:sp>
        <p:nvSpPr>
          <p:cNvPr id="239621" name="Text Box 5"/>
          <p:cNvSpPr txBox="1">
            <a:spLocks noChangeArrowheads="1"/>
          </p:cNvSpPr>
          <p:nvPr/>
        </p:nvSpPr>
        <p:spPr bwMode="auto">
          <a:xfrm>
            <a:off x="3657600" y="1371600"/>
            <a:ext cx="5486400" cy="3894138"/>
          </a:xfrm>
          <a:prstGeom prst="rect">
            <a:avLst/>
          </a:prstGeom>
          <a:noFill/>
          <a:ln w="9525">
            <a:noFill/>
            <a:miter lim="800000"/>
            <a:headEnd/>
            <a:tailEnd/>
          </a:ln>
          <a:effectLst/>
        </p:spPr>
        <p:txBody>
          <a:bodyPr>
            <a:spAutoFit/>
          </a:bodyPr>
          <a:lstStyle/>
          <a:p>
            <a:pPr algn="l" eaLnBrk="1" hangingPunct="1">
              <a:spcBef>
                <a:spcPct val="50000"/>
              </a:spcBef>
            </a:pPr>
            <a:r>
              <a:rPr lang="en-US">
                <a:latin typeface="Times New Roman" pitchFamily="18" charset="0"/>
              </a:rPr>
              <a:t> </a:t>
            </a:r>
            <a:r>
              <a:rPr lang="en-US" b="1">
                <a:latin typeface="Times New Roman" pitchFamily="18" charset="0"/>
              </a:rPr>
              <a:t>Evolutionary stages of a 25 MSUN star:  </a:t>
            </a:r>
          </a:p>
          <a:p>
            <a:pPr algn="l" eaLnBrk="1" hangingPunct="1">
              <a:spcBef>
                <a:spcPct val="50000"/>
              </a:spcBef>
            </a:pPr>
            <a:r>
              <a:rPr lang="en-US">
                <a:latin typeface="Times New Roman" pitchFamily="18" charset="0"/>
              </a:rPr>
              <a:t>        </a:t>
            </a:r>
            <a:r>
              <a:rPr lang="en-US" sz="1800" b="1">
                <a:latin typeface="Times New Roman" pitchFamily="18" charset="0"/>
              </a:rPr>
              <a:t>Stage          Temperature (K)  Duration of stage</a:t>
            </a:r>
          </a:p>
          <a:p>
            <a:pPr algn="l" eaLnBrk="1" hangingPunct="1">
              <a:spcBef>
                <a:spcPct val="50000"/>
              </a:spcBef>
            </a:pPr>
            <a:r>
              <a:rPr lang="en-US" sz="1800">
                <a:latin typeface="Times New Roman" pitchFamily="18" charset="0"/>
              </a:rPr>
              <a:t>    Hydrogen burning      4 x 10</a:t>
            </a:r>
            <a:r>
              <a:rPr lang="en-US" sz="1800" baseline="30000">
                <a:latin typeface="Times New Roman" pitchFamily="18" charset="0"/>
              </a:rPr>
              <a:t>7</a:t>
            </a:r>
            <a:r>
              <a:rPr lang="en-US" sz="1800">
                <a:latin typeface="Times New Roman" pitchFamily="18" charset="0"/>
              </a:rPr>
              <a:t>               7 x 10</a:t>
            </a:r>
            <a:r>
              <a:rPr lang="en-US" sz="1800" baseline="30000">
                <a:latin typeface="Times New Roman" pitchFamily="18" charset="0"/>
              </a:rPr>
              <a:t>6</a:t>
            </a:r>
            <a:r>
              <a:rPr lang="en-US" sz="1800">
                <a:latin typeface="Times New Roman" pitchFamily="18" charset="0"/>
              </a:rPr>
              <a:t> years</a:t>
            </a:r>
          </a:p>
          <a:p>
            <a:pPr algn="l" eaLnBrk="1" hangingPunct="1">
              <a:spcBef>
                <a:spcPct val="50000"/>
              </a:spcBef>
            </a:pPr>
            <a:r>
              <a:rPr lang="en-US" sz="1800">
                <a:latin typeface="Times New Roman" pitchFamily="18" charset="0"/>
              </a:rPr>
              <a:t>    Helium burning          2 x 10</a:t>
            </a:r>
            <a:r>
              <a:rPr lang="en-US" sz="1800" baseline="30000">
                <a:latin typeface="Times New Roman" pitchFamily="18" charset="0"/>
              </a:rPr>
              <a:t>8</a:t>
            </a:r>
            <a:r>
              <a:rPr lang="en-US" sz="1800">
                <a:latin typeface="Times New Roman" pitchFamily="18" charset="0"/>
              </a:rPr>
              <a:t>               5 x 10</a:t>
            </a:r>
            <a:r>
              <a:rPr lang="en-US" sz="1800" baseline="30000">
                <a:latin typeface="Times New Roman" pitchFamily="18" charset="0"/>
              </a:rPr>
              <a:t>5</a:t>
            </a:r>
            <a:r>
              <a:rPr lang="en-US" sz="1800">
                <a:latin typeface="Times New Roman" pitchFamily="18" charset="0"/>
              </a:rPr>
              <a:t>years</a:t>
            </a:r>
          </a:p>
          <a:p>
            <a:pPr algn="l" eaLnBrk="1" hangingPunct="1">
              <a:spcBef>
                <a:spcPct val="50000"/>
              </a:spcBef>
            </a:pPr>
            <a:r>
              <a:rPr lang="en-US" sz="1800">
                <a:latin typeface="Times New Roman" pitchFamily="18" charset="0"/>
              </a:rPr>
              <a:t>    Carbon burning          6 x 10</a:t>
            </a:r>
            <a:r>
              <a:rPr lang="en-US" sz="1800" baseline="30000">
                <a:latin typeface="Times New Roman" pitchFamily="18" charset="0"/>
              </a:rPr>
              <a:t>8</a:t>
            </a:r>
            <a:r>
              <a:rPr lang="en-US" sz="1800">
                <a:latin typeface="Times New Roman" pitchFamily="18" charset="0"/>
              </a:rPr>
              <a:t>                  600 years</a:t>
            </a:r>
          </a:p>
          <a:p>
            <a:pPr algn="l" eaLnBrk="1" hangingPunct="1">
              <a:spcBef>
                <a:spcPct val="50000"/>
              </a:spcBef>
            </a:pPr>
            <a:r>
              <a:rPr lang="en-US" sz="1800">
                <a:latin typeface="Times New Roman" pitchFamily="18" charset="0"/>
              </a:rPr>
              <a:t>    Neon burning           1.2 x 10</a:t>
            </a:r>
            <a:r>
              <a:rPr lang="en-US" sz="1800" baseline="30000">
                <a:latin typeface="Times New Roman" pitchFamily="18" charset="0"/>
              </a:rPr>
              <a:t>9</a:t>
            </a:r>
            <a:r>
              <a:rPr lang="en-US" sz="1800">
                <a:latin typeface="Times New Roman" pitchFamily="18" charset="0"/>
              </a:rPr>
              <a:t>                    1 year</a:t>
            </a:r>
          </a:p>
          <a:p>
            <a:pPr algn="l" eaLnBrk="1" hangingPunct="1">
              <a:spcBef>
                <a:spcPct val="50000"/>
              </a:spcBef>
            </a:pPr>
            <a:r>
              <a:rPr lang="en-US" sz="1800">
                <a:latin typeface="Times New Roman" pitchFamily="18" charset="0"/>
              </a:rPr>
              <a:t>    Oxygen burning        1.5 x 10</a:t>
            </a:r>
            <a:r>
              <a:rPr lang="en-US" sz="1800" baseline="30000">
                <a:latin typeface="Times New Roman" pitchFamily="18" charset="0"/>
              </a:rPr>
              <a:t>9</a:t>
            </a:r>
            <a:r>
              <a:rPr lang="en-US" sz="1800">
                <a:latin typeface="Times New Roman" pitchFamily="18" charset="0"/>
              </a:rPr>
              <a:t>                 6 months</a:t>
            </a:r>
          </a:p>
          <a:p>
            <a:pPr algn="l" eaLnBrk="1" hangingPunct="1">
              <a:spcBef>
                <a:spcPct val="50000"/>
              </a:spcBef>
            </a:pPr>
            <a:r>
              <a:rPr lang="en-US" sz="1800">
                <a:latin typeface="Times New Roman" pitchFamily="18" charset="0"/>
              </a:rPr>
              <a:t>    Silicon burning         2.7 x 10</a:t>
            </a:r>
            <a:r>
              <a:rPr lang="en-US" sz="1800" baseline="30000">
                <a:latin typeface="Times New Roman" pitchFamily="18" charset="0"/>
              </a:rPr>
              <a:t>9</a:t>
            </a:r>
            <a:r>
              <a:rPr lang="en-US" sz="1800">
                <a:latin typeface="Times New Roman" pitchFamily="18" charset="0"/>
              </a:rPr>
              <a:t>                   1 day</a:t>
            </a:r>
          </a:p>
          <a:p>
            <a:pPr algn="l" eaLnBrk="1" hangingPunct="1">
              <a:spcBef>
                <a:spcPct val="50000"/>
              </a:spcBef>
            </a:pPr>
            <a:r>
              <a:rPr lang="en-US" sz="1800">
                <a:latin typeface="Times New Roman" pitchFamily="18" charset="0"/>
              </a:rPr>
              <a:t>    Core collapse           5.4 x 10</a:t>
            </a:r>
            <a:r>
              <a:rPr lang="en-US" sz="1800" baseline="30000">
                <a:latin typeface="Times New Roman" pitchFamily="18" charset="0"/>
              </a:rPr>
              <a:t>9</a:t>
            </a:r>
            <a:r>
              <a:rPr lang="en-US" sz="1800">
                <a:latin typeface="Times New Roman" pitchFamily="18" charset="0"/>
              </a:rPr>
              <a:t>                  1/4 second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rot="16200000">
            <a:off x="-2774156" y="2953544"/>
            <a:ext cx="6669088" cy="762000"/>
          </a:xfrm>
          <a:noFill/>
        </p:spPr>
        <p:txBody>
          <a:bodyPr/>
          <a:lstStyle/>
          <a:p>
            <a:r>
              <a:rPr lang="en-US" sz="3600">
                <a:solidFill>
                  <a:srgbClr val="FF9933"/>
                </a:solidFill>
                <a:effectLst>
                  <a:outerShdw blurRad="38100" dist="38100" dir="2700000" algn="tl">
                    <a:srgbClr val="000000"/>
                  </a:outerShdw>
                </a:effectLst>
                <a:latin typeface="Comic Sans MS" pitchFamily="66" charset="0"/>
              </a:rPr>
              <a:t>Naked eye Supernovae</a:t>
            </a:r>
          </a:p>
        </p:txBody>
      </p:sp>
      <p:pic>
        <p:nvPicPr>
          <p:cNvPr id="240643" name="Picture 3" descr="FG21_006"/>
          <p:cNvPicPr>
            <a:picLocks noChangeAspect="1" noChangeArrowheads="1"/>
          </p:cNvPicPr>
          <p:nvPr/>
        </p:nvPicPr>
        <p:blipFill>
          <a:blip r:embed="rId2" cstate="print"/>
          <a:srcRect t="9448" b="6615"/>
          <a:stretch>
            <a:fillRect/>
          </a:stretch>
        </p:blipFill>
        <p:spPr bwMode="auto">
          <a:xfrm>
            <a:off x="1331913" y="188913"/>
            <a:ext cx="6767512" cy="3787775"/>
          </a:xfrm>
          <a:prstGeom prst="rect">
            <a:avLst/>
          </a:prstGeom>
          <a:noFill/>
          <a:ln w="9525">
            <a:noFill/>
            <a:miter lim="800000"/>
            <a:headEnd/>
            <a:tailEnd/>
          </a:ln>
          <a:effectLst/>
        </p:spPr>
      </p:pic>
      <p:sp>
        <p:nvSpPr>
          <p:cNvPr id="240644" name="Text Box 4"/>
          <p:cNvSpPr txBox="1">
            <a:spLocks noChangeArrowheads="1"/>
          </p:cNvSpPr>
          <p:nvPr/>
        </p:nvSpPr>
        <p:spPr bwMode="auto">
          <a:xfrm>
            <a:off x="395288" y="3997325"/>
            <a:ext cx="8534400" cy="2744788"/>
          </a:xfrm>
          <a:prstGeom prst="rect">
            <a:avLst/>
          </a:prstGeom>
          <a:noFill/>
          <a:ln w="9525">
            <a:noFill/>
            <a:miter lim="800000"/>
            <a:headEnd/>
            <a:tailEnd/>
          </a:ln>
          <a:effectLst/>
        </p:spPr>
        <p:txBody>
          <a:bodyPr>
            <a:spAutoFit/>
          </a:bodyPr>
          <a:lstStyle/>
          <a:p>
            <a:pPr eaLnBrk="1" hangingPunct="1"/>
            <a:r>
              <a:rPr lang="en-US">
                <a:solidFill>
                  <a:srgbClr val="CCECFF"/>
                </a:solidFill>
              </a:rPr>
              <a:t> </a:t>
            </a:r>
            <a:r>
              <a:rPr lang="en-US" b="1">
                <a:solidFill>
                  <a:srgbClr val="CCECFF"/>
                </a:solidFill>
              </a:rPr>
              <a:t>Recorded explosions visible to naked eye:</a:t>
            </a:r>
          </a:p>
          <a:p>
            <a:pPr algn="l" eaLnBrk="1" hangingPunct="1"/>
            <a:r>
              <a:rPr lang="en-US" b="1">
                <a:solidFill>
                  <a:srgbClr val="CCECFF"/>
                </a:solidFill>
              </a:rPr>
              <a:t>      </a:t>
            </a:r>
            <a:r>
              <a:rPr lang="en-US" sz="1800" b="1">
                <a:solidFill>
                  <a:srgbClr val="CCECFF"/>
                </a:solidFill>
              </a:rPr>
              <a:t>Year (A.D.)                      Where observed                         Brightness</a:t>
            </a:r>
            <a:endParaRPr lang="en-US" sz="1800">
              <a:solidFill>
                <a:srgbClr val="CCECFF"/>
              </a:solidFill>
            </a:endParaRPr>
          </a:p>
          <a:p>
            <a:pPr algn="l" eaLnBrk="1" hangingPunct="1"/>
            <a:r>
              <a:rPr lang="en-US" sz="1800">
                <a:solidFill>
                  <a:srgbClr val="CCECFF"/>
                </a:solidFill>
              </a:rPr>
              <a:t>            185                                      Chinese                         Brighter than Venus</a:t>
            </a:r>
          </a:p>
          <a:p>
            <a:pPr algn="l" eaLnBrk="1" hangingPunct="1"/>
            <a:r>
              <a:rPr lang="en-US" sz="1800">
                <a:solidFill>
                  <a:srgbClr val="CCECFF"/>
                </a:solidFill>
              </a:rPr>
              <a:t>            369                                      Chinese                    Brighter than Mars or Jupiter</a:t>
            </a:r>
          </a:p>
          <a:p>
            <a:pPr algn="l" eaLnBrk="1" hangingPunct="1"/>
            <a:r>
              <a:rPr lang="en-US" sz="1800">
                <a:solidFill>
                  <a:srgbClr val="CCECFF"/>
                </a:solidFill>
              </a:rPr>
              <a:t>          1006           China, Japan, Korea, Europe, Arabia         Brighter than Venus</a:t>
            </a:r>
          </a:p>
          <a:p>
            <a:pPr algn="l" eaLnBrk="1" hangingPunct="1"/>
            <a:r>
              <a:rPr lang="en-US" sz="1800">
                <a:solidFill>
                  <a:srgbClr val="CCECFF"/>
                </a:solidFill>
              </a:rPr>
              <a:t>          1054                          China, SW India, Arabia               Brighter than Venus</a:t>
            </a:r>
          </a:p>
          <a:p>
            <a:pPr algn="l" eaLnBrk="1" hangingPunct="1"/>
            <a:r>
              <a:rPr lang="en-US" sz="1800">
                <a:solidFill>
                  <a:srgbClr val="CCECFF"/>
                </a:solidFill>
              </a:rPr>
              <a:t>          1572                                        Tycho                         Nearly as bright as Venus</a:t>
            </a:r>
          </a:p>
          <a:p>
            <a:pPr algn="l" eaLnBrk="1" hangingPunct="1"/>
            <a:r>
              <a:rPr lang="en-US" sz="1800">
                <a:solidFill>
                  <a:srgbClr val="CCECFF"/>
                </a:solidFill>
              </a:rPr>
              <a:t>          1604                                        Kepler                            Brighter than Jupiter</a:t>
            </a:r>
          </a:p>
          <a:p>
            <a:pPr algn="l" eaLnBrk="1" hangingPunct="1"/>
            <a:r>
              <a:rPr lang="en-US" sz="1800">
                <a:solidFill>
                  <a:srgbClr val="CCECFF"/>
                </a:solidFill>
              </a:rPr>
              <a:t>          1987                                Ian Shelton (Chile)</a:t>
            </a:r>
            <a:endParaRPr lang="en-US">
              <a:solidFill>
                <a:srgbClr val="CCECFF"/>
              </a:solidFill>
            </a:endParaRPr>
          </a:p>
        </p:txBody>
      </p:sp>
      <p:sp>
        <p:nvSpPr>
          <p:cNvPr id="240645" name="Text Box 5"/>
          <p:cNvSpPr txBox="1">
            <a:spLocks noChangeArrowheads="1"/>
          </p:cNvSpPr>
          <p:nvPr/>
        </p:nvSpPr>
        <p:spPr bwMode="auto">
          <a:xfrm>
            <a:off x="7596188" y="0"/>
            <a:ext cx="1676400" cy="396875"/>
          </a:xfrm>
          <a:prstGeom prst="rect">
            <a:avLst/>
          </a:prstGeom>
          <a:noFill/>
          <a:ln w="25400">
            <a:noFill/>
            <a:miter lim="800000"/>
            <a:headEnd/>
            <a:tailEnd/>
          </a:ln>
          <a:effectLst/>
        </p:spPr>
        <p:txBody>
          <a:bodyPr>
            <a:spAutoFit/>
          </a:bodyPr>
          <a:lstStyle/>
          <a:p>
            <a:pPr algn="l"/>
            <a:r>
              <a:rPr lang="en-US" sz="2000" b="1">
                <a:solidFill>
                  <a:srgbClr val="CCECFF"/>
                </a:solidFill>
              </a:rPr>
              <a:t>SN1987A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it-IT" sz="3600">
                <a:solidFill>
                  <a:srgbClr val="000099"/>
                </a:solidFill>
                <a:latin typeface="Comic Sans MS" pitchFamily="66" charset="0"/>
              </a:rPr>
              <a:t>Core collapse</a:t>
            </a:r>
          </a:p>
        </p:txBody>
      </p:sp>
      <p:sp>
        <p:nvSpPr>
          <p:cNvPr id="171011" name="Rectangle 3"/>
          <p:cNvSpPr>
            <a:spLocks noGrp="1" noChangeArrowheads="1"/>
          </p:cNvSpPr>
          <p:nvPr>
            <p:ph type="body" idx="1"/>
          </p:nvPr>
        </p:nvSpPr>
        <p:spPr/>
        <p:txBody>
          <a:bodyPr/>
          <a:lstStyle/>
          <a:p>
            <a:endParaRPr lang="it-IT"/>
          </a:p>
        </p:txBody>
      </p:sp>
      <p:pic>
        <p:nvPicPr>
          <p:cNvPr id="171012" name="Picture 4" descr="TEMP22"/>
          <p:cNvPicPr>
            <a:picLocks noChangeArrowheads="1"/>
          </p:cNvPicPr>
          <p:nvPr/>
        </p:nvPicPr>
        <p:blipFill>
          <a:blip r:embed="rId3" cstate="print"/>
          <a:srcRect/>
          <a:stretch>
            <a:fillRect/>
          </a:stretch>
        </p:blipFill>
        <p:spPr bwMode="auto">
          <a:xfrm>
            <a:off x="0" y="0"/>
            <a:ext cx="9177338" cy="6881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685800" y="228600"/>
            <a:ext cx="7772400" cy="609600"/>
          </a:xfrm>
        </p:spPr>
        <p:txBody>
          <a:bodyPr/>
          <a:lstStyle/>
          <a:p>
            <a:r>
              <a:rPr lang="en-US" sz="4000" b="1">
                <a:solidFill>
                  <a:schemeClr val="bg1"/>
                </a:solidFill>
                <a:effectLst>
                  <a:outerShdw blurRad="38100" dist="38100" dir="2700000" algn="tl">
                    <a:srgbClr val="000000"/>
                  </a:outerShdw>
                </a:effectLst>
                <a:latin typeface="Garamond" pitchFamily="18" charset="0"/>
              </a:rPr>
              <a:t>Explosion</a:t>
            </a:r>
          </a:p>
        </p:txBody>
      </p:sp>
      <p:sp>
        <p:nvSpPr>
          <p:cNvPr id="241667" name="Rectangle 3"/>
          <p:cNvSpPr>
            <a:spLocks noChangeArrowheads="1"/>
          </p:cNvSpPr>
          <p:nvPr/>
        </p:nvSpPr>
        <p:spPr bwMode="auto">
          <a:xfrm>
            <a:off x="4419600" y="1219200"/>
            <a:ext cx="4495800" cy="4876800"/>
          </a:xfrm>
          <a:prstGeom prst="rect">
            <a:avLst/>
          </a:prstGeom>
          <a:noFill/>
          <a:ln w="9525">
            <a:noFill/>
            <a:miter lim="800000"/>
            <a:headEnd/>
            <a:tailEnd/>
          </a:ln>
          <a:effectLst/>
        </p:spPr>
        <p:txBody>
          <a:bodyPr/>
          <a:lstStyle/>
          <a:p>
            <a:pPr marL="342900" indent="-342900" algn="l">
              <a:lnSpc>
                <a:spcPct val="125000"/>
              </a:lnSpc>
              <a:spcBef>
                <a:spcPct val="40000"/>
              </a:spcBef>
              <a:buFontTx/>
              <a:buChar char="•"/>
            </a:pPr>
            <a:r>
              <a:rPr lang="en-US" altLang="en-US" sz="1600" b="1">
                <a:solidFill>
                  <a:srgbClr val="CCECFF"/>
                </a:solidFill>
                <a:latin typeface="Arial" charset="0"/>
              </a:rPr>
              <a:t>Collapse and re-bound(1-4) creates a shock wave(5) propagating outward from center of core(6) , meeting in falling outer core material	</a:t>
            </a:r>
          </a:p>
          <a:p>
            <a:pPr marL="342900" indent="-342900" algn="l">
              <a:lnSpc>
                <a:spcPct val="125000"/>
              </a:lnSpc>
              <a:spcBef>
                <a:spcPct val="40000"/>
              </a:spcBef>
              <a:buFontTx/>
              <a:buChar char="•"/>
            </a:pPr>
            <a:r>
              <a:rPr lang="en-US" altLang="en-US" sz="1600" b="1">
                <a:solidFill>
                  <a:srgbClr val="CCECFF"/>
                </a:solidFill>
                <a:latin typeface="Arial" charset="0"/>
              </a:rPr>
              <a:t>Shock stalls due to neutrino escape &amp; nuclear dissociation</a:t>
            </a:r>
          </a:p>
          <a:p>
            <a:pPr marL="342900" indent="-342900" algn="l">
              <a:lnSpc>
                <a:spcPct val="125000"/>
              </a:lnSpc>
              <a:spcBef>
                <a:spcPct val="40000"/>
              </a:spcBef>
              <a:buFontTx/>
              <a:buChar char="•"/>
            </a:pPr>
            <a:r>
              <a:rPr lang="en-US" altLang="en-US" sz="1600" b="1">
                <a:solidFill>
                  <a:srgbClr val="CCECFF"/>
                </a:solidFill>
                <a:latin typeface="Arial" charset="0"/>
              </a:rPr>
              <a:t>Deleptonisation of the core creates intensive neutrino flux (99% of energy) </a:t>
            </a:r>
          </a:p>
          <a:p>
            <a:pPr marL="342900" indent="-342900" algn="l">
              <a:lnSpc>
                <a:spcPct val="125000"/>
              </a:lnSpc>
              <a:spcBef>
                <a:spcPct val="40000"/>
              </a:spcBef>
              <a:buFontTx/>
              <a:buChar char="•"/>
            </a:pPr>
            <a:r>
              <a:rPr lang="en-US" altLang="en-US" sz="1600" b="1">
                <a:solidFill>
                  <a:srgbClr val="CCECFF"/>
                </a:solidFill>
                <a:latin typeface="Arial" charset="0"/>
              </a:rPr>
              <a:t>Neutrino interactions behind the shock reheat the shock and drive it outwards(7)</a:t>
            </a:r>
          </a:p>
          <a:p>
            <a:pPr marL="342900" indent="-342900" algn="l">
              <a:lnSpc>
                <a:spcPct val="125000"/>
              </a:lnSpc>
              <a:spcBef>
                <a:spcPct val="40000"/>
              </a:spcBef>
              <a:buFontTx/>
              <a:buChar char="•"/>
            </a:pPr>
            <a:r>
              <a:rPr lang="en-US" altLang="en-US" sz="1600" b="1">
                <a:solidFill>
                  <a:srgbClr val="CCECFF"/>
                </a:solidFill>
                <a:latin typeface="Arial" charset="0"/>
              </a:rPr>
              <a:t>Measuring </a:t>
            </a:r>
            <a:r>
              <a:rPr lang="en-US" altLang="en-US" sz="1600" b="1" baseline="30000">
                <a:solidFill>
                  <a:srgbClr val="CCECFF"/>
                </a:solidFill>
                <a:latin typeface="Arial" charset="0"/>
              </a:rPr>
              <a:t>56</a:t>
            </a:r>
            <a:r>
              <a:rPr lang="en-US" altLang="en-US" sz="1600" b="1">
                <a:solidFill>
                  <a:srgbClr val="CCECFF"/>
                </a:solidFill>
                <a:latin typeface="Arial" charset="0"/>
              </a:rPr>
              <a:t>Fe(</a:t>
            </a:r>
            <a:r>
              <a:rPr lang="en-US" altLang="en-US" sz="1600" b="1">
                <a:solidFill>
                  <a:srgbClr val="CCECFF"/>
                </a:solidFill>
                <a:latin typeface="Symbol" pitchFamily="18" charset="2"/>
              </a:rPr>
              <a:t>n</a:t>
            </a:r>
            <a:r>
              <a:rPr lang="en-US" altLang="en-US" sz="1600" b="1" baseline="-25000">
                <a:solidFill>
                  <a:srgbClr val="CCECFF"/>
                </a:solidFill>
                <a:latin typeface="Arial" charset="0"/>
              </a:rPr>
              <a:t>e </a:t>
            </a:r>
            <a:r>
              <a:rPr lang="en-US" altLang="en-US" sz="1600" b="1">
                <a:solidFill>
                  <a:srgbClr val="CCECFF"/>
                </a:solidFill>
                <a:latin typeface="Arial" charset="0"/>
              </a:rPr>
              <a:t>,e</a:t>
            </a:r>
            <a:r>
              <a:rPr lang="en-US" altLang="en-US" sz="1600" b="1" baseline="30000">
                <a:solidFill>
                  <a:srgbClr val="CCECFF"/>
                </a:solidFill>
                <a:latin typeface="Arial" charset="0"/>
              </a:rPr>
              <a:t>- </a:t>
            </a:r>
            <a:r>
              <a:rPr lang="en-US" altLang="en-US" sz="1600" b="1">
                <a:solidFill>
                  <a:srgbClr val="CCECFF"/>
                </a:solidFill>
                <a:latin typeface="Arial" charset="0"/>
              </a:rPr>
              <a:t>) </a:t>
            </a:r>
            <a:r>
              <a:rPr lang="en-US" altLang="en-US" sz="1600" b="1" baseline="30000">
                <a:solidFill>
                  <a:srgbClr val="CCECFF"/>
                </a:solidFill>
                <a:latin typeface="Arial" charset="0"/>
              </a:rPr>
              <a:t>56</a:t>
            </a:r>
            <a:r>
              <a:rPr lang="en-US" altLang="en-US" sz="1600" b="1">
                <a:solidFill>
                  <a:srgbClr val="CCECFF"/>
                </a:solidFill>
                <a:latin typeface="Arial" charset="0"/>
              </a:rPr>
              <a:t>Co  provides valuable data to guide shock formation models.</a:t>
            </a:r>
          </a:p>
          <a:p>
            <a:pPr marL="342900" indent="-342900" algn="l">
              <a:lnSpc>
                <a:spcPct val="125000"/>
              </a:lnSpc>
              <a:spcBef>
                <a:spcPct val="40000"/>
              </a:spcBef>
              <a:buFontTx/>
              <a:buChar char="•"/>
            </a:pPr>
            <a:r>
              <a:rPr lang="en-US" altLang="en-US" sz="1600" b="1">
                <a:solidFill>
                  <a:srgbClr val="CCECFF"/>
                </a:solidFill>
                <a:latin typeface="Arial" charset="0"/>
              </a:rPr>
              <a:t>Other cross sections, </a:t>
            </a:r>
            <a:r>
              <a:rPr lang="en-US" altLang="en-US" sz="1600" b="1" baseline="30000">
                <a:solidFill>
                  <a:srgbClr val="CCECFF"/>
                </a:solidFill>
                <a:latin typeface="Arial" charset="0"/>
              </a:rPr>
              <a:t>28</a:t>
            </a:r>
            <a:r>
              <a:rPr lang="en-US" altLang="en-US" sz="1600" b="1">
                <a:solidFill>
                  <a:srgbClr val="CCECFF"/>
                </a:solidFill>
                <a:latin typeface="Arial" charset="0"/>
              </a:rPr>
              <a:t>Si, should also play an important role.</a:t>
            </a:r>
            <a:endParaRPr lang="en-US" altLang="en-US" sz="1600" b="1" i="1">
              <a:solidFill>
                <a:srgbClr val="CCECFF"/>
              </a:solidFill>
              <a:latin typeface="Times" pitchFamily="18" charset="0"/>
            </a:endParaRPr>
          </a:p>
        </p:txBody>
      </p:sp>
      <p:pic>
        <p:nvPicPr>
          <p:cNvPr id="241668" name="Picture 4"/>
          <p:cNvPicPr>
            <a:picLocks noChangeAspect="1" noChangeArrowheads="1"/>
          </p:cNvPicPr>
          <p:nvPr/>
        </p:nvPicPr>
        <p:blipFill>
          <a:blip r:embed="rId2" cstate="print"/>
          <a:srcRect/>
          <a:stretch>
            <a:fillRect/>
          </a:stretch>
        </p:blipFill>
        <p:spPr bwMode="auto">
          <a:xfrm>
            <a:off x="304800" y="1295400"/>
            <a:ext cx="3698875" cy="4876800"/>
          </a:xfrm>
          <a:prstGeom prst="rect">
            <a:avLst/>
          </a:prstGeom>
          <a:noFill/>
        </p:spPr>
      </p:pic>
      <p:sp>
        <p:nvSpPr>
          <p:cNvPr id="241669" name="Rectangle 5"/>
          <p:cNvSpPr>
            <a:spLocks noChangeArrowheads="1"/>
          </p:cNvSpPr>
          <p:nvPr/>
        </p:nvSpPr>
        <p:spPr bwMode="auto">
          <a:xfrm>
            <a:off x="3886200" y="3154363"/>
            <a:ext cx="268288" cy="274637"/>
          </a:xfrm>
          <a:prstGeom prst="rect">
            <a:avLst/>
          </a:prstGeom>
          <a:noFill/>
          <a:ln w="9525">
            <a:noFill/>
            <a:miter lim="800000"/>
            <a:headEnd/>
            <a:tailEnd/>
          </a:ln>
          <a:effectLst/>
        </p:spPr>
        <p:txBody>
          <a:bodyPr wrap="none">
            <a:spAutoFit/>
          </a:bodyPr>
          <a:lstStyle/>
          <a:p>
            <a:r>
              <a:rPr lang="en-US" sz="1200" b="1">
                <a:solidFill>
                  <a:schemeClr val="tx2"/>
                </a:solidFill>
                <a:latin typeface="Arial" charset="0"/>
              </a:rPr>
              <a:t>5</a:t>
            </a:r>
          </a:p>
        </p:txBody>
      </p:sp>
      <p:sp>
        <p:nvSpPr>
          <p:cNvPr id="241670" name="Rectangle 6"/>
          <p:cNvSpPr>
            <a:spLocks noChangeArrowheads="1"/>
          </p:cNvSpPr>
          <p:nvPr/>
        </p:nvSpPr>
        <p:spPr bwMode="auto">
          <a:xfrm>
            <a:off x="4460875" y="2387600"/>
            <a:ext cx="184150" cy="398463"/>
          </a:xfrm>
          <a:prstGeom prst="rect">
            <a:avLst/>
          </a:prstGeom>
          <a:noFill/>
          <a:ln w="9525">
            <a:noFill/>
            <a:miter lim="800000"/>
            <a:headEnd/>
            <a:tailEnd/>
          </a:ln>
          <a:effectLst/>
        </p:spPr>
        <p:txBody>
          <a:bodyPr wrap="none">
            <a:spAutoFit/>
          </a:bodyPr>
          <a:lstStyle/>
          <a:p>
            <a:pPr>
              <a:lnSpc>
                <a:spcPct val="125000"/>
              </a:lnSpc>
            </a:pPr>
            <a:endParaRPr lang="en-US" altLang="en-US" sz="1600" b="1" i="1">
              <a:solidFill>
                <a:schemeClr val="tx1"/>
              </a:solidFill>
              <a:latin typeface="Times" pitchFamily="18" charset="0"/>
              <a:ea typeface="Osaka"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it-IT" sz="3600">
                <a:solidFill>
                  <a:srgbClr val="000099"/>
                </a:solidFill>
                <a:latin typeface="Comic Sans MS" pitchFamily="66" charset="0"/>
              </a:rPr>
              <a:t>Neutrinos to the rescue</a:t>
            </a:r>
          </a:p>
        </p:txBody>
      </p:sp>
      <p:sp>
        <p:nvSpPr>
          <p:cNvPr id="172035" name="Rectangle 3"/>
          <p:cNvSpPr>
            <a:spLocks noGrp="1" noChangeArrowheads="1"/>
          </p:cNvSpPr>
          <p:nvPr>
            <p:ph type="body" idx="1"/>
          </p:nvPr>
        </p:nvSpPr>
        <p:spPr/>
        <p:txBody>
          <a:bodyPr/>
          <a:lstStyle/>
          <a:p>
            <a:endParaRPr lang="it-IT"/>
          </a:p>
        </p:txBody>
      </p:sp>
      <p:pic>
        <p:nvPicPr>
          <p:cNvPr id="172036" name="Picture 4" descr="TEMP25"/>
          <p:cNvPicPr>
            <a:picLocks noChangeArrowheads="1"/>
          </p:cNvPicPr>
          <p:nvPr/>
        </p:nvPicPr>
        <p:blipFill>
          <a:blip r:embed="rId3" cstate="print"/>
          <a:srcRect/>
          <a:stretch>
            <a:fillRect/>
          </a:stretch>
        </p:blipFill>
        <p:spPr bwMode="auto">
          <a:xfrm>
            <a:off x="0" y="0"/>
            <a:ext cx="9177338" cy="68818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572000" y="152400"/>
            <a:ext cx="3810000" cy="800100"/>
          </a:xfrm>
        </p:spPr>
        <p:txBody>
          <a:bodyPr/>
          <a:lstStyle/>
          <a:p>
            <a:r>
              <a:rPr lang="it-IT" sz="3600">
                <a:solidFill>
                  <a:srgbClr val="000099"/>
                </a:solidFill>
                <a:latin typeface="Comic Sans MS" pitchFamily="66" charset="0"/>
              </a:rPr>
              <a:t>Antineutrino Luminosity</a:t>
            </a:r>
          </a:p>
        </p:txBody>
      </p:sp>
      <p:pic>
        <p:nvPicPr>
          <p:cNvPr id="157701" name="Picture 5"/>
          <p:cNvPicPr>
            <a:picLocks noChangeAspect="1" noChangeArrowheads="1"/>
          </p:cNvPicPr>
          <p:nvPr/>
        </p:nvPicPr>
        <p:blipFill>
          <a:blip r:embed="rId3" cstate="print"/>
          <a:srcRect/>
          <a:stretch>
            <a:fillRect/>
          </a:stretch>
        </p:blipFill>
        <p:spPr bwMode="auto">
          <a:xfrm>
            <a:off x="3786188" y="1143000"/>
            <a:ext cx="5357812" cy="3473450"/>
          </a:xfrm>
          <a:prstGeom prst="rect">
            <a:avLst/>
          </a:prstGeom>
          <a:noFill/>
          <a:ln w="9525">
            <a:solidFill>
              <a:srgbClr val="FF0000"/>
            </a:solidFill>
            <a:miter lim="800000"/>
            <a:headEnd/>
            <a:tailEnd/>
          </a:ln>
          <a:effectLst/>
        </p:spPr>
      </p:pic>
      <p:pic>
        <p:nvPicPr>
          <p:cNvPr id="157702" name="Picture 6" descr="TEMP30"/>
          <p:cNvPicPr>
            <a:picLocks noChangeArrowheads="1"/>
          </p:cNvPicPr>
          <p:nvPr/>
        </p:nvPicPr>
        <p:blipFill>
          <a:blip r:embed="rId4" cstate="print"/>
          <a:srcRect/>
          <a:stretch>
            <a:fillRect/>
          </a:stretch>
        </p:blipFill>
        <p:spPr bwMode="auto">
          <a:xfrm>
            <a:off x="0" y="0"/>
            <a:ext cx="9178925" cy="6881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026"/>
          <p:cNvSpPr>
            <a:spLocks noGrp="1" noChangeArrowheads="1"/>
          </p:cNvSpPr>
          <p:nvPr>
            <p:ph type="title"/>
          </p:nvPr>
        </p:nvSpPr>
        <p:spPr>
          <a:xfrm>
            <a:off x="685800" y="115888"/>
            <a:ext cx="7772400" cy="1143000"/>
          </a:xfrm>
        </p:spPr>
        <p:txBody>
          <a:bodyPr/>
          <a:lstStyle/>
          <a:p>
            <a:r>
              <a:rPr lang="it-IT" sz="4000" b="1">
                <a:solidFill>
                  <a:schemeClr val="bg1"/>
                </a:solidFill>
                <a:latin typeface="Garamond" pitchFamily="18" charset="0"/>
              </a:rPr>
              <a:t>The HR diagram</a:t>
            </a:r>
          </a:p>
        </p:txBody>
      </p:sp>
      <p:pic>
        <p:nvPicPr>
          <p:cNvPr id="175110" name="Picture 1030"/>
          <p:cNvPicPr>
            <a:picLocks noChangeAspect="1" noChangeArrowheads="1"/>
          </p:cNvPicPr>
          <p:nvPr/>
        </p:nvPicPr>
        <p:blipFill>
          <a:blip r:embed="rId3" cstate="print"/>
          <a:srcRect/>
          <a:stretch>
            <a:fillRect/>
          </a:stretch>
        </p:blipFill>
        <p:spPr bwMode="auto">
          <a:xfrm>
            <a:off x="179388" y="2492375"/>
            <a:ext cx="3459162" cy="3459163"/>
          </a:xfrm>
          <a:prstGeom prst="rect">
            <a:avLst/>
          </a:prstGeom>
          <a:noFill/>
          <a:ln w="25400">
            <a:noFill/>
            <a:miter lim="800000"/>
            <a:headEnd/>
            <a:tailEnd/>
          </a:ln>
          <a:effectLst/>
        </p:spPr>
      </p:pic>
      <p:pic>
        <p:nvPicPr>
          <p:cNvPr id="175111" name="Picture 1031"/>
          <p:cNvPicPr>
            <a:picLocks noChangeAspect="1" noChangeArrowheads="1"/>
          </p:cNvPicPr>
          <p:nvPr/>
        </p:nvPicPr>
        <p:blipFill>
          <a:blip r:embed="rId4" cstate="print"/>
          <a:srcRect/>
          <a:stretch>
            <a:fillRect/>
          </a:stretch>
        </p:blipFill>
        <p:spPr bwMode="auto">
          <a:xfrm>
            <a:off x="3929063" y="981075"/>
            <a:ext cx="5214937" cy="5938838"/>
          </a:xfrm>
          <a:prstGeom prst="rect">
            <a:avLst/>
          </a:prstGeom>
          <a:noFill/>
          <a:ln w="25400">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228600" y="381000"/>
            <a:ext cx="3886200" cy="685800"/>
          </a:xfrm>
          <a:ln/>
        </p:spPr>
        <p:txBody>
          <a:bodyPr/>
          <a:lstStyle/>
          <a:p>
            <a:r>
              <a:rPr lang="it-IT" sz="4000" b="1">
                <a:solidFill>
                  <a:schemeClr val="bg1"/>
                </a:solidFill>
                <a:latin typeface="Garamond" pitchFamily="18" charset="0"/>
              </a:rPr>
              <a:t>8.6 The SN1987A</a:t>
            </a:r>
          </a:p>
        </p:txBody>
      </p:sp>
      <p:pic>
        <p:nvPicPr>
          <p:cNvPr id="184324" name="Picture 4" descr="xsect_sn_new"/>
          <p:cNvPicPr>
            <a:picLocks noChangeAspect="1" noChangeArrowheads="1"/>
          </p:cNvPicPr>
          <p:nvPr/>
        </p:nvPicPr>
        <p:blipFill>
          <a:blip r:embed="rId3" cstate="print"/>
          <a:srcRect/>
          <a:stretch>
            <a:fillRect/>
          </a:stretch>
        </p:blipFill>
        <p:spPr bwMode="auto">
          <a:xfrm>
            <a:off x="4267200" y="228600"/>
            <a:ext cx="4876800" cy="3765550"/>
          </a:xfrm>
          <a:prstGeom prst="rect">
            <a:avLst/>
          </a:prstGeom>
          <a:solidFill>
            <a:schemeClr val="bg1"/>
          </a:solidFill>
        </p:spPr>
      </p:pic>
      <p:sp>
        <p:nvSpPr>
          <p:cNvPr id="184325" name="Text Box 5"/>
          <p:cNvSpPr txBox="1">
            <a:spLocks noChangeArrowheads="1"/>
          </p:cNvSpPr>
          <p:nvPr/>
        </p:nvSpPr>
        <p:spPr bwMode="auto">
          <a:xfrm>
            <a:off x="827088" y="1930400"/>
            <a:ext cx="3063875" cy="482600"/>
          </a:xfrm>
          <a:prstGeom prst="rect">
            <a:avLst/>
          </a:prstGeom>
          <a:noFill/>
          <a:ln w="25400">
            <a:solidFill>
              <a:srgbClr val="000080"/>
            </a:solidFill>
            <a:miter lim="800000"/>
            <a:headEnd/>
            <a:tailEnd/>
          </a:ln>
          <a:effectLst/>
        </p:spPr>
        <p:txBody>
          <a:bodyPr wrap="none">
            <a:spAutoFit/>
          </a:bodyPr>
          <a:lstStyle/>
          <a:p>
            <a:pPr algn="l"/>
            <a:r>
              <a:rPr lang="en-US" sz="3600" baseline="-12000"/>
              <a:t>Neutrino cross sections:</a:t>
            </a:r>
          </a:p>
        </p:txBody>
      </p:sp>
      <p:sp>
        <p:nvSpPr>
          <p:cNvPr id="184326" name="Line 6"/>
          <p:cNvSpPr>
            <a:spLocks noChangeShapeType="1"/>
          </p:cNvSpPr>
          <p:nvPr/>
        </p:nvSpPr>
        <p:spPr bwMode="auto">
          <a:xfrm flipV="1">
            <a:off x="4267200" y="1600200"/>
            <a:ext cx="1447800" cy="685800"/>
          </a:xfrm>
          <a:prstGeom prst="line">
            <a:avLst/>
          </a:prstGeom>
          <a:noFill/>
          <a:ln w="25400">
            <a:solidFill>
              <a:schemeClr val="accent2"/>
            </a:solidFill>
            <a:round/>
            <a:headEnd/>
            <a:tailEnd type="triangle" w="med" len="med"/>
          </a:ln>
          <a:effectLst/>
        </p:spPr>
        <p:txBody>
          <a:bodyPr/>
          <a:lstStyle/>
          <a:p>
            <a:endParaRPr lang="it-IT"/>
          </a:p>
        </p:txBody>
      </p:sp>
      <p:pic>
        <p:nvPicPr>
          <p:cNvPr id="184327" name="Picture 7" descr="sn1987a"/>
          <p:cNvPicPr>
            <a:picLocks noChangeAspect="1" noChangeArrowheads="1"/>
          </p:cNvPicPr>
          <p:nvPr/>
        </p:nvPicPr>
        <p:blipFill>
          <a:blip r:embed="rId4" cstate="print"/>
          <a:srcRect/>
          <a:stretch>
            <a:fillRect/>
          </a:stretch>
        </p:blipFill>
        <p:spPr bwMode="auto">
          <a:xfrm>
            <a:off x="34925" y="2743200"/>
            <a:ext cx="4114800" cy="3659188"/>
          </a:xfrm>
          <a:prstGeom prst="rect">
            <a:avLst/>
          </a:prstGeom>
          <a:noFill/>
        </p:spPr>
      </p:pic>
      <p:sp>
        <p:nvSpPr>
          <p:cNvPr id="184328" name="Text Box 8"/>
          <p:cNvSpPr txBox="1">
            <a:spLocks noChangeArrowheads="1"/>
          </p:cNvSpPr>
          <p:nvPr/>
        </p:nvSpPr>
        <p:spPr bwMode="auto">
          <a:xfrm>
            <a:off x="5003800" y="4652963"/>
            <a:ext cx="3327400" cy="482600"/>
          </a:xfrm>
          <a:prstGeom prst="rect">
            <a:avLst/>
          </a:prstGeom>
          <a:noFill/>
          <a:ln w="25400">
            <a:solidFill>
              <a:srgbClr val="FF00FF"/>
            </a:solidFill>
            <a:miter lim="800000"/>
            <a:headEnd/>
            <a:tailEnd/>
          </a:ln>
          <a:effectLst/>
        </p:spPr>
        <p:txBody>
          <a:bodyPr>
            <a:spAutoFit/>
          </a:bodyPr>
          <a:lstStyle/>
          <a:p>
            <a:pPr algn="l"/>
            <a:r>
              <a:rPr lang="en-US" sz="3600" baseline="-12000"/>
              <a:t>Distance: 52 kpc (LMC)</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90600" y="304800"/>
            <a:ext cx="7162800" cy="533400"/>
          </a:xfrm>
          <a:solidFill>
            <a:srgbClr val="FFFF00"/>
          </a:solidFill>
        </p:spPr>
        <p:txBody>
          <a:bodyPr/>
          <a:lstStyle/>
          <a:p>
            <a:r>
              <a:rPr lang="en-US" sz="2400" b="1" dirty="0" smtClean="0">
                <a:solidFill>
                  <a:schemeClr val="accent2"/>
                </a:solidFill>
                <a:latin typeface="Comic Sans MS" pitchFamily="66" charset="0"/>
              </a:rPr>
              <a:t>Introduction</a:t>
            </a:r>
            <a:r>
              <a:rPr lang="it-IT" sz="2400" b="1" dirty="0">
                <a:solidFill>
                  <a:schemeClr val="accent2"/>
                </a:solidFill>
                <a:latin typeface="Comic Sans MS" pitchFamily="66" charset="0"/>
              </a:rPr>
              <a:t>: </a:t>
            </a:r>
            <a:r>
              <a:rPr lang="it-IT" sz="2400" b="1" dirty="0" err="1">
                <a:solidFill>
                  <a:schemeClr val="accent2"/>
                </a:solidFill>
                <a:latin typeface="Comic Sans MS" pitchFamily="66" charset="0"/>
              </a:rPr>
              <a:t>Core</a:t>
            </a:r>
            <a:r>
              <a:rPr lang="it-IT" sz="2400" b="1" dirty="0">
                <a:solidFill>
                  <a:schemeClr val="accent2"/>
                </a:solidFill>
                <a:latin typeface="Comic Sans MS" pitchFamily="66" charset="0"/>
              </a:rPr>
              <a:t> </a:t>
            </a:r>
            <a:r>
              <a:rPr lang="it-IT" sz="2400" b="1" dirty="0" err="1">
                <a:solidFill>
                  <a:schemeClr val="accent2"/>
                </a:solidFill>
                <a:latin typeface="Comic Sans MS" pitchFamily="66" charset="0"/>
              </a:rPr>
              <a:t>collapse</a:t>
            </a:r>
            <a:r>
              <a:rPr lang="it-IT" sz="2400" b="1" dirty="0">
                <a:solidFill>
                  <a:schemeClr val="accent2"/>
                </a:solidFill>
                <a:latin typeface="Comic Sans MS" pitchFamily="66" charset="0"/>
              </a:rPr>
              <a:t> </a:t>
            </a:r>
            <a:r>
              <a:rPr lang="it-IT" sz="2400" b="1" dirty="0" err="1">
                <a:solidFill>
                  <a:schemeClr val="accent2"/>
                </a:solidFill>
                <a:latin typeface="Comic Sans MS" pitchFamily="66" charset="0"/>
              </a:rPr>
              <a:t>of</a:t>
            </a:r>
            <a:r>
              <a:rPr lang="it-IT" sz="2400" b="1" dirty="0">
                <a:solidFill>
                  <a:schemeClr val="accent2"/>
                </a:solidFill>
                <a:latin typeface="Comic Sans MS" pitchFamily="66" charset="0"/>
              </a:rPr>
              <a:t> </a:t>
            </a:r>
            <a:r>
              <a:rPr lang="it-IT" sz="2400" b="1" dirty="0" err="1">
                <a:solidFill>
                  <a:schemeClr val="accent2"/>
                </a:solidFill>
                <a:latin typeface="Comic Sans MS" pitchFamily="66" charset="0"/>
              </a:rPr>
              <a:t>type-II</a:t>
            </a:r>
            <a:r>
              <a:rPr lang="it-IT" sz="2400" b="1" dirty="0">
                <a:solidFill>
                  <a:schemeClr val="accent2"/>
                </a:solidFill>
                <a:latin typeface="Comic Sans MS" pitchFamily="66" charset="0"/>
              </a:rPr>
              <a:t> SN</a:t>
            </a:r>
            <a:endParaRPr lang="en-US" sz="2400" b="1" dirty="0">
              <a:solidFill>
                <a:schemeClr val="accent2"/>
              </a:solidFill>
              <a:latin typeface="Comic Sans MS" pitchFamily="66" charset="0"/>
            </a:endParaRPr>
          </a:p>
        </p:txBody>
      </p:sp>
      <p:sp>
        <p:nvSpPr>
          <p:cNvPr id="17412" name="Text Box 4"/>
          <p:cNvSpPr txBox="1">
            <a:spLocks noChangeArrowheads="1"/>
          </p:cNvSpPr>
          <p:nvPr/>
        </p:nvSpPr>
        <p:spPr bwMode="auto">
          <a:xfrm>
            <a:off x="1066800" y="5105400"/>
            <a:ext cx="7010400" cy="946150"/>
          </a:xfrm>
          <a:prstGeom prst="rect">
            <a:avLst/>
          </a:prstGeom>
          <a:solidFill>
            <a:srgbClr val="FFFF00"/>
          </a:solidFill>
          <a:ln w="9525">
            <a:noFill/>
            <a:miter lim="800000"/>
            <a:headEnd/>
            <a:tailEnd/>
          </a:ln>
          <a:effectLst/>
        </p:spPr>
        <p:txBody>
          <a:bodyPr>
            <a:spAutoFit/>
          </a:bodyPr>
          <a:lstStyle/>
          <a:p>
            <a:pPr algn="ctr"/>
            <a:r>
              <a:rPr lang="it-IT" sz="2800" b="1">
                <a:solidFill>
                  <a:srgbClr val="FF0000"/>
                </a:solidFill>
              </a:rPr>
              <a:t>Supernovae explode in Nature, but non in computers</a:t>
            </a:r>
            <a:r>
              <a:rPr lang="it-IT" sz="2800" b="1">
                <a:solidFill>
                  <a:schemeClr val="accent2"/>
                </a:solidFill>
              </a:rPr>
              <a:t> </a:t>
            </a:r>
            <a:r>
              <a:rPr lang="it-IT" sz="2000">
                <a:solidFill>
                  <a:schemeClr val="accent2"/>
                </a:solidFill>
              </a:rPr>
              <a:t>(J. Beacom, </a:t>
            </a:r>
            <a:r>
              <a:rPr lang="it-IT" sz="2000">
                <a:solidFill>
                  <a:schemeClr val="accent2"/>
                </a:solidFill>
                <a:latin typeface="Symbol" pitchFamily="18" charset="2"/>
              </a:rPr>
              <a:t>n</a:t>
            </a:r>
            <a:r>
              <a:rPr lang="it-IT" sz="2000">
                <a:solidFill>
                  <a:schemeClr val="accent2"/>
                </a:solidFill>
              </a:rPr>
              <a:t>2002)</a:t>
            </a:r>
            <a:endParaRPr lang="en-US" sz="2000">
              <a:solidFill>
                <a:schemeClr val="accent2"/>
              </a:solidFill>
            </a:endParaRPr>
          </a:p>
        </p:txBody>
      </p:sp>
      <p:graphicFrame>
        <p:nvGraphicFramePr>
          <p:cNvPr id="17413" name="Object 5"/>
          <p:cNvGraphicFramePr>
            <a:graphicFrameLocks noChangeAspect="1"/>
          </p:cNvGraphicFramePr>
          <p:nvPr/>
        </p:nvGraphicFramePr>
        <p:xfrm>
          <a:off x="4191000" y="1143000"/>
          <a:ext cx="2133600" cy="533400"/>
        </p:xfrm>
        <a:graphic>
          <a:graphicData uri="http://schemas.openxmlformats.org/presentationml/2006/ole">
            <p:oleObj spid="_x0000_s320514" name="Equation" r:id="rId3" imgW="965160" imgH="241200" progId="Equation.3">
              <p:embed/>
            </p:oleObj>
          </a:graphicData>
        </a:graphic>
      </p:graphicFrame>
      <p:graphicFrame>
        <p:nvGraphicFramePr>
          <p:cNvPr id="17414" name="Object 6"/>
          <p:cNvGraphicFramePr>
            <a:graphicFrameLocks noChangeAspect="1"/>
          </p:cNvGraphicFramePr>
          <p:nvPr/>
        </p:nvGraphicFramePr>
        <p:xfrm>
          <a:off x="4114800" y="2057400"/>
          <a:ext cx="2327275" cy="477838"/>
        </p:xfrm>
        <a:graphic>
          <a:graphicData uri="http://schemas.openxmlformats.org/presentationml/2006/ole">
            <p:oleObj spid="_x0000_s320515" name="Equation" r:id="rId4" imgW="990360" imgH="203040" progId="Equation.3">
              <p:embed/>
            </p:oleObj>
          </a:graphicData>
        </a:graphic>
      </p:graphicFrame>
      <p:sp>
        <p:nvSpPr>
          <p:cNvPr id="17415" name="Text Box 7"/>
          <p:cNvSpPr txBox="1">
            <a:spLocks noChangeArrowheads="1"/>
          </p:cNvSpPr>
          <p:nvPr/>
        </p:nvSpPr>
        <p:spPr bwMode="auto">
          <a:xfrm>
            <a:off x="228600" y="1143000"/>
            <a:ext cx="3768725" cy="822325"/>
          </a:xfrm>
          <a:prstGeom prst="rect">
            <a:avLst/>
          </a:prstGeom>
          <a:noFill/>
          <a:ln w="9525">
            <a:noFill/>
            <a:miter lim="800000"/>
            <a:headEnd/>
            <a:tailEnd/>
          </a:ln>
          <a:effectLst/>
        </p:spPr>
        <p:txBody>
          <a:bodyPr wrap="none">
            <a:spAutoFit/>
          </a:bodyPr>
          <a:lstStyle/>
          <a:p>
            <a:pPr>
              <a:buFontTx/>
              <a:buChar char="•"/>
            </a:pPr>
            <a:r>
              <a:rPr lang="en-US"/>
              <a:t> </a:t>
            </a:r>
            <a:r>
              <a:rPr lang="en-US" i="1">
                <a:solidFill>
                  <a:srgbClr val="0000FF"/>
                </a:solidFill>
              </a:rPr>
              <a:t>Neutronization</a:t>
            </a:r>
            <a:r>
              <a:rPr lang="en-US"/>
              <a:t>, ~10 ms </a:t>
            </a:r>
            <a:endParaRPr lang="it-IT"/>
          </a:p>
          <a:p>
            <a:pPr>
              <a:buFontTx/>
              <a:buChar char="•"/>
            </a:pPr>
            <a:r>
              <a:rPr lang="it-IT"/>
              <a:t> </a:t>
            </a:r>
            <a:r>
              <a:rPr lang="en-US"/>
              <a:t>10</a:t>
            </a:r>
            <a:r>
              <a:rPr lang="en-US" baseline="30000"/>
              <a:t>51</a:t>
            </a:r>
            <a:r>
              <a:rPr lang="en-US"/>
              <a:t> erg</a:t>
            </a:r>
            <a:r>
              <a:rPr lang="it-IT"/>
              <a:t>, </a:t>
            </a:r>
            <a:r>
              <a:rPr lang="it-IT">
                <a:latin typeface="Symbol" pitchFamily="18" charset="2"/>
              </a:rPr>
              <a:t>n</a:t>
            </a:r>
            <a:r>
              <a:rPr lang="it-IT" baseline="-12000"/>
              <a:t>e</a:t>
            </a:r>
            <a:r>
              <a:rPr lang="it-IT"/>
              <a:t> only</a:t>
            </a:r>
            <a:endParaRPr lang="en-US"/>
          </a:p>
        </p:txBody>
      </p:sp>
      <p:sp>
        <p:nvSpPr>
          <p:cNvPr id="17416" name="Rectangle 8"/>
          <p:cNvSpPr>
            <a:spLocks noChangeArrowheads="1"/>
          </p:cNvSpPr>
          <p:nvPr/>
        </p:nvSpPr>
        <p:spPr bwMode="auto">
          <a:xfrm>
            <a:off x="228600" y="2057400"/>
            <a:ext cx="3579813" cy="1187450"/>
          </a:xfrm>
          <a:prstGeom prst="rect">
            <a:avLst/>
          </a:prstGeom>
          <a:noFill/>
          <a:ln w="9525">
            <a:noFill/>
            <a:miter lim="800000"/>
            <a:headEnd/>
            <a:tailEnd/>
          </a:ln>
          <a:effectLst/>
        </p:spPr>
        <p:txBody>
          <a:bodyPr wrap="none">
            <a:spAutoFit/>
          </a:bodyPr>
          <a:lstStyle/>
          <a:p>
            <a:pPr>
              <a:buFontTx/>
              <a:buChar char="•"/>
            </a:pPr>
            <a:r>
              <a:rPr lang="en-US" sz="2000"/>
              <a:t> </a:t>
            </a:r>
            <a:r>
              <a:rPr lang="en-US" i="1">
                <a:solidFill>
                  <a:srgbClr val="0000FF"/>
                </a:solidFill>
              </a:rPr>
              <a:t>Thermalization</a:t>
            </a:r>
            <a:r>
              <a:rPr lang="it-IT" i="1">
                <a:solidFill>
                  <a:srgbClr val="0000FF"/>
                </a:solidFill>
              </a:rPr>
              <a:t>:</a:t>
            </a:r>
            <a:r>
              <a:rPr lang="en-US"/>
              <a:t> ~10 s</a:t>
            </a:r>
            <a:endParaRPr lang="it-IT"/>
          </a:p>
          <a:p>
            <a:pPr>
              <a:buFontTx/>
              <a:buChar char="•"/>
            </a:pPr>
            <a:r>
              <a:rPr lang="en-US"/>
              <a:t> 3</a:t>
            </a:r>
            <a:r>
              <a:rPr lang="en-US">
                <a:sym typeface="Symbol" pitchFamily="18" charset="2"/>
              </a:rPr>
              <a:t></a:t>
            </a:r>
            <a:r>
              <a:rPr lang="en-US"/>
              <a:t>10</a:t>
            </a:r>
            <a:r>
              <a:rPr lang="en-US" baseline="30000"/>
              <a:t>53</a:t>
            </a:r>
            <a:r>
              <a:rPr lang="en-US"/>
              <a:t> erg</a:t>
            </a:r>
            <a:endParaRPr lang="it-IT"/>
          </a:p>
          <a:p>
            <a:pPr>
              <a:buFontTx/>
              <a:buChar char="•"/>
            </a:pPr>
            <a:r>
              <a:rPr lang="it-IT"/>
              <a:t> L</a:t>
            </a:r>
            <a:r>
              <a:rPr lang="it-IT" baseline="-12000">
                <a:latin typeface="Symbol" pitchFamily="18" charset="2"/>
              </a:rPr>
              <a:t>n</a:t>
            </a:r>
            <a:r>
              <a:rPr lang="it-IT" baseline="-25000"/>
              <a:t>e</a:t>
            </a:r>
            <a:r>
              <a:rPr lang="it-IT"/>
              <a:t>(t) </a:t>
            </a:r>
            <a:r>
              <a:rPr lang="it-IT">
                <a:sym typeface="Symbol" pitchFamily="18" charset="2"/>
              </a:rPr>
              <a:t> </a:t>
            </a:r>
            <a:r>
              <a:rPr lang="it-IT"/>
              <a:t>L</a:t>
            </a:r>
            <a:r>
              <a:rPr lang="it-IT" sz="2800" baseline="-14000">
                <a:sym typeface="Symbol" pitchFamily="18" charset="2"/>
              </a:rPr>
              <a:t></a:t>
            </a:r>
            <a:r>
              <a:rPr lang="it-IT" sz="2800" baseline="-12000">
                <a:latin typeface="Symbol" pitchFamily="18" charset="2"/>
                <a:sym typeface="Symbol" pitchFamily="18" charset="2"/>
              </a:rPr>
              <a:t>n</a:t>
            </a:r>
            <a:r>
              <a:rPr lang="it-IT" baseline="-25000"/>
              <a:t>e</a:t>
            </a:r>
            <a:r>
              <a:rPr lang="it-IT"/>
              <a:t>(t)</a:t>
            </a:r>
            <a:r>
              <a:rPr lang="it-IT">
                <a:sym typeface="Symbol" pitchFamily="18" charset="2"/>
              </a:rPr>
              <a:t>  </a:t>
            </a:r>
            <a:r>
              <a:rPr lang="it-IT"/>
              <a:t>L</a:t>
            </a:r>
            <a:r>
              <a:rPr lang="it-IT" baseline="-12000">
                <a:latin typeface="Symbol" pitchFamily="18" charset="2"/>
              </a:rPr>
              <a:t>n</a:t>
            </a:r>
            <a:r>
              <a:rPr lang="it-IT" baseline="-25000"/>
              <a:t>x</a:t>
            </a:r>
            <a:r>
              <a:rPr lang="it-IT"/>
              <a:t>(t) </a:t>
            </a:r>
            <a:endParaRPr lang="en-US"/>
          </a:p>
        </p:txBody>
      </p:sp>
      <p:sp>
        <p:nvSpPr>
          <p:cNvPr id="17417" name="Rectangle 9"/>
          <p:cNvSpPr>
            <a:spLocks noChangeArrowheads="1"/>
          </p:cNvSpPr>
          <p:nvPr/>
        </p:nvSpPr>
        <p:spPr bwMode="auto">
          <a:xfrm>
            <a:off x="381000" y="3352800"/>
            <a:ext cx="4586288" cy="519113"/>
          </a:xfrm>
          <a:prstGeom prst="rect">
            <a:avLst/>
          </a:prstGeom>
          <a:noFill/>
          <a:ln w="25400">
            <a:noFill/>
            <a:miter lim="800000"/>
            <a:headEnd/>
            <a:tailEnd/>
          </a:ln>
          <a:effectLst/>
        </p:spPr>
        <p:txBody>
          <a:bodyPr wrap="none">
            <a:spAutoFit/>
          </a:bodyPr>
          <a:lstStyle/>
          <a:p>
            <a:r>
              <a:rPr lang="it-IT" sz="2800" u="sng">
                <a:solidFill>
                  <a:srgbClr val="FF0000"/>
                </a:solidFill>
              </a:rPr>
              <a:t>Detection: mainly through</a:t>
            </a:r>
            <a:r>
              <a:rPr lang="it-IT" sz="2800"/>
              <a:t> </a:t>
            </a:r>
            <a:endParaRPr lang="en-US" sz="2800">
              <a:solidFill>
                <a:srgbClr val="FF0000"/>
              </a:solidFill>
              <a:effectLst>
                <a:outerShdw blurRad="38100" dist="38100" dir="2700000" algn="tl">
                  <a:srgbClr val="C0C0C0"/>
                </a:outerShdw>
              </a:effectLst>
            </a:endParaRPr>
          </a:p>
        </p:txBody>
      </p:sp>
      <p:graphicFrame>
        <p:nvGraphicFramePr>
          <p:cNvPr id="17419" name="Object 11"/>
          <p:cNvGraphicFramePr>
            <a:graphicFrameLocks noChangeAspect="1"/>
          </p:cNvGraphicFramePr>
          <p:nvPr/>
        </p:nvGraphicFramePr>
        <p:xfrm>
          <a:off x="4953000" y="3276600"/>
          <a:ext cx="2362200" cy="590550"/>
        </p:xfrm>
        <a:graphic>
          <a:graphicData uri="http://schemas.openxmlformats.org/presentationml/2006/ole">
            <p:oleObj spid="_x0000_s320516" name="Equazione" r:id="rId5" imgW="965160" imgH="241200" progId="Equation.3">
              <p:embed/>
            </p:oleObj>
          </a:graphicData>
        </a:graphic>
      </p:graphicFrame>
      <p:sp>
        <p:nvSpPr>
          <p:cNvPr id="17420" name="Rectangle 12"/>
          <p:cNvSpPr>
            <a:spLocks noChangeArrowheads="1"/>
          </p:cNvSpPr>
          <p:nvPr/>
        </p:nvSpPr>
        <p:spPr bwMode="auto">
          <a:xfrm>
            <a:off x="2971800" y="4267200"/>
            <a:ext cx="3048000" cy="519113"/>
          </a:xfrm>
          <a:prstGeom prst="rect">
            <a:avLst/>
          </a:prstGeom>
          <a:solidFill>
            <a:srgbClr val="FFFF00"/>
          </a:solidFill>
          <a:ln w="25400">
            <a:noFill/>
            <a:miter lim="800000"/>
            <a:headEnd/>
            <a:tailEnd/>
          </a:ln>
          <a:effectLst/>
        </p:spPr>
        <p:txBody>
          <a:bodyPr>
            <a:spAutoFit/>
          </a:bodyPr>
          <a:lstStyle/>
          <a:p>
            <a:r>
              <a:rPr lang="it-IT" sz="2800">
                <a:solidFill>
                  <a:srgbClr val="FF0000"/>
                </a:solidFill>
                <a:sym typeface="Symbol" pitchFamily="18" charset="2"/>
              </a:rPr>
              <a:t></a:t>
            </a:r>
            <a:r>
              <a:rPr lang="it-IT" sz="2800">
                <a:solidFill>
                  <a:srgbClr val="FF0000"/>
                </a:solidFill>
                <a:effectLst>
                  <a:outerShdw blurRad="38100" dist="38100" dir="2700000" algn="tl">
                    <a:srgbClr val="000000"/>
                  </a:outerShdw>
                </a:effectLst>
              </a:rPr>
              <a:t>300 events/kt</a:t>
            </a:r>
            <a:endParaRPr lang="en-US" sz="2800">
              <a:solidFill>
                <a:srgbClr val="FF0000"/>
              </a:solidFill>
              <a:effectLst>
                <a:outerShdw blurRad="38100" dist="38100" dir="2700000" algn="tl">
                  <a:srgbClr val="000000"/>
                </a:outerShdw>
              </a:effectLst>
            </a:endParaRPr>
          </a:p>
        </p:txBody>
      </p:sp>
      <p:sp>
        <p:nvSpPr>
          <p:cNvPr id="17421" name="Line 13"/>
          <p:cNvSpPr>
            <a:spLocks noChangeShapeType="1"/>
          </p:cNvSpPr>
          <p:nvPr/>
        </p:nvSpPr>
        <p:spPr bwMode="auto">
          <a:xfrm flipH="1">
            <a:off x="4724400" y="3886200"/>
            <a:ext cx="1066800" cy="457200"/>
          </a:xfrm>
          <a:prstGeom prst="line">
            <a:avLst/>
          </a:prstGeom>
          <a:noFill/>
          <a:ln w="25400">
            <a:solidFill>
              <a:srgbClr val="FF0000"/>
            </a:solidFill>
            <a:round/>
            <a:headEnd/>
            <a:tailEnd type="triangle" w="med" len="med"/>
          </a:ln>
          <a:effectLst/>
        </p:spPr>
        <p:txBody>
          <a:bodyPr/>
          <a:lstStyle/>
          <a:p>
            <a:endParaRPr lang="en-US"/>
          </a:p>
        </p:txBody>
      </p:sp>
      <p:sp>
        <p:nvSpPr>
          <p:cNvPr id="17423" name="Line 15"/>
          <p:cNvSpPr>
            <a:spLocks noChangeShapeType="1"/>
          </p:cNvSpPr>
          <p:nvPr/>
        </p:nvSpPr>
        <p:spPr bwMode="auto">
          <a:xfrm>
            <a:off x="6705600" y="1447800"/>
            <a:ext cx="609600" cy="0"/>
          </a:xfrm>
          <a:prstGeom prst="line">
            <a:avLst/>
          </a:prstGeom>
          <a:noFill/>
          <a:ln w="101600">
            <a:solidFill>
              <a:srgbClr val="0000FF"/>
            </a:solidFill>
            <a:round/>
            <a:headEnd/>
            <a:tailEnd type="triangle" w="med" len="med"/>
          </a:ln>
          <a:effectLst/>
        </p:spPr>
        <p:txBody>
          <a:bodyPr/>
          <a:lstStyle/>
          <a:p>
            <a:endParaRPr lang="en-US"/>
          </a:p>
        </p:txBody>
      </p:sp>
      <p:sp>
        <p:nvSpPr>
          <p:cNvPr id="17424" name="Text Box 16"/>
          <p:cNvSpPr txBox="1">
            <a:spLocks noChangeArrowheads="1"/>
          </p:cNvSpPr>
          <p:nvPr/>
        </p:nvSpPr>
        <p:spPr bwMode="auto">
          <a:xfrm>
            <a:off x="7500958" y="1214422"/>
            <a:ext cx="630301" cy="461665"/>
          </a:xfrm>
          <a:prstGeom prst="rect">
            <a:avLst/>
          </a:prstGeom>
          <a:noFill/>
          <a:ln w="22225">
            <a:solidFill>
              <a:srgbClr val="FF0000"/>
            </a:solidFill>
            <a:miter lim="800000"/>
            <a:headEnd/>
            <a:tailEnd/>
          </a:ln>
          <a:effectLst/>
        </p:spPr>
        <p:txBody>
          <a:bodyPr wrap="none">
            <a:spAutoFit/>
          </a:bodyPr>
          <a:lstStyle/>
          <a:p>
            <a:r>
              <a:rPr lang="it-IT" b="1">
                <a:ln>
                  <a:solidFill>
                    <a:schemeClr val="bg1"/>
                  </a:solidFill>
                </a:ln>
              </a:rPr>
              <a:t>t=0</a:t>
            </a:r>
            <a:endParaRPr lang="en-US" b="1">
              <a:ln>
                <a:solidFill>
                  <a:schemeClr val="bg1"/>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dissolve">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rrowheads="1"/>
          </p:cNvPicPr>
          <p:nvPr/>
        </p:nvPicPr>
        <p:blipFill>
          <a:blip r:embed="rId2" cstate="print"/>
          <a:srcRect l="11520" t="18578" r="19440" b="54459"/>
          <a:stretch>
            <a:fillRect/>
          </a:stretch>
        </p:blipFill>
        <p:spPr bwMode="auto">
          <a:xfrm>
            <a:off x="762000" y="609600"/>
            <a:ext cx="7470775" cy="4106863"/>
          </a:xfrm>
          <a:prstGeom prst="rect">
            <a:avLst/>
          </a:prstGeom>
          <a:noFill/>
          <a:ln w="12700">
            <a:noFill/>
            <a:miter lim="800000"/>
            <a:headEnd/>
            <a:tailEnd/>
          </a:ln>
          <a:effectLst/>
        </p:spPr>
      </p:pic>
      <p:sp>
        <p:nvSpPr>
          <p:cNvPr id="13318" name="Rectangle 6"/>
          <p:cNvSpPr>
            <a:spLocks noGrp="1" noChangeArrowheads="1"/>
          </p:cNvSpPr>
          <p:nvPr>
            <p:ph type="title"/>
          </p:nvPr>
        </p:nvSpPr>
        <p:spPr>
          <a:xfrm rot="16200000">
            <a:off x="-1333500" y="1943100"/>
            <a:ext cx="3733800" cy="762000"/>
          </a:xfrm>
          <a:solidFill>
            <a:srgbClr val="FFFF00"/>
          </a:solidFill>
          <a:ln/>
        </p:spPr>
        <p:txBody>
          <a:bodyPr/>
          <a:lstStyle/>
          <a:p>
            <a:pPr eaLnBrk="0" hangingPunct="0"/>
            <a:r>
              <a:rPr lang="it-IT" sz="2800" b="1">
                <a:solidFill>
                  <a:schemeClr val="accent2"/>
                </a:solidFill>
                <a:latin typeface="Comic Sans MS" pitchFamily="66" charset="0"/>
              </a:rPr>
              <a:t>Time-energy</a:t>
            </a:r>
          </a:p>
        </p:txBody>
      </p:sp>
      <p:sp>
        <p:nvSpPr>
          <p:cNvPr id="13319" name="Text Box 7"/>
          <p:cNvSpPr txBox="1">
            <a:spLocks noChangeArrowheads="1"/>
          </p:cNvSpPr>
          <p:nvPr/>
        </p:nvSpPr>
        <p:spPr bwMode="auto">
          <a:xfrm>
            <a:off x="609600" y="4648200"/>
            <a:ext cx="4038600" cy="1739900"/>
          </a:xfrm>
          <a:prstGeom prst="rect">
            <a:avLst/>
          </a:prstGeom>
          <a:noFill/>
          <a:ln w="12700">
            <a:noFill/>
            <a:miter lim="800000"/>
            <a:headEnd/>
            <a:tailEnd/>
          </a:ln>
          <a:effectLst/>
        </p:spPr>
        <p:txBody>
          <a:bodyPr>
            <a:spAutoFit/>
          </a:bodyPr>
          <a:lstStyle/>
          <a:p>
            <a:r>
              <a:rPr lang="en-US" sz="1800" b="1" dirty="0">
                <a:latin typeface="Times New Roman" pitchFamily="18" charset="0"/>
                <a:ea typeface="MS Mincho" pitchFamily="49" charset="-128"/>
              </a:rPr>
              <a:t>(a) Time-integrated fraction of the SN positrons produced in the detector versus time. 24% of the signal it is produced in the first 100 ms after the </a:t>
            </a:r>
            <a:r>
              <a:rPr lang="en-US" sz="1800" b="1" i="1" dirty="0" err="1">
                <a:latin typeface="Times New Roman" pitchFamily="18" charset="0"/>
                <a:ea typeface="MS Mincho" pitchFamily="49" charset="-128"/>
              </a:rPr>
              <a:t>neutronization</a:t>
            </a:r>
            <a:r>
              <a:rPr lang="en-US" sz="1800" b="1" dirty="0">
                <a:latin typeface="Times New Roman" pitchFamily="18" charset="0"/>
                <a:ea typeface="MS Mincho" pitchFamily="49" charset="-128"/>
              </a:rPr>
              <a:t> burst. It is 60% after</a:t>
            </a:r>
          </a:p>
          <a:p>
            <a:r>
              <a:rPr lang="en-US" sz="1800" b="1" dirty="0">
                <a:latin typeface="Times New Roman" pitchFamily="18" charset="0"/>
                <a:ea typeface="MS Mincho" pitchFamily="49" charset="-128"/>
              </a:rPr>
              <a:t>1 second. </a:t>
            </a:r>
          </a:p>
        </p:txBody>
      </p:sp>
      <p:sp>
        <p:nvSpPr>
          <p:cNvPr id="13320" name="Rectangle 8"/>
          <p:cNvSpPr>
            <a:spLocks noChangeArrowheads="1"/>
          </p:cNvSpPr>
          <p:nvPr/>
        </p:nvSpPr>
        <p:spPr bwMode="auto">
          <a:xfrm>
            <a:off x="4876800" y="4648200"/>
            <a:ext cx="3810000" cy="1190625"/>
          </a:xfrm>
          <a:prstGeom prst="rect">
            <a:avLst/>
          </a:prstGeom>
          <a:noFill/>
          <a:ln w="12700">
            <a:noFill/>
            <a:miter lim="800000"/>
            <a:headEnd/>
            <a:tailEnd/>
          </a:ln>
          <a:effectLst/>
        </p:spPr>
        <p:txBody>
          <a:bodyPr>
            <a:spAutoFit/>
          </a:bodyPr>
          <a:lstStyle/>
          <a:p>
            <a:r>
              <a:rPr lang="en-US" sz="1800" b="1" dirty="0">
                <a:latin typeface="Times New Roman" pitchFamily="18" charset="0"/>
                <a:ea typeface="MS Mincho" pitchFamily="49" charset="-128"/>
              </a:rPr>
              <a:t>(b) Differential energy spectrum (arbitrary units) of positrons. A SN1987</a:t>
            </a:r>
            <a:r>
              <a:rPr lang="it-IT" sz="1800" b="1" dirty="0">
                <a:latin typeface="Times New Roman" pitchFamily="18" charset="0"/>
                <a:ea typeface="MS Mincho" pitchFamily="49" charset="-128"/>
              </a:rPr>
              <a:t>A</a:t>
            </a:r>
            <a:r>
              <a:rPr lang="en-US" sz="1800" b="1" dirty="0">
                <a:latin typeface="Times New Roman" pitchFamily="18" charset="0"/>
                <a:ea typeface="MS Mincho" pitchFamily="49" charset="-128"/>
              </a:rPr>
              <a:t>-like stellar collapse was assumed</a:t>
            </a:r>
            <a:r>
              <a:rPr lang="en-US" sz="1800" dirty="0">
                <a:latin typeface="Times New Roman" pitchFamily="18" charset="0"/>
              </a:rPr>
              <a:t>.</a:t>
            </a:r>
          </a:p>
        </p:txBody>
      </p:sp>
      <p:sp>
        <p:nvSpPr>
          <p:cNvPr id="13321" name="Freeform 9"/>
          <p:cNvSpPr>
            <a:spLocks/>
          </p:cNvSpPr>
          <p:nvPr/>
        </p:nvSpPr>
        <p:spPr bwMode="auto">
          <a:xfrm>
            <a:off x="5029200" y="1016000"/>
            <a:ext cx="2895600" cy="2717800"/>
          </a:xfrm>
          <a:custGeom>
            <a:avLst/>
            <a:gdLst/>
            <a:ahLst/>
            <a:cxnLst>
              <a:cxn ang="0">
                <a:pos x="0" y="1712"/>
              </a:cxn>
              <a:cxn ang="0">
                <a:pos x="48" y="1232"/>
              </a:cxn>
              <a:cxn ang="0">
                <a:pos x="96" y="752"/>
              </a:cxn>
              <a:cxn ang="0">
                <a:pos x="192" y="368"/>
              </a:cxn>
              <a:cxn ang="0">
                <a:pos x="336" y="80"/>
              </a:cxn>
              <a:cxn ang="0">
                <a:pos x="528" y="32"/>
              </a:cxn>
              <a:cxn ang="0">
                <a:pos x="864" y="272"/>
              </a:cxn>
              <a:cxn ang="0">
                <a:pos x="1200" y="704"/>
              </a:cxn>
              <a:cxn ang="0">
                <a:pos x="1536" y="1184"/>
              </a:cxn>
              <a:cxn ang="0">
                <a:pos x="1824" y="1664"/>
              </a:cxn>
            </a:cxnLst>
            <a:rect l="0" t="0" r="r" b="b"/>
            <a:pathLst>
              <a:path w="1824" h="1712">
                <a:moveTo>
                  <a:pt x="0" y="1712"/>
                </a:moveTo>
                <a:cubicBezTo>
                  <a:pt x="16" y="1552"/>
                  <a:pt x="32" y="1392"/>
                  <a:pt x="48" y="1232"/>
                </a:cubicBezTo>
                <a:cubicBezTo>
                  <a:pt x="64" y="1072"/>
                  <a:pt x="72" y="896"/>
                  <a:pt x="96" y="752"/>
                </a:cubicBezTo>
                <a:cubicBezTo>
                  <a:pt x="120" y="608"/>
                  <a:pt x="152" y="480"/>
                  <a:pt x="192" y="368"/>
                </a:cubicBezTo>
                <a:cubicBezTo>
                  <a:pt x="232" y="256"/>
                  <a:pt x="280" y="136"/>
                  <a:pt x="336" y="80"/>
                </a:cubicBezTo>
                <a:cubicBezTo>
                  <a:pt x="392" y="24"/>
                  <a:pt x="440" y="0"/>
                  <a:pt x="528" y="32"/>
                </a:cubicBezTo>
                <a:cubicBezTo>
                  <a:pt x="616" y="64"/>
                  <a:pt x="752" y="160"/>
                  <a:pt x="864" y="272"/>
                </a:cubicBezTo>
                <a:cubicBezTo>
                  <a:pt x="976" y="384"/>
                  <a:pt x="1088" y="552"/>
                  <a:pt x="1200" y="704"/>
                </a:cubicBezTo>
                <a:cubicBezTo>
                  <a:pt x="1312" y="856"/>
                  <a:pt x="1432" y="1024"/>
                  <a:pt x="1536" y="1184"/>
                </a:cubicBezTo>
                <a:cubicBezTo>
                  <a:pt x="1640" y="1344"/>
                  <a:pt x="1732" y="1504"/>
                  <a:pt x="1824" y="1664"/>
                </a:cubicBezTo>
              </a:path>
            </a:pathLst>
          </a:custGeom>
          <a:noFill/>
          <a:ln w="50800" cap="flat" cmpd="sng">
            <a:solidFill>
              <a:srgbClr val="0000FF"/>
            </a:solidFill>
            <a:prstDash val="solid"/>
            <a:round/>
            <a:headEnd type="none" w="med" len="med"/>
            <a:tailEnd type="none" w="med" len="med"/>
          </a:ln>
          <a:effectLst/>
        </p:spPr>
        <p:txBody>
          <a:bodyPr/>
          <a:lstStyle/>
          <a:p>
            <a:endParaRPr lang="en-US"/>
          </a:p>
        </p:txBody>
      </p:sp>
      <p:sp>
        <p:nvSpPr>
          <p:cNvPr id="13326" name="Text Box 14"/>
          <p:cNvSpPr txBox="1">
            <a:spLocks noChangeArrowheads="1"/>
          </p:cNvSpPr>
          <p:nvPr/>
        </p:nvSpPr>
        <p:spPr bwMode="auto">
          <a:xfrm>
            <a:off x="3200400" y="3886200"/>
            <a:ext cx="979755" cy="461665"/>
          </a:xfrm>
          <a:prstGeom prst="rect">
            <a:avLst/>
          </a:prstGeom>
          <a:solidFill>
            <a:srgbClr val="FFFF00"/>
          </a:solidFill>
          <a:ln w="25400">
            <a:noFill/>
            <a:miter lim="800000"/>
            <a:headEnd/>
            <a:tailEnd/>
          </a:ln>
          <a:effectLst/>
        </p:spPr>
        <p:txBody>
          <a:bodyPr wrap="none">
            <a:spAutoFit/>
          </a:bodyPr>
          <a:lstStyle/>
          <a:p>
            <a:r>
              <a:rPr lang="it-IT" dirty="0">
                <a:solidFill>
                  <a:schemeClr val="tx1"/>
                </a:solidFill>
              </a:rPr>
              <a:t>T (ms)</a:t>
            </a:r>
            <a:endParaRPr lang="en-US" dirty="0">
              <a:solidFill>
                <a:schemeClr val="tx1"/>
              </a:solidFill>
            </a:endParaRPr>
          </a:p>
        </p:txBody>
      </p:sp>
      <p:sp>
        <p:nvSpPr>
          <p:cNvPr id="13327" name="Text Box 15"/>
          <p:cNvSpPr txBox="1">
            <a:spLocks noChangeArrowheads="1"/>
          </p:cNvSpPr>
          <p:nvPr/>
        </p:nvSpPr>
        <p:spPr bwMode="auto">
          <a:xfrm>
            <a:off x="6705600" y="3886200"/>
            <a:ext cx="1295546" cy="461665"/>
          </a:xfrm>
          <a:prstGeom prst="rect">
            <a:avLst/>
          </a:prstGeom>
          <a:solidFill>
            <a:srgbClr val="FFFF00"/>
          </a:solidFill>
          <a:ln w="25400">
            <a:noFill/>
            <a:miter lim="800000"/>
            <a:headEnd/>
            <a:tailEnd/>
          </a:ln>
          <a:effectLst/>
        </p:spPr>
        <p:txBody>
          <a:bodyPr wrap="none">
            <a:spAutoFit/>
          </a:bodyPr>
          <a:lstStyle/>
          <a:p>
            <a:r>
              <a:rPr lang="it-IT" dirty="0" err="1">
                <a:solidFill>
                  <a:schemeClr val="tx1"/>
                </a:solidFill>
              </a:rPr>
              <a:t>E</a:t>
            </a:r>
            <a:r>
              <a:rPr lang="it-IT" baseline="-14000" dirty="0" err="1">
                <a:solidFill>
                  <a:schemeClr val="tx1"/>
                </a:solidFill>
              </a:rPr>
              <a:t>e</a:t>
            </a:r>
            <a:r>
              <a:rPr lang="it-IT" baseline="-14000" dirty="0">
                <a:solidFill>
                  <a:schemeClr val="tx1"/>
                </a:solidFill>
              </a:rPr>
              <a:t> </a:t>
            </a:r>
            <a:r>
              <a:rPr lang="it-IT" dirty="0">
                <a:solidFill>
                  <a:schemeClr val="tx1"/>
                </a:solidFill>
              </a:rPr>
              <a:t>(</a:t>
            </a:r>
            <a:r>
              <a:rPr lang="it-IT" dirty="0" err="1">
                <a:solidFill>
                  <a:schemeClr val="tx1"/>
                </a:solidFill>
              </a:rPr>
              <a:t>MeV</a:t>
            </a:r>
            <a:r>
              <a:rPr lang="it-IT" dirty="0">
                <a:solidFill>
                  <a:schemeClr val="tx1"/>
                </a:solidFill>
              </a:rPr>
              <a:t>)</a:t>
            </a:r>
            <a:endParaRPr lang="en-US" dirty="0">
              <a:solidFill>
                <a:schemeClr val="tx1"/>
              </a:solidFill>
            </a:endParaRPr>
          </a:p>
        </p:txBody>
      </p:sp>
      <p:sp>
        <p:nvSpPr>
          <p:cNvPr id="13330" name="Freeform 18"/>
          <p:cNvSpPr>
            <a:spLocks/>
          </p:cNvSpPr>
          <p:nvPr/>
        </p:nvSpPr>
        <p:spPr bwMode="auto">
          <a:xfrm>
            <a:off x="1270000" y="1282700"/>
            <a:ext cx="3124200" cy="1841500"/>
          </a:xfrm>
          <a:custGeom>
            <a:avLst/>
            <a:gdLst/>
            <a:ahLst/>
            <a:cxnLst>
              <a:cxn ang="0">
                <a:pos x="16" y="1160"/>
              </a:cxn>
              <a:cxn ang="0">
                <a:pos x="16" y="920"/>
              </a:cxn>
              <a:cxn ang="0">
                <a:pos x="112" y="584"/>
              </a:cxn>
              <a:cxn ang="0">
                <a:pos x="208" y="440"/>
              </a:cxn>
              <a:cxn ang="0">
                <a:pos x="448" y="296"/>
              </a:cxn>
              <a:cxn ang="0">
                <a:pos x="880" y="152"/>
              </a:cxn>
              <a:cxn ang="0">
                <a:pos x="1312" y="56"/>
              </a:cxn>
              <a:cxn ang="0">
                <a:pos x="1888" y="8"/>
              </a:cxn>
              <a:cxn ang="0">
                <a:pos x="1792" y="8"/>
              </a:cxn>
            </a:cxnLst>
            <a:rect l="0" t="0" r="r" b="b"/>
            <a:pathLst>
              <a:path w="1968" h="1160">
                <a:moveTo>
                  <a:pt x="16" y="1160"/>
                </a:moveTo>
                <a:cubicBezTo>
                  <a:pt x="8" y="1088"/>
                  <a:pt x="0" y="1016"/>
                  <a:pt x="16" y="920"/>
                </a:cubicBezTo>
                <a:cubicBezTo>
                  <a:pt x="32" y="824"/>
                  <a:pt x="80" y="664"/>
                  <a:pt x="112" y="584"/>
                </a:cubicBezTo>
                <a:cubicBezTo>
                  <a:pt x="144" y="504"/>
                  <a:pt x="152" y="488"/>
                  <a:pt x="208" y="440"/>
                </a:cubicBezTo>
                <a:cubicBezTo>
                  <a:pt x="264" y="392"/>
                  <a:pt x="336" y="344"/>
                  <a:pt x="448" y="296"/>
                </a:cubicBezTo>
                <a:cubicBezTo>
                  <a:pt x="560" y="248"/>
                  <a:pt x="736" y="192"/>
                  <a:pt x="880" y="152"/>
                </a:cubicBezTo>
                <a:cubicBezTo>
                  <a:pt x="1024" y="112"/>
                  <a:pt x="1144" y="80"/>
                  <a:pt x="1312" y="56"/>
                </a:cubicBezTo>
                <a:cubicBezTo>
                  <a:pt x="1480" y="32"/>
                  <a:pt x="1808" y="16"/>
                  <a:pt x="1888" y="8"/>
                </a:cubicBezTo>
                <a:cubicBezTo>
                  <a:pt x="1968" y="0"/>
                  <a:pt x="1880" y="4"/>
                  <a:pt x="1792" y="8"/>
                </a:cubicBezTo>
              </a:path>
            </a:pathLst>
          </a:custGeom>
          <a:noFill/>
          <a:ln w="50800" cap="flat" cmpd="sng">
            <a:solidFill>
              <a:srgbClr val="008000"/>
            </a:solidFill>
            <a:prstDash val="solid"/>
            <a:round/>
            <a:headEnd type="none" w="med" len="med"/>
            <a:tailEnd type="none" w="med" len="med"/>
          </a:ln>
          <a:effectLst/>
        </p:spPr>
        <p:txBody>
          <a:bodyPr/>
          <a:lstStyle/>
          <a:p>
            <a:endParaRPr lang="en-US"/>
          </a:p>
        </p:txBody>
      </p:sp>
      <p:sp>
        <p:nvSpPr>
          <p:cNvPr id="13331" name="Line 19"/>
          <p:cNvSpPr>
            <a:spLocks noChangeShapeType="1"/>
          </p:cNvSpPr>
          <p:nvPr/>
        </p:nvSpPr>
        <p:spPr bwMode="auto">
          <a:xfrm>
            <a:off x="1295400" y="1255713"/>
            <a:ext cx="2971800" cy="0"/>
          </a:xfrm>
          <a:prstGeom prst="line">
            <a:avLst/>
          </a:prstGeom>
          <a:noFill/>
          <a:ln w="25400">
            <a:solidFill>
              <a:srgbClr val="FF0000"/>
            </a:solidFill>
            <a:round/>
            <a:headEnd/>
            <a:tailEnd/>
          </a:ln>
          <a:effectLst/>
        </p:spPr>
        <p:txBody>
          <a:bodyPr/>
          <a:lstStyle/>
          <a:p>
            <a:endParaRPr lang="en-US"/>
          </a:p>
        </p:txBody>
      </p:sp>
      <p:sp>
        <p:nvSpPr>
          <p:cNvPr id="13332" name="Text Box 20"/>
          <p:cNvSpPr txBox="1">
            <a:spLocks noChangeArrowheads="1"/>
          </p:cNvSpPr>
          <p:nvPr/>
        </p:nvSpPr>
        <p:spPr bwMode="auto">
          <a:xfrm>
            <a:off x="1447800" y="990600"/>
            <a:ext cx="625475" cy="304800"/>
          </a:xfrm>
          <a:prstGeom prst="rect">
            <a:avLst/>
          </a:prstGeom>
          <a:noFill/>
          <a:ln w="25400">
            <a:noFill/>
            <a:miter lim="800000"/>
            <a:headEnd/>
            <a:tailEnd/>
          </a:ln>
          <a:effectLst/>
        </p:spPr>
        <p:txBody>
          <a:bodyPr wrap="none">
            <a:spAutoFit/>
          </a:bodyPr>
          <a:lstStyle/>
          <a:p>
            <a:r>
              <a:rPr lang="it-IT" sz="1400">
                <a:solidFill>
                  <a:srgbClr val="FF0000"/>
                </a:solidFill>
              </a:rPr>
              <a:t>100%</a:t>
            </a:r>
            <a:endParaRPr lang="en-US" sz="1400">
              <a:solidFill>
                <a:srgbClr val="FF0000"/>
              </a:solidFill>
            </a:endParaRPr>
          </a:p>
        </p:txBody>
      </p:sp>
      <p:sp>
        <p:nvSpPr>
          <p:cNvPr id="13333" name="Line 21"/>
          <p:cNvSpPr>
            <a:spLocks noChangeShapeType="1"/>
          </p:cNvSpPr>
          <p:nvPr/>
        </p:nvSpPr>
        <p:spPr bwMode="auto">
          <a:xfrm>
            <a:off x="1447800" y="2209800"/>
            <a:ext cx="0" cy="609600"/>
          </a:xfrm>
          <a:prstGeom prst="line">
            <a:avLst/>
          </a:prstGeom>
          <a:noFill/>
          <a:ln w="25400">
            <a:solidFill>
              <a:srgbClr val="800000"/>
            </a:solidFill>
            <a:round/>
            <a:headEnd type="triangle" w="med" len="med"/>
            <a:tailEnd/>
          </a:ln>
          <a:effectLst/>
        </p:spPr>
        <p:txBody>
          <a:bodyPr/>
          <a:lstStyle/>
          <a:p>
            <a:endParaRPr lang="en-US"/>
          </a:p>
        </p:txBody>
      </p:sp>
      <p:sp>
        <p:nvSpPr>
          <p:cNvPr id="13334" name="Line 22"/>
          <p:cNvSpPr>
            <a:spLocks noChangeShapeType="1"/>
          </p:cNvSpPr>
          <p:nvPr/>
        </p:nvSpPr>
        <p:spPr bwMode="auto">
          <a:xfrm>
            <a:off x="1295400" y="3048000"/>
            <a:ext cx="0" cy="609600"/>
          </a:xfrm>
          <a:prstGeom prst="line">
            <a:avLst/>
          </a:prstGeom>
          <a:noFill/>
          <a:ln w="25400">
            <a:solidFill>
              <a:srgbClr val="0000FF"/>
            </a:solidFill>
            <a:round/>
            <a:headEnd type="triangle" w="med" len="med"/>
            <a:tailEnd/>
          </a:ln>
          <a:effectLst/>
        </p:spPr>
        <p:txBody>
          <a:bodyPr/>
          <a:lstStyle/>
          <a:p>
            <a:endParaRPr lang="en-US"/>
          </a:p>
        </p:txBody>
      </p:sp>
      <p:sp>
        <p:nvSpPr>
          <p:cNvPr id="13335" name="Rectangle 23"/>
          <p:cNvSpPr>
            <a:spLocks noChangeArrowheads="1"/>
          </p:cNvSpPr>
          <p:nvPr/>
        </p:nvSpPr>
        <p:spPr bwMode="auto">
          <a:xfrm>
            <a:off x="1371600" y="3352800"/>
            <a:ext cx="863600" cy="366713"/>
          </a:xfrm>
          <a:prstGeom prst="rect">
            <a:avLst/>
          </a:prstGeom>
          <a:noFill/>
          <a:ln w="25400">
            <a:noFill/>
            <a:miter lim="800000"/>
            <a:headEnd/>
            <a:tailEnd/>
          </a:ln>
          <a:effectLst/>
        </p:spPr>
        <p:txBody>
          <a:bodyPr wrap="none">
            <a:spAutoFit/>
          </a:bodyPr>
          <a:lstStyle/>
          <a:p>
            <a:r>
              <a:rPr lang="en-US" sz="1800" b="1" dirty="0">
                <a:solidFill>
                  <a:srgbClr val="0000FF"/>
                </a:solidFill>
                <a:latin typeface="Times New Roman" pitchFamily="18" charset="0"/>
                <a:ea typeface="MS Mincho" pitchFamily="49" charset="-128"/>
              </a:rPr>
              <a:t>100</a:t>
            </a:r>
            <a:r>
              <a:rPr lang="en-US" sz="1800" b="1" dirty="0">
                <a:solidFill>
                  <a:srgbClr val="FF3300"/>
                </a:solidFill>
                <a:latin typeface="Times New Roman" pitchFamily="18" charset="0"/>
                <a:ea typeface="MS Mincho" pitchFamily="49" charset="-128"/>
              </a:rPr>
              <a:t> </a:t>
            </a:r>
            <a:r>
              <a:rPr lang="en-US" sz="1800" b="1" dirty="0">
                <a:solidFill>
                  <a:srgbClr val="0000FF"/>
                </a:solidFill>
                <a:latin typeface="Times New Roman" pitchFamily="18" charset="0"/>
                <a:ea typeface="MS Mincho" pitchFamily="49" charset="-128"/>
              </a:rPr>
              <a:t>ms</a:t>
            </a:r>
          </a:p>
        </p:txBody>
      </p:sp>
      <p:sp>
        <p:nvSpPr>
          <p:cNvPr id="13336" name="Rectangle 24"/>
          <p:cNvSpPr>
            <a:spLocks noChangeArrowheads="1"/>
          </p:cNvSpPr>
          <p:nvPr/>
        </p:nvSpPr>
        <p:spPr bwMode="auto">
          <a:xfrm>
            <a:off x="1447800" y="2438400"/>
            <a:ext cx="444500" cy="366713"/>
          </a:xfrm>
          <a:prstGeom prst="rect">
            <a:avLst/>
          </a:prstGeom>
          <a:noFill/>
          <a:ln w="25400">
            <a:noFill/>
            <a:miter lim="800000"/>
            <a:headEnd/>
            <a:tailEnd/>
          </a:ln>
          <a:effectLst/>
        </p:spPr>
        <p:txBody>
          <a:bodyPr wrap="none">
            <a:spAutoFit/>
          </a:bodyPr>
          <a:lstStyle/>
          <a:p>
            <a:r>
              <a:rPr lang="en-US" sz="1800" b="1">
                <a:solidFill>
                  <a:srgbClr val="990000"/>
                </a:solidFill>
                <a:latin typeface="Times New Roman" pitchFamily="18" charset="0"/>
                <a:ea typeface="MS Mincho" pitchFamily="49" charset="-128"/>
              </a:rPr>
              <a:t>1 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it-IT" sz="4000">
                <a:solidFill>
                  <a:srgbClr val="000099"/>
                </a:solidFill>
                <a:latin typeface="Comic Sans MS" pitchFamily="66" charset="0"/>
              </a:rPr>
              <a:t>The detectors</a:t>
            </a:r>
          </a:p>
        </p:txBody>
      </p:sp>
      <p:pic>
        <p:nvPicPr>
          <p:cNvPr id="242692" name="Picture 4"/>
          <p:cNvPicPr>
            <a:picLocks noChangeArrowheads="1"/>
          </p:cNvPicPr>
          <p:nvPr/>
        </p:nvPicPr>
        <p:blipFill>
          <a:blip r:embed="rId2" cstate="print"/>
          <a:srcRect/>
          <a:stretch>
            <a:fillRect/>
          </a:stretch>
        </p:blipFill>
        <p:spPr bwMode="auto">
          <a:xfrm>
            <a:off x="0" y="0"/>
            <a:ext cx="4578350" cy="3419475"/>
          </a:xfrm>
          <a:prstGeom prst="rect">
            <a:avLst/>
          </a:prstGeom>
          <a:noFill/>
          <a:ln w="25400">
            <a:noFill/>
            <a:miter lim="800000"/>
            <a:headEnd/>
            <a:tailEnd/>
          </a:ln>
          <a:effectLst/>
        </p:spPr>
      </p:pic>
      <p:pic>
        <p:nvPicPr>
          <p:cNvPr id="242693" name="Picture 5"/>
          <p:cNvPicPr>
            <a:picLocks noChangeArrowheads="1"/>
          </p:cNvPicPr>
          <p:nvPr/>
        </p:nvPicPr>
        <p:blipFill>
          <a:blip r:embed="rId3" cstate="print"/>
          <a:srcRect/>
          <a:stretch>
            <a:fillRect/>
          </a:stretch>
        </p:blipFill>
        <p:spPr bwMode="auto">
          <a:xfrm>
            <a:off x="4556125" y="0"/>
            <a:ext cx="4587875" cy="3436938"/>
          </a:xfrm>
          <a:prstGeom prst="rect">
            <a:avLst/>
          </a:prstGeom>
          <a:noFill/>
          <a:ln w="25400">
            <a:noFill/>
            <a:miter lim="800000"/>
            <a:headEnd/>
            <a:tailEnd/>
          </a:ln>
          <a:effectLst/>
        </p:spPr>
      </p:pic>
      <p:pic>
        <p:nvPicPr>
          <p:cNvPr id="242694" name="Picture 6"/>
          <p:cNvPicPr>
            <a:picLocks noChangeArrowheads="1"/>
          </p:cNvPicPr>
          <p:nvPr/>
        </p:nvPicPr>
        <p:blipFill>
          <a:blip r:embed="rId4" cstate="print"/>
          <a:srcRect/>
          <a:stretch>
            <a:fillRect/>
          </a:stretch>
        </p:blipFill>
        <p:spPr bwMode="auto">
          <a:xfrm>
            <a:off x="1588" y="3429000"/>
            <a:ext cx="4570412" cy="3419475"/>
          </a:xfrm>
          <a:prstGeom prst="rect">
            <a:avLst/>
          </a:prstGeom>
          <a:noFill/>
          <a:ln w="25400">
            <a:noFill/>
            <a:miter lim="800000"/>
            <a:headEnd/>
            <a:tailEnd/>
          </a:ln>
          <a:effectLst/>
        </p:spPr>
      </p:pic>
      <p:pic>
        <p:nvPicPr>
          <p:cNvPr id="242695" name="Picture 7"/>
          <p:cNvPicPr>
            <a:picLocks noChangeArrowheads="1"/>
          </p:cNvPicPr>
          <p:nvPr/>
        </p:nvPicPr>
        <p:blipFill>
          <a:blip r:embed="rId5" cstate="print"/>
          <a:srcRect/>
          <a:stretch>
            <a:fillRect/>
          </a:stretch>
        </p:blipFill>
        <p:spPr bwMode="auto">
          <a:xfrm>
            <a:off x="4538663" y="3429000"/>
            <a:ext cx="4606925" cy="3419475"/>
          </a:xfrm>
          <a:prstGeom prst="rect">
            <a:avLst/>
          </a:prstGeom>
          <a:noFill/>
          <a:ln w="25400">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2692"/>
                                        </p:tgtEl>
                                        <p:attrNameLst>
                                          <p:attrName>style.visibility</p:attrName>
                                        </p:attrNameLst>
                                      </p:cBhvr>
                                      <p:to>
                                        <p:strVal val="visible"/>
                                      </p:to>
                                    </p:set>
                                    <p:animEffect transition="in" filter="dissolve">
                                      <p:cBhvr>
                                        <p:cTn id="7" dur="500"/>
                                        <p:tgtEl>
                                          <p:spTgt spid="2426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2693"/>
                                        </p:tgtEl>
                                        <p:attrNameLst>
                                          <p:attrName>style.visibility</p:attrName>
                                        </p:attrNameLst>
                                      </p:cBhvr>
                                      <p:to>
                                        <p:strVal val="visible"/>
                                      </p:to>
                                    </p:set>
                                    <p:animEffect transition="in" filter="dissolve">
                                      <p:cBhvr>
                                        <p:cTn id="12" dur="500"/>
                                        <p:tgtEl>
                                          <p:spTgt spid="24269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2694"/>
                                        </p:tgtEl>
                                        <p:attrNameLst>
                                          <p:attrName>style.visibility</p:attrName>
                                        </p:attrNameLst>
                                      </p:cBhvr>
                                      <p:to>
                                        <p:strVal val="visible"/>
                                      </p:to>
                                    </p:set>
                                    <p:animEffect transition="in" filter="dissolve">
                                      <p:cBhvr>
                                        <p:cTn id="17" dur="500"/>
                                        <p:tgtEl>
                                          <p:spTgt spid="24269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42695"/>
                                        </p:tgtEl>
                                        <p:attrNameLst>
                                          <p:attrName>style.visibility</p:attrName>
                                        </p:attrNameLst>
                                      </p:cBhvr>
                                      <p:to>
                                        <p:strVal val="visible"/>
                                      </p:to>
                                    </p:set>
                                    <p:animEffect transition="in" filter="dissolve">
                                      <p:cBhvr>
                                        <p:cTn id="22" dur="500"/>
                                        <p:tgtEl>
                                          <p:spTgt spid="242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838200" y="228600"/>
            <a:ext cx="7315200" cy="762000"/>
          </a:xfrm>
          <a:ln/>
        </p:spPr>
        <p:txBody>
          <a:bodyPr/>
          <a:lstStyle/>
          <a:p>
            <a:r>
              <a:rPr lang="it-IT" sz="4000" b="1">
                <a:solidFill>
                  <a:schemeClr val="bg1"/>
                </a:solidFill>
                <a:latin typeface="Garamond" pitchFamily="18" charset="0"/>
              </a:rPr>
              <a:t>The SN1987A: how many events?</a:t>
            </a:r>
          </a:p>
        </p:txBody>
      </p:sp>
      <p:sp>
        <p:nvSpPr>
          <p:cNvPr id="177156" name="Rectangle 4"/>
          <p:cNvSpPr>
            <a:spLocks noChangeArrowheads="1"/>
          </p:cNvSpPr>
          <p:nvPr/>
        </p:nvSpPr>
        <p:spPr bwMode="auto">
          <a:xfrm>
            <a:off x="539750" y="1143000"/>
            <a:ext cx="7239000" cy="1006475"/>
          </a:xfrm>
          <a:prstGeom prst="rect">
            <a:avLst/>
          </a:prstGeom>
          <a:noFill/>
          <a:ln w="25400">
            <a:noFill/>
            <a:miter lim="800000"/>
            <a:headEnd/>
            <a:tailEnd/>
          </a:ln>
          <a:effectLst/>
        </p:spPr>
        <p:txBody>
          <a:bodyPr>
            <a:spAutoFit/>
          </a:bodyPr>
          <a:lstStyle/>
          <a:p>
            <a:pPr algn="l"/>
            <a:r>
              <a:rPr lang="it-IT" sz="2000">
                <a:latin typeface="Comic Sans MS" pitchFamily="66" charset="0"/>
                <a:cs typeface="Times New Roman" pitchFamily="18" charset="0"/>
              </a:rPr>
              <a:t>1- Energy released 2.5 10</a:t>
            </a:r>
            <a:r>
              <a:rPr lang="it-IT" sz="2000" baseline="30000">
                <a:latin typeface="Comic Sans MS" pitchFamily="66" charset="0"/>
                <a:cs typeface="Times New Roman" pitchFamily="18" charset="0"/>
              </a:rPr>
              <a:t>53</a:t>
            </a:r>
            <a:r>
              <a:rPr lang="it-IT" sz="2000">
                <a:latin typeface="Comic Sans MS" pitchFamily="66" charset="0"/>
                <a:cs typeface="Times New Roman" pitchFamily="18" charset="0"/>
              </a:rPr>
              <a:t> erg </a:t>
            </a:r>
          </a:p>
          <a:p>
            <a:pPr algn="l"/>
            <a:r>
              <a:rPr lang="it-IT" sz="2000">
                <a:latin typeface="Comic Sans MS" pitchFamily="66" charset="0"/>
                <a:cs typeface="Times New Roman" pitchFamily="18" charset="0"/>
              </a:rPr>
              <a:t>2- Average</a:t>
            </a:r>
            <a:r>
              <a:rPr lang="en-US" sz="2000">
                <a:latin typeface="Comic Sans MS" pitchFamily="66" charset="0"/>
                <a:cs typeface="Times New Roman" pitchFamily="18" charset="0"/>
              </a:rPr>
              <a:t> </a:t>
            </a:r>
            <a:r>
              <a:rPr lang="en-US" sz="2000">
                <a:latin typeface="Comic Sans MS" pitchFamily="66" charset="0"/>
                <a:cs typeface="Times New Roman" pitchFamily="18" charset="0"/>
                <a:sym typeface="Symbol" pitchFamily="18" charset="2"/>
              </a:rPr>
              <a:t></a:t>
            </a:r>
            <a:r>
              <a:rPr lang="en-US" sz="2000">
                <a:latin typeface="Symbol" pitchFamily="18" charset="2"/>
                <a:cs typeface="Times New Roman" pitchFamily="18" charset="0"/>
              </a:rPr>
              <a:t>n</a:t>
            </a:r>
            <a:r>
              <a:rPr lang="en-US" sz="2000" baseline="-16000">
                <a:latin typeface="Comic Sans MS" pitchFamily="66" charset="0"/>
                <a:cs typeface="Times New Roman" pitchFamily="18" charset="0"/>
              </a:rPr>
              <a:t>e</a:t>
            </a:r>
            <a:r>
              <a:rPr lang="en-US" sz="2000">
                <a:latin typeface="Comic Sans MS" pitchFamily="66" charset="0"/>
                <a:cs typeface="Times New Roman" pitchFamily="18" charset="0"/>
              </a:rPr>
              <a:t> energy </a:t>
            </a:r>
            <a:r>
              <a:rPr lang="en-US" sz="2000">
                <a:latin typeface="Comic Sans MS" pitchFamily="66" charset="0"/>
                <a:cs typeface="Times New Roman" pitchFamily="18" charset="0"/>
                <a:sym typeface="Symbol" pitchFamily="18" charset="2"/>
              </a:rPr>
              <a:t></a:t>
            </a:r>
            <a:r>
              <a:rPr lang="en-US" sz="2000">
                <a:latin typeface="Comic Sans MS" pitchFamily="66" charset="0"/>
                <a:cs typeface="Times New Roman" pitchFamily="18" charset="0"/>
              </a:rPr>
              <a:t> 16 MeV = 2.5 10</a:t>
            </a:r>
            <a:r>
              <a:rPr lang="en-US" sz="2000" baseline="30000">
                <a:latin typeface="Comic Sans MS" pitchFamily="66" charset="0"/>
                <a:cs typeface="Times New Roman" pitchFamily="18" charset="0"/>
              </a:rPr>
              <a:t>-5 </a:t>
            </a:r>
            <a:r>
              <a:rPr lang="en-US" sz="2000">
                <a:latin typeface="Comic Sans MS" pitchFamily="66" charset="0"/>
                <a:cs typeface="Times New Roman" pitchFamily="18" charset="0"/>
              </a:rPr>
              <a:t>erg</a:t>
            </a:r>
          </a:p>
          <a:p>
            <a:pPr algn="l"/>
            <a:r>
              <a:rPr lang="en-US" sz="2000">
                <a:latin typeface="Comic Sans MS" pitchFamily="66" charset="0"/>
                <a:cs typeface="Times New Roman" pitchFamily="18" charset="0"/>
              </a:rPr>
              <a:t>3- N</a:t>
            </a:r>
            <a:r>
              <a:rPr lang="en-US" sz="2000" baseline="-14000">
                <a:latin typeface="Comic Sans MS" pitchFamily="66" charset="0"/>
                <a:cs typeface="Times New Roman" pitchFamily="18" charset="0"/>
              </a:rPr>
              <a:t>source</a:t>
            </a:r>
            <a:r>
              <a:rPr lang="en-US" sz="2000">
                <a:latin typeface="Comic Sans MS" pitchFamily="66" charset="0"/>
                <a:cs typeface="Times New Roman" pitchFamily="18" charset="0"/>
              </a:rPr>
              <a:t>= (1/6) </a:t>
            </a:r>
            <a:r>
              <a:rPr lang="en-US" sz="2000">
                <a:latin typeface="Times New Roman" pitchFamily="18" charset="0"/>
                <a:cs typeface="Times New Roman" pitchFamily="18" charset="0"/>
                <a:sym typeface="Symbol" pitchFamily="18" charset="2"/>
              </a:rPr>
              <a:t></a:t>
            </a:r>
            <a:r>
              <a:rPr lang="en-US" sz="2000">
                <a:latin typeface="Comic Sans MS" pitchFamily="66" charset="0"/>
                <a:cs typeface="Times New Roman" pitchFamily="18" charset="0"/>
              </a:rPr>
              <a:t> 2.5 10</a:t>
            </a:r>
            <a:r>
              <a:rPr lang="en-US" sz="2000" baseline="30000">
                <a:latin typeface="Comic Sans MS" pitchFamily="66" charset="0"/>
                <a:cs typeface="Times New Roman" pitchFamily="18" charset="0"/>
              </a:rPr>
              <a:t>53</a:t>
            </a:r>
            <a:r>
              <a:rPr lang="en-US" sz="2000">
                <a:latin typeface="Comic Sans MS" pitchFamily="66" charset="0"/>
                <a:cs typeface="Times New Roman" pitchFamily="18" charset="0"/>
              </a:rPr>
              <a:t>/ (2.5 10</a:t>
            </a:r>
            <a:r>
              <a:rPr lang="en-US" sz="2000" baseline="30000">
                <a:latin typeface="Comic Sans MS" pitchFamily="66" charset="0"/>
                <a:cs typeface="Times New Roman" pitchFamily="18" charset="0"/>
              </a:rPr>
              <a:t>-5</a:t>
            </a:r>
            <a:r>
              <a:rPr lang="en-US" sz="2000">
                <a:latin typeface="Comic Sans MS" pitchFamily="66" charset="0"/>
                <a:cs typeface="Times New Roman" pitchFamily="18" charset="0"/>
              </a:rPr>
              <a:t>)= 1.7 10</a:t>
            </a:r>
            <a:r>
              <a:rPr lang="en-US" sz="2000" baseline="30000">
                <a:latin typeface="Comic Sans MS" pitchFamily="66" charset="0"/>
                <a:cs typeface="Times New Roman" pitchFamily="18" charset="0"/>
              </a:rPr>
              <a:t>57   </a:t>
            </a:r>
            <a:r>
              <a:rPr lang="en-US" sz="2000">
                <a:latin typeface="Comic Sans MS" pitchFamily="66" charset="0"/>
                <a:cs typeface="Times New Roman" pitchFamily="18" charset="0"/>
                <a:sym typeface="Symbol" pitchFamily="18" charset="2"/>
              </a:rPr>
              <a:t></a:t>
            </a:r>
            <a:r>
              <a:rPr lang="en-US" sz="2000">
                <a:latin typeface="Symbol" pitchFamily="18" charset="2"/>
                <a:cs typeface="Times New Roman" pitchFamily="18" charset="0"/>
              </a:rPr>
              <a:t>n</a:t>
            </a:r>
            <a:r>
              <a:rPr lang="en-US" sz="2000" baseline="-16000">
                <a:latin typeface="Comic Sans MS" pitchFamily="66" charset="0"/>
                <a:cs typeface="Times New Roman" pitchFamily="18" charset="0"/>
              </a:rPr>
              <a:t>e </a:t>
            </a:r>
            <a:r>
              <a:rPr lang="en-US" sz="2000">
                <a:latin typeface="Comic Sans MS" pitchFamily="66" charset="0"/>
                <a:cs typeface="Times New Roman" pitchFamily="18" charset="0"/>
              </a:rPr>
              <a:t> </a:t>
            </a:r>
            <a:endParaRPr lang="it-IT" sz="2000">
              <a:latin typeface="Comic Sans MS" pitchFamily="66" charset="0"/>
              <a:cs typeface="Times New Roman" pitchFamily="18" charset="0"/>
            </a:endParaRPr>
          </a:p>
        </p:txBody>
      </p:sp>
      <p:sp>
        <p:nvSpPr>
          <p:cNvPr id="177157" name="Rectangle 5"/>
          <p:cNvSpPr>
            <a:spLocks noChangeArrowheads="1"/>
          </p:cNvSpPr>
          <p:nvPr/>
        </p:nvSpPr>
        <p:spPr bwMode="auto">
          <a:xfrm>
            <a:off x="533400" y="2438400"/>
            <a:ext cx="8077200" cy="1311275"/>
          </a:xfrm>
          <a:prstGeom prst="rect">
            <a:avLst/>
          </a:prstGeom>
          <a:noFill/>
          <a:ln w="25400">
            <a:noFill/>
            <a:miter lim="800000"/>
            <a:headEnd/>
            <a:tailEnd/>
          </a:ln>
          <a:effectLst/>
        </p:spPr>
        <p:txBody>
          <a:bodyPr>
            <a:spAutoFit/>
          </a:bodyPr>
          <a:lstStyle/>
          <a:p>
            <a:pPr algn="l"/>
            <a:r>
              <a:rPr lang="it-IT" sz="2000">
                <a:latin typeface="Comic Sans MS" pitchFamily="66" charset="0"/>
                <a:cs typeface="Times New Roman" pitchFamily="18" charset="0"/>
              </a:rPr>
              <a:t>4- </a:t>
            </a:r>
            <a:r>
              <a:rPr lang="en-US" sz="2000" baseline="30000">
                <a:latin typeface="Times New Roman" pitchFamily="18" charset="0"/>
                <a:cs typeface="Times New Roman" pitchFamily="18" charset="0"/>
              </a:rPr>
              <a:t> </a:t>
            </a:r>
            <a:r>
              <a:rPr lang="en-US" sz="2000">
                <a:latin typeface="Comic Sans MS" pitchFamily="66" charset="0"/>
                <a:cs typeface="Times New Roman" pitchFamily="18" charset="0"/>
              </a:rPr>
              <a:t>LMC Distance :                   D=52 kpc = 1.6 10</a:t>
            </a:r>
            <a:r>
              <a:rPr lang="en-US" sz="2000" baseline="30000">
                <a:latin typeface="Comic Sans MS" pitchFamily="66" charset="0"/>
                <a:cs typeface="Times New Roman" pitchFamily="18" charset="0"/>
              </a:rPr>
              <a:t>23</a:t>
            </a:r>
            <a:r>
              <a:rPr lang="en-US" sz="2000">
                <a:latin typeface="Comic Sans MS" pitchFamily="66" charset="0"/>
                <a:cs typeface="Times New Roman" pitchFamily="18" charset="0"/>
              </a:rPr>
              <a:t> cm</a:t>
            </a:r>
          </a:p>
          <a:p>
            <a:pPr algn="l"/>
            <a:r>
              <a:rPr lang="en-US" sz="2000">
                <a:latin typeface="Comic Sans MS" pitchFamily="66" charset="0"/>
                <a:cs typeface="Times New Roman" pitchFamily="18" charset="0"/>
              </a:rPr>
              <a:t>5- </a:t>
            </a:r>
            <a:r>
              <a:rPr lang="it-IT" sz="2000">
                <a:latin typeface="Comic Sans MS" pitchFamily="66" charset="0"/>
                <a:cs typeface="Times New Roman" pitchFamily="18" charset="0"/>
              </a:rPr>
              <a:t>Fluency at Earth:                F = N</a:t>
            </a:r>
            <a:r>
              <a:rPr lang="it-IT" sz="2000" baseline="-30000">
                <a:latin typeface="Comic Sans MS" pitchFamily="66" charset="0"/>
                <a:cs typeface="Times New Roman" pitchFamily="18" charset="0"/>
              </a:rPr>
              <a:t>Source</a:t>
            </a:r>
            <a:r>
              <a:rPr lang="it-IT" sz="2000">
                <a:latin typeface="Comic Sans MS" pitchFamily="66" charset="0"/>
                <a:cs typeface="Times New Roman" pitchFamily="18" charset="0"/>
              </a:rPr>
              <a:t>/4</a:t>
            </a:r>
            <a:r>
              <a:rPr lang="it-IT" sz="2000">
                <a:latin typeface="Symbol" pitchFamily="18" charset="2"/>
                <a:cs typeface="Times New Roman" pitchFamily="18" charset="0"/>
              </a:rPr>
              <a:t>p</a:t>
            </a:r>
            <a:r>
              <a:rPr lang="it-IT" sz="2000">
                <a:latin typeface="Comic Sans MS" pitchFamily="66" charset="0"/>
                <a:cs typeface="Times New Roman" pitchFamily="18" charset="0"/>
              </a:rPr>
              <a:t>D</a:t>
            </a:r>
            <a:r>
              <a:rPr lang="it-IT" sz="2000" baseline="30000">
                <a:latin typeface="Comic Sans MS" pitchFamily="66" charset="0"/>
                <a:cs typeface="Times New Roman" pitchFamily="18" charset="0"/>
              </a:rPr>
              <a:t>2  </a:t>
            </a:r>
            <a:r>
              <a:rPr lang="it-IT" sz="2000">
                <a:latin typeface="Comic Sans MS" pitchFamily="66" charset="0"/>
                <a:cs typeface="Times New Roman" pitchFamily="18" charset="0"/>
              </a:rPr>
              <a:t>= 0.5 10</a:t>
            </a:r>
            <a:r>
              <a:rPr lang="it-IT" sz="2000" baseline="30000">
                <a:latin typeface="Comic Sans MS" pitchFamily="66" charset="0"/>
                <a:cs typeface="Times New Roman" pitchFamily="18" charset="0"/>
              </a:rPr>
              <a:t>10</a:t>
            </a:r>
            <a:r>
              <a:rPr lang="it-IT" sz="2000">
                <a:latin typeface="Comic Sans MS" pitchFamily="66" charset="0"/>
                <a:cs typeface="Times New Roman" pitchFamily="18" charset="0"/>
              </a:rPr>
              <a:t>  cm</a:t>
            </a:r>
            <a:r>
              <a:rPr lang="it-IT" sz="2000" baseline="30000">
                <a:latin typeface="Comic Sans MS" pitchFamily="66" charset="0"/>
                <a:cs typeface="Times New Roman" pitchFamily="18" charset="0"/>
              </a:rPr>
              <a:t>-2</a:t>
            </a:r>
            <a:endParaRPr lang="it-IT" sz="2000">
              <a:latin typeface="Comic Sans MS" pitchFamily="66" charset="0"/>
              <a:cs typeface="Times New Roman" pitchFamily="18" charset="0"/>
            </a:endParaRPr>
          </a:p>
          <a:p>
            <a:pPr algn="l"/>
            <a:r>
              <a:rPr lang="en-US" sz="2000">
                <a:latin typeface="Comic Sans MS" pitchFamily="66" charset="0"/>
                <a:cs typeface="Times New Roman" pitchFamily="18" charset="0"/>
              </a:rPr>
              <a:t>6- Targets in 1 Kt water:         </a:t>
            </a:r>
            <a:r>
              <a:rPr lang="en-US" sz="2000" b="1">
                <a:latin typeface="Comic Sans MS" pitchFamily="66" charset="0"/>
                <a:cs typeface="Times New Roman" pitchFamily="18" charset="0"/>
              </a:rPr>
              <a:t>N</a:t>
            </a:r>
            <a:r>
              <a:rPr lang="en-US" sz="2000" b="1" baseline="-30000">
                <a:latin typeface="Comic Sans MS" pitchFamily="66" charset="0"/>
                <a:cs typeface="Times New Roman" pitchFamily="18" charset="0"/>
              </a:rPr>
              <a:t>t </a:t>
            </a:r>
            <a:r>
              <a:rPr lang="en-US" sz="2000" b="1">
                <a:latin typeface="Comic Sans MS" pitchFamily="66" charset="0"/>
                <a:cs typeface="Times New Roman" pitchFamily="18" charset="0"/>
              </a:rPr>
              <a:t>= 0.7 10</a:t>
            </a:r>
            <a:r>
              <a:rPr lang="en-US" sz="2000" b="1" baseline="30000">
                <a:latin typeface="Comic Sans MS" pitchFamily="66" charset="0"/>
                <a:cs typeface="Times New Roman" pitchFamily="18" charset="0"/>
              </a:rPr>
              <a:t>32</a:t>
            </a:r>
            <a:r>
              <a:rPr lang="en-US" sz="2000">
                <a:latin typeface="Comic Sans MS" pitchFamily="66" charset="0"/>
                <a:cs typeface="Times New Roman" pitchFamily="18" charset="0"/>
              </a:rPr>
              <a:t> protons</a:t>
            </a:r>
          </a:p>
          <a:p>
            <a:pPr algn="l"/>
            <a:r>
              <a:rPr lang="en-US" sz="2000">
                <a:latin typeface="Comic Sans MS" pitchFamily="66" charset="0"/>
                <a:cs typeface="Times New Roman" pitchFamily="18" charset="0"/>
              </a:rPr>
              <a:t>7- </a:t>
            </a:r>
            <a:r>
              <a:rPr lang="it-IT" sz="2000">
                <a:latin typeface="Comic Sans MS" pitchFamily="66" charset="0"/>
                <a:cs typeface="Times New Roman" pitchFamily="18" charset="0"/>
              </a:rPr>
              <a:t>cross section:                      </a:t>
            </a:r>
            <a:r>
              <a:rPr lang="it-IT" sz="2000" b="1">
                <a:latin typeface="Symbol" pitchFamily="18" charset="2"/>
                <a:cs typeface="Times New Roman" pitchFamily="18" charset="0"/>
              </a:rPr>
              <a:t>s</a:t>
            </a:r>
            <a:r>
              <a:rPr lang="it-IT" sz="2000">
                <a:latin typeface="Comic Sans MS" pitchFamily="66" charset="0"/>
                <a:cs typeface="Times New Roman" pitchFamily="18" charset="0"/>
              </a:rPr>
              <a:t>(</a:t>
            </a:r>
            <a:r>
              <a:rPr lang="en-US" sz="2000">
                <a:latin typeface="Comic Sans MS" pitchFamily="66" charset="0"/>
                <a:cs typeface="Times New Roman" pitchFamily="18" charset="0"/>
                <a:sym typeface="Symbol" pitchFamily="18" charset="2"/>
              </a:rPr>
              <a:t></a:t>
            </a:r>
            <a:r>
              <a:rPr lang="it-IT" sz="2000">
                <a:latin typeface="Symbol" pitchFamily="18" charset="2"/>
                <a:cs typeface="Times New Roman" pitchFamily="18" charset="0"/>
              </a:rPr>
              <a:t>n</a:t>
            </a:r>
            <a:r>
              <a:rPr lang="it-IT" sz="2000" baseline="-12000">
                <a:latin typeface="Comic Sans MS" pitchFamily="66" charset="0"/>
                <a:cs typeface="Times New Roman" pitchFamily="18" charset="0"/>
              </a:rPr>
              <a:t>e</a:t>
            </a:r>
            <a:r>
              <a:rPr lang="it-IT" sz="2000">
                <a:latin typeface="Comic Sans MS" pitchFamily="66" charset="0"/>
                <a:cs typeface="Times New Roman" pitchFamily="18" charset="0"/>
              </a:rPr>
              <a:t>+p) ~ </a:t>
            </a:r>
            <a:r>
              <a:rPr lang="it-IT" sz="2000" b="1">
                <a:latin typeface="Comic Sans MS" pitchFamily="66" charset="0"/>
                <a:cs typeface="Times New Roman" pitchFamily="18" charset="0"/>
              </a:rPr>
              <a:t>2x10</a:t>
            </a:r>
            <a:r>
              <a:rPr lang="it-IT" sz="2000" b="1" baseline="30000">
                <a:latin typeface="Comic Sans MS" pitchFamily="66" charset="0"/>
                <a:cs typeface="Times New Roman" pitchFamily="18" charset="0"/>
              </a:rPr>
              <a:t>-41</a:t>
            </a:r>
            <a:r>
              <a:rPr lang="it-IT" sz="2000" b="1">
                <a:latin typeface="Comic Sans MS" pitchFamily="66" charset="0"/>
                <a:cs typeface="Times New Roman" pitchFamily="18" charset="0"/>
              </a:rPr>
              <a:t> cm</a:t>
            </a:r>
            <a:r>
              <a:rPr lang="it-IT" sz="2000" b="1" baseline="30000">
                <a:latin typeface="Comic Sans MS" pitchFamily="66" charset="0"/>
                <a:cs typeface="Times New Roman" pitchFamily="18" charset="0"/>
              </a:rPr>
              <a:t>2</a:t>
            </a:r>
            <a:r>
              <a:rPr lang="it-IT" sz="2000">
                <a:latin typeface="Comic Sans MS" pitchFamily="66" charset="0"/>
                <a:cs typeface="Times New Roman" pitchFamily="18" charset="0"/>
              </a:rPr>
              <a:t>   </a:t>
            </a:r>
            <a:endParaRPr lang="en-US" sz="2000">
              <a:latin typeface="Comic Sans MS" pitchFamily="66" charset="0"/>
              <a:cs typeface="Times New Roman" pitchFamily="18" charset="0"/>
            </a:endParaRPr>
          </a:p>
        </p:txBody>
      </p:sp>
      <p:sp>
        <p:nvSpPr>
          <p:cNvPr id="177159" name="Text Box 7"/>
          <p:cNvSpPr txBox="1">
            <a:spLocks noChangeArrowheads="1"/>
          </p:cNvSpPr>
          <p:nvPr/>
        </p:nvSpPr>
        <p:spPr bwMode="auto">
          <a:xfrm>
            <a:off x="533400" y="4038600"/>
            <a:ext cx="8153400" cy="1371600"/>
          </a:xfrm>
          <a:prstGeom prst="rect">
            <a:avLst/>
          </a:prstGeom>
          <a:solidFill>
            <a:schemeClr val="bg1"/>
          </a:solidFill>
          <a:ln w="25400">
            <a:noFill/>
            <a:miter lim="800000"/>
            <a:headEnd/>
            <a:tailEnd/>
          </a:ln>
          <a:effectLst/>
        </p:spPr>
        <p:txBody>
          <a:bodyPr>
            <a:spAutoFit/>
          </a:bodyPr>
          <a:lstStyle/>
          <a:p>
            <a:pPr algn="l"/>
            <a:r>
              <a:rPr lang="en-US" sz="2000">
                <a:solidFill>
                  <a:schemeClr val="tx1"/>
                </a:solidFill>
                <a:latin typeface="Comic Sans MS" pitchFamily="66" charset="0"/>
                <a:cs typeface="Times New Roman" pitchFamily="18" charset="0"/>
              </a:rPr>
              <a:t>8- N</a:t>
            </a:r>
            <a:r>
              <a:rPr lang="en-US" baseline="-6000">
                <a:solidFill>
                  <a:schemeClr val="tx1"/>
                </a:solidFill>
                <a:latin typeface="Comic Sans MS" pitchFamily="66" charset="0"/>
                <a:cs typeface="Times New Roman" pitchFamily="18" charset="0"/>
              </a:rPr>
              <a:t>e</a:t>
            </a:r>
            <a:r>
              <a:rPr lang="en-US" sz="2000">
                <a:solidFill>
                  <a:schemeClr val="tx1"/>
                </a:solidFill>
                <a:latin typeface="Comic Sans MS" pitchFamily="66" charset="0"/>
                <a:cs typeface="Times New Roman" pitchFamily="18" charset="0"/>
              </a:rPr>
              <a:t>+ = F </a:t>
            </a:r>
            <a:r>
              <a:rPr lang="en-US" sz="2000">
                <a:solidFill>
                  <a:srgbClr val="FF0000"/>
                </a:solidFill>
                <a:latin typeface="Comic Sans MS" pitchFamily="66" charset="0"/>
                <a:cs typeface="Times New Roman" pitchFamily="18" charset="0"/>
              </a:rPr>
              <a:t>(</a:t>
            </a:r>
            <a:r>
              <a:rPr lang="it-IT" sz="2000">
                <a:solidFill>
                  <a:srgbClr val="FF0000"/>
                </a:solidFill>
                <a:latin typeface="Comic Sans MS" pitchFamily="66" charset="0"/>
                <a:cs typeface="Times New Roman" pitchFamily="18" charset="0"/>
              </a:rPr>
              <a:t>cm</a:t>
            </a:r>
            <a:r>
              <a:rPr lang="it-IT" sz="2000" baseline="30000">
                <a:solidFill>
                  <a:srgbClr val="FF0000"/>
                </a:solidFill>
                <a:latin typeface="Comic Sans MS" pitchFamily="66" charset="0"/>
                <a:cs typeface="Times New Roman" pitchFamily="18" charset="0"/>
              </a:rPr>
              <a:t>-2</a:t>
            </a:r>
            <a:r>
              <a:rPr lang="en-US" sz="2000">
                <a:solidFill>
                  <a:srgbClr val="FF0000"/>
                </a:solidFill>
                <a:latin typeface="Comic Sans MS" pitchFamily="66" charset="0"/>
                <a:cs typeface="Times New Roman" pitchFamily="18" charset="0"/>
              </a:rPr>
              <a:t>)</a:t>
            </a:r>
            <a:r>
              <a:rPr lang="en-US" sz="2000">
                <a:solidFill>
                  <a:schemeClr val="tx1"/>
                </a:solidFill>
                <a:latin typeface="Comic Sans MS" pitchFamily="66" charset="0"/>
                <a:cs typeface="Times New Roman" pitchFamily="18" charset="0"/>
                <a:sym typeface="Symbol" pitchFamily="18" charset="2"/>
              </a:rPr>
              <a:t></a:t>
            </a:r>
            <a:r>
              <a:rPr lang="en-US" sz="2000">
                <a:solidFill>
                  <a:schemeClr val="tx1"/>
                </a:solidFill>
                <a:latin typeface="Comic Sans MS" pitchFamily="66" charset="0"/>
                <a:cs typeface="Times New Roman" pitchFamily="18" charset="0"/>
              </a:rPr>
              <a:t> </a:t>
            </a:r>
            <a:r>
              <a:rPr lang="en-US" sz="2000">
                <a:solidFill>
                  <a:schemeClr val="tx1"/>
                </a:solidFill>
                <a:latin typeface="Symbol" pitchFamily="18" charset="2"/>
                <a:cs typeface="Times New Roman" pitchFamily="18" charset="0"/>
              </a:rPr>
              <a:t>s</a:t>
            </a:r>
            <a:r>
              <a:rPr lang="en-US" sz="2000">
                <a:solidFill>
                  <a:schemeClr val="tx1"/>
                </a:solidFill>
                <a:latin typeface="Comic Sans MS" pitchFamily="66" charset="0"/>
                <a:cs typeface="Times New Roman" pitchFamily="18" charset="0"/>
              </a:rPr>
              <a:t> </a:t>
            </a:r>
            <a:r>
              <a:rPr lang="en-US" sz="2000">
                <a:solidFill>
                  <a:srgbClr val="FF0000"/>
                </a:solidFill>
                <a:latin typeface="Comic Sans MS" pitchFamily="66" charset="0"/>
                <a:cs typeface="Times New Roman" pitchFamily="18" charset="0"/>
              </a:rPr>
              <a:t>(</a:t>
            </a:r>
            <a:r>
              <a:rPr lang="it-IT" sz="2000">
                <a:solidFill>
                  <a:srgbClr val="FF0000"/>
                </a:solidFill>
                <a:latin typeface="Comic Sans MS" pitchFamily="66" charset="0"/>
                <a:cs typeface="Times New Roman" pitchFamily="18" charset="0"/>
              </a:rPr>
              <a:t>cm</a:t>
            </a:r>
            <a:r>
              <a:rPr lang="it-IT" sz="2000" baseline="30000">
                <a:solidFill>
                  <a:srgbClr val="FF0000"/>
                </a:solidFill>
                <a:latin typeface="Comic Sans MS" pitchFamily="66" charset="0"/>
                <a:cs typeface="Times New Roman" pitchFamily="18" charset="0"/>
              </a:rPr>
              <a:t>2</a:t>
            </a:r>
            <a:r>
              <a:rPr lang="en-US" sz="2000">
                <a:solidFill>
                  <a:srgbClr val="FF0000"/>
                </a:solidFill>
                <a:latin typeface="Comic Sans MS" pitchFamily="66" charset="0"/>
                <a:cs typeface="Times New Roman" pitchFamily="18" charset="0"/>
              </a:rPr>
              <a:t>)</a:t>
            </a:r>
            <a:r>
              <a:rPr lang="en-US" sz="2000">
                <a:solidFill>
                  <a:schemeClr val="tx1"/>
                </a:solidFill>
                <a:latin typeface="Comic Sans MS" pitchFamily="66" charset="0"/>
                <a:cs typeface="Times New Roman" pitchFamily="18" charset="0"/>
                <a:sym typeface="Symbol" pitchFamily="18" charset="2"/>
              </a:rPr>
              <a:t></a:t>
            </a:r>
            <a:r>
              <a:rPr lang="en-US" sz="2000">
                <a:solidFill>
                  <a:schemeClr val="tx1"/>
                </a:solidFill>
                <a:latin typeface="Comic Sans MS" pitchFamily="66" charset="0"/>
                <a:cs typeface="Times New Roman" pitchFamily="18" charset="0"/>
              </a:rPr>
              <a:t> N</a:t>
            </a:r>
            <a:r>
              <a:rPr lang="en-US" sz="2000" baseline="-30000">
                <a:solidFill>
                  <a:schemeClr val="tx1"/>
                </a:solidFill>
                <a:latin typeface="Comic Sans MS" pitchFamily="66" charset="0"/>
                <a:cs typeface="Times New Roman" pitchFamily="18" charset="0"/>
              </a:rPr>
              <a:t>t</a:t>
            </a:r>
            <a:r>
              <a:rPr lang="en-US" sz="2000">
                <a:solidFill>
                  <a:schemeClr val="tx1"/>
                </a:solidFill>
                <a:latin typeface="Comic Sans MS" pitchFamily="66" charset="0"/>
                <a:cs typeface="Times New Roman" pitchFamily="18" charset="0"/>
              </a:rPr>
              <a:t> </a:t>
            </a:r>
            <a:r>
              <a:rPr lang="en-US" sz="2000">
                <a:solidFill>
                  <a:srgbClr val="FF0000"/>
                </a:solidFill>
                <a:latin typeface="Comic Sans MS" pitchFamily="66" charset="0"/>
                <a:cs typeface="Times New Roman" pitchFamily="18" charset="0"/>
              </a:rPr>
              <a:t>(kt</a:t>
            </a:r>
            <a:r>
              <a:rPr lang="en-US" sz="2000" baseline="30000">
                <a:solidFill>
                  <a:srgbClr val="FF0000"/>
                </a:solidFill>
                <a:latin typeface="Comic Sans MS" pitchFamily="66" charset="0"/>
                <a:cs typeface="Times New Roman" pitchFamily="18" charset="0"/>
              </a:rPr>
              <a:t>-1</a:t>
            </a:r>
            <a:r>
              <a:rPr lang="en-US" sz="2000">
                <a:solidFill>
                  <a:srgbClr val="FF0000"/>
                </a:solidFill>
                <a:latin typeface="Comic Sans MS" pitchFamily="66" charset="0"/>
                <a:cs typeface="Times New Roman" pitchFamily="18" charset="0"/>
              </a:rPr>
              <a:t>)</a:t>
            </a:r>
            <a:r>
              <a:rPr lang="en-US" sz="2000">
                <a:solidFill>
                  <a:schemeClr val="tx1"/>
                </a:solidFill>
                <a:latin typeface="Comic Sans MS" pitchFamily="66" charset="0"/>
                <a:cs typeface="Times New Roman" pitchFamily="18" charset="0"/>
              </a:rPr>
              <a:t>= </a:t>
            </a:r>
            <a:r>
              <a:rPr lang="it-IT" sz="2000">
                <a:solidFill>
                  <a:schemeClr val="tx1"/>
                </a:solidFill>
                <a:latin typeface="Comic Sans MS" pitchFamily="66" charset="0"/>
                <a:cs typeface="Times New Roman" pitchFamily="18" charset="0"/>
              </a:rPr>
              <a:t>0.5 10</a:t>
            </a:r>
            <a:r>
              <a:rPr lang="it-IT" sz="2000" baseline="30000">
                <a:solidFill>
                  <a:schemeClr val="tx1"/>
                </a:solidFill>
                <a:latin typeface="Comic Sans MS" pitchFamily="66" charset="0"/>
                <a:cs typeface="Times New Roman" pitchFamily="18" charset="0"/>
              </a:rPr>
              <a:t>10</a:t>
            </a:r>
            <a:r>
              <a:rPr lang="it-IT" sz="2000">
                <a:solidFill>
                  <a:schemeClr val="tx1"/>
                </a:solidFill>
                <a:latin typeface="Comic Sans MS" pitchFamily="66" charset="0"/>
                <a:cs typeface="Times New Roman" pitchFamily="18" charset="0"/>
              </a:rPr>
              <a:t> </a:t>
            </a:r>
            <a:r>
              <a:rPr lang="en-US" sz="2000">
                <a:solidFill>
                  <a:schemeClr val="tx1"/>
                </a:solidFill>
                <a:latin typeface="Comic Sans MS" pitchFamily="66" charset="0"/>
                <a:cs typeface="Times New Roman" pitchFamily="18" charset="0"/>
                <a:sym typeface="Symbol" pitchFamily="18" charset="2"/>
              </a:rPr>
              <a:t></a:t>
            </a:r>
            <a:r>
              <a:rPr lang="en-US" sz="2000">
                <a:solidFill>
                  <a:schemeClr val="tx1"/>
                </a:solidFill>
                <a:latin typeface="Comic Sans MS" pitchFamily="66" charset="0"/>
                <a:cs typeface="Times New Roman" pitchFamily="18" charset="0"/>
              </a:rPr>
              <a:t> </a:t>
            </a:r>
            <a:r>
              <a:rPr lang="en-US" sz="2000" baseline="30000">
                <a:solidFill>
                  <a:schemeClr val="tx1"/>
                </a:solidFill>
                <a:latin typeface="Comic Sans MS" pitchFamily="66" charset="0"/>
                <a:cs typeface="Times New Roman" pitchFamily="18" charset="0"/>
              </a:rPr>
              <a:t> </a:t>
            </a:r>
            <a:r>
              <a:rPr lang="en-US" sz="2000">
                <a:solidFill>
                  <a:schemeClr val="tx1"/>
                </a:solidFill>
                <a:latin typeface="Comic Sans MS" pitchFamily="66" charset="0"/>
                <a:cs typeface="Times New Roman" pitchFamily="18" charset="0"/>
              </a:rPr>
              <a:t>2x10</a:t>
            </a:r>
            <a:r>
              <a:rPr lang="en-US" sz="2000" baseline="30000">
                <a:solidFill>
                  <a:schemeClr val="tx1"/>
                </a:solidFill>
                <a:latin typeface="Comic Sans MS" pitchFamily="66" charset="0"/>
                <a:cs typeface="Times New Roman" pitchFamily="18" charset="0"/>
              </a:rPr>
              <a:t>-41</a:t>
            </a:r>
            <a:r>
              <a:rPr lang="en-US" sz="2000">
                <a:solidFill>
                  <a:schemeClr val="tx1"/>
                </a:solidFill>
                <a:latin typeface="Comic Sans MS" pitchFamily="66" charset="0"/>
                <a:cs typeface="Times New Roman" pitchFamily="18" charset="0"/>
                <a:sym typeface="Symbol" pitchFamily="18" charset="2"/>
              </a:rPr>
              <a:t></a:t>
            </a:r>
            <a:r>
              <a:rPr lang="en-US" sz="2000">
                <a:solidFill>
                  <a:schemeClr val="tx1"/>
                </a:solidFill>
                <a:latin typeface="Comic Sans MS" pitchFamily="66" charset="0"/>
                <a:cs typeface="Times New Roman" pitchFamily="18" charset="0"/>
              </a:rPr>
              <a:t> 0.7 10</a:t>
            </a:r>
            <a:r>
              <a:rPr lang="en-US" sz="2000" baseline="30000">
                <a:solidFill>
                  <a:schemeClr val="tx1"/>
                </a:solidFill>
                <a:latin typeface="Comic Sans MS" pitchFamily="66" charset="0"/>
                <a:cs typeface="Times New Roman" pitchFamily="18" charset="0"/>
              </a:rPr>
              <a:t>32  </a:t>
            </a:r>
          </a:p>
          <a:p>
            <a:pPr algn="l"/>
            <a:r>
              <a:rPr lang="en-US" sz="2000" baseline="30000">
                <a:solidFill>
                  <a:schemeClr val="tx1"/>
                </a:solidFill>
                <a:latin typeface="Comic Sans MS" pitchFamily="66" charset="0"/>
                <a:cs typeface="Times New Roman" pitchFamily="18" charset="0"/>
              </a:rPr>
              <a:t>                          </a:t>
            </a:r>
            <a:r>
              <a:rPr lang="en-US" sz="2000">
                <a:solidFill>
                  <a:schemeClr val="tx1"/>
                </a:solidFill>
                <a:latin typeface="Comic Sans MS" pitchFamily="66" charset="0"/>
                <a:cs typeface="Times New Roman" pitchFamily="18" charset="0"/>
              </a:rPr>
              <a:t>= 7 positrons/kt</a:t>
            </a:r>
          </a:p>
          <a:p>
            <a:pPr algn="l"/>
            <a:r>
              <a:rPr lang="en-US" sz="2000">
                <a:solidFill>
                  <a:schemeClr val="tx1"/>
                </a:solidFill>
                <a:latin typeface="Comic Sans MS" pitchFamily="66" charset="0"/>
                <a:cs typeface="Times New Roman" pitchFamily="18" charset="0"/>
              </a:rPr>
              <a:t>9 – M(Kam II) = 2.1 kt, efficiency </a:t>
            </a:r>
            <a:r>
              <a:rPr lang="en-US" sz="2000">
                <a:solidFill>
                  <a:schemeClr val="tx1"/>
                </a:solidFill>
                <a:latin typeface="Symbol" pitchFamily="18" charset="2"/>
                <a:cs typeface="Times New Roman" pitchFamily="18" charset="0"/>
              </a:rPr>
              <a:t>e</a:t>
            </a:r>
            <a:r>
              <a:rPr lang="en-US" sz="2000">
                <a:solidFill>
                  <a:schemeClr val="tx1"/>
                </a:solidFill>
                <a:latin typeface="Comic Sans MS" pitchFamily="66" charset="0"/>
                <a:cs typeface="Times New Roman" pitchFamily="18" charset="0"/>
              </a:rPr>
              <a:t>~ 80%</a:t>
            </a:r>
          </a:p>
          <a:p>
            <a:pPr algn="l"/>
            <a:r>
              <a:rPr lang="en-US" sz="2000">
                <a:solidFill>
                  <a:schemeClr val="tx1"/>
                </a:solidFill>
                <a:latin typeface="Comic Sans MS" pitchFamily="66" charset="0"/>
                <a:cs typeface="Times New Roman" pitchFamily="18" charset="0"/>
              </a:rPr>
              <a:t>10 – Events in Kam II = 7 x 2.1 x </a:t>
            </a:r>
            <a:r>
              <a:rPr lang="en-US" sz="2000">
                <a:solidFill>
                  <a:schemeClr val="tx1"/>
                </a:solidFill>
                <a:latin typeface="Symbol" pitchFamily="18" charset="2"/>
                <a:cs typeface="Times New Roman" pitchFamily="18" charset="0"/>
              </a:rPr>
              <a:t>e</a:t>
            </a:r>
            <a:r>
              <a:rPr lang="en-US" sz="2000">
                <a:solidFill>
                  <a:schemeClr val="tx1"/>
                </a:solidFill>
                <a:latin typeface="Comic Sans MS" pitchFamily="66" charset="0"/>
                <a:cs typeface="Times New Roman" pitchFamily="18" charset="0"/>
              </a:rPr>
              <a:t> ~ </a:t>
            </a:r>
            <a:r>
              <a:rPr lang="en-US" b="1">
                <a:solidFill>
                  <a:srgbClr val="000099"/>
                </a:solidFill>
                <a:latin typeface="Comic Sans MS" pitchFamily="66" charset="0"/>
                <a:cs typeface="Times New Roman" pitchFamily="18" charset="0"/>
              </a:rPr>
              <a:t>12 events</a:t>
            </a:r>
          </a:p>
        </p:txBody>
      </p:sp>
      <p:sp>
        <p:nvSpPr>
          <p:cNvPr id="177160" name="Text Box 8"/>
          <p:cNvSpPr txBox="1">
            <a:spLocks noChangeArrowheads="1"/>
          </p:cNvSpPr>
          <p:nvPr/>
        </p:nvSpPr>
        <p:spPr bwMode="auto">
          <a:xfrm>
            <a:off x="609600" y="5562600"/>
            <a:ext cx="184150" cy="290513"/>
          </a:xfrm>
          <a:prstGeom prst="rect">
            <a:avLst/>
          </a:prstGeom>
          <a:noFill/>
          <a:ln w="25400">
            <a:noFill/>
            <a:miter lim="800000"/>
            <a:headEnd/>
            <a:tailEnd/>
          </a:ln>
          <a:effectLst/>
        </p:spPr>
        <p:txBody>
          <a:bodyPr wrap="none">
            <a:spAutoFit/>
          </a:bodyPr>
          <a:lstStyle/>
          <a:p>
            <a:pPr algn="l"/>
            <a:endParaRPr lang="it-IT" sz="2000" baseline="-12000">
              <a:solidFill>
                <a:schemeClr val="tx1"/>
              </a:solidFill>
              <a:latin typeface="Comic Sans MS" pitchFamily="66" charset="0"/>
            </a:endParaRPr>
          </a:p>
        </p:txBody>
      </p:sp>
      <p:sp>
        <p:nvSpPr>
          <p:cNvPr id="177161" name="Text Box 9"/>
          <p:cNvSpPr txBox="1">
            <a:spLocks noChangeArrowheads="1"/>
          </p:cNvSpPr>
          <p:nvPr/>
        </p:nvSpPr>
        <p:spPr bwMode="auto">
          <a:xfrm>
            <a:off x="1371600" y="5715000"/>
            <a:ext cx="5768975" cy="847725"/>
          </a:xfrm>
          <a:prstGeom prst="rect">
            <a:avLst/>
          </a:prstGeom>
          <a:noFill/>
          <a:ln w="25400">
            <a:solidFill>
              <a:srgbClr val="FF0000"/>
            </a:solidFill>
            <a:miter lim="800000"/>
            <a:headEnd/>
            <a:tailEnd/>
          </a:ln>
          <a:effectLst/>
        </p:spPr>
        <p:txBody>
          <a:bodyPr wrap="none">
            <a:spAutoFit/>
          </a:bodyPr>
          <a:lstStyle/>
          <a:p>
            <a:pPr algn="l"/>
            <a:r>
              <a:rPr lang="en-US">
                <a:latin typeface="Comic Sans MS" pitchFamily="66" charset="0"/>
              </a:rPr>
              <a:t>For a SN @ Galactic Center (8.5 kpc) : </a:t>
            </a:r>
          </a:p>
          <a:p>
            <a:pPr algn="l"/>
            <a:r>
              <a:rPr lang="en-US">
                <a:latin typeface="Comic Sans MS" pitchFamily="66" charset="0"/>
              </a:rPr>
              <a:t>N </a:t>
            </a:r>
            <a:r>
              <a:rPr lang="en-US" baseline="-12000">
                <a:latin typeface="Comic Sans MS" pitchFamily="66" charset="0"/>
              </a:rPr>
              <a:t>events</a:t>
            </a:r>
            <a:r>
              <a:rPr lang="en-US">
                <a:latin typeface="Comic Sans MS" pitchFamily="66" charset="0"/>
              </a:rPr>
              <a:t>= 7x(52/8.5)</a:t>
            </a:r>
            <a:r>
              <a:rPr lang="en-US" baseline="30000">
                <a:latin typeface="Comic Sans MS" pitchFamily="66" charset="0"/>
              </a:rPr>
              <a:t>2</a:t>
            </a:r>
            <a:r>
              <a:rPr lang="en-US">
                <a:latin typeface="Comic Sans MS" pitchFamily="66" charset="0"/>
              </a:rPr>
              <a:t> =  260 e</a:t>
            </a:r>
            <a:r>
              <a:rPr lang="en-US" baseline="30000">
                <a:latin typeface="Comic Sans MS" pitchFamily="66" charset="0"/>
              </a:rPr>
              <a:t>+</a:t>
            </a:r>
            <a:r>
              <a:rPr lang="en-US">
                <a:latin typeface="Comic Sans MS" pitchFamily="66" charset="0"/>
              </a:rPr>
              <a:t>/kt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7156"/>
                                        </p:tgtEl>
                                        <p:attrNameLst>
                                          <p:attrName>style.visibility</p:attrName>
                                        </p:attrNameLst>
                                      </p:cBhvr>
                                      <p:to>
                                        <p:strVal val="visible"/>
                                      </p:to>
                                    </p:set>
                                    <p:animEffect transition="in" filter="dissolve">
                                      <p:cBhvr>
                                        <p:cTn id="7" dur="500"/>
                                        <p:tgtEl>
                                          <p:spTgt spid="1771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7157"/>
                                        </p:tgtEl>
                                        <p:attrNameLst>
                                          <p:attrName>style.visibility</p:attrName>
                                        </p:attrNameLst>
                                      </p:cBhvr>
                                      <p:to>
                                        <p:strVal val="visible"/>
                                      </p:to>
                                    </p:set>
                                    <p:animEffect transition="in" filter="dissolve">
                                      <p:cBhvr>
                                        <p:cTn id="12" dur="500"/>
                                        <p:tgtEl>
                                          <p:spTgt spid="17715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7159"/>
                                        </p:tgtEl>
                                        <p:attrNameLst>
                                          <p:attrName>style.visibility</p:attrName>
                                        </p:attrNameLst>
                                      </p:cBhvr>
                                      <p:to>
                                        <p:strVal val="visible"/>
                                      </p:to>
                                    </p:set>
                                    <p:animEffect transition="in" filter="dissolve">
                                      <p:cBhvr>
                                        <p:cTn id="17" dur="500"/>
                                        <p:tgtEl>
                                          <p:spTgt spid="17715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7161"/>
                                        </p:tgtEl>
                                        <p:attrNameLst>
                                          <p:attrName>style.visibility</p:attrName>
                                        </p:attrNameLst>
                                      </p:cBhvr>
                                      <p:to>
                                        <p:strVal val="visible"/>
                                      </p:to>
                                    </p:set>
                                    <p:animEffect transition="in" filter="dissolve">
                                      <p:cBhvr>
                                        <p:cTn id="22" dur="500"/>
                                        <p:tgtEl>
                                          <p:spTgt spid="177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p:bldP spid="177157" grpId="0"/>
      <p:bldP spid="177159" grpId="0" animBg="1"/>
      <p:bldP spid="17716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85800" y="609600"/>
            <a:ext cx="7848600" cy="647700"/>
          </a:xfrm>
          <a:solidFill>
            <a:srgbClr val="FFFF99"/>
          </a:solidFill>
        </p:spPr>
        <p:txBody>
          <a:bodyPr/>
          <a:lstStyle/>
          <a:p>
            <a:r>
              <a:rPr lang="it-IT" sz="3600">
                <a:solidFill>
                  <a:srgbClr val="000099"/>
                </a:solidFill>
                <a:latin typeface="Comic Sans MS" pitchFamily="66" charset="0"/>
              </a:rPr>
              <a:t>The SN1987A</a:t>
            </a:r>
          </a:p>
        </p:txBody>
      </p:sp>
      <p:pic>
        <p:nvPicPr>
          <p:cNvPr id="158724" name="Picture 4" descr="TEMP41"/>
          <p:cNvPicPr>
            <a:picLocks noChangeArrowheads="1"/>
          </p:cNvPicPr>
          <p:nvPr/>
        </p:nvPicPr>
        <p:blipFill>
          <a:blip r:embed="rId3" cstate="print"/>
          <a:srcRect/>
          <a:stretch>
            <a:fillRect/>
          </a:stretch>
        </p:blipFill>
        <p:spPr bwMode="auto">
          <a:xfrm>
            <a:off x="0" y="0"/>
            <a:ext cx="9177338" cy="6881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it-IT" sz="3600">
                <a:solidFill>
                  <a:srgbClr val="000099"/>
                </a:solidFill>
                <a:latin typeface="Comic Sans MS" pitchFamily="66" charset="0"/>
              </a:rPr>
              <a:t>Energy from SN1987a</a:t>
            </a:r>
          </a:p>
        </p:txBody>
      </p:sp>
      <p:pic>
        <p:nvPicPr>
          <p:cNvPr id="173060" name="Picture 4" descr="TEMP42"/>
          <p:cNvPicPr>
            <a:picLocks noChangeArrowheads="1"/>
          </p:cNvPicPr>
          <p:nvPr/>
        </p:nvPicPr>
        <p:blipFill>
          <a:blip r:embed="rId3" cstate="print"/>
          <a:srcRect/>
          <a:stretch>
            <a:fillRect/>
          </a:stretch>
        </p:blipFill>
        <p:spPr bwMode="auto">
          <a:xfrm>
            <a:off x="-33338" y="0"/>
            <a:ext cx="9177338" cy="6881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4" name="Rectangle 4"/>
          <p:cNvSpPr>
            <a:spLocks noChangeArrowheads="1"/>
          </p:cNvSpPr>
          <p:nvPr/>
        </p:nvSpPr>
        <p:spPr bwMode="auto">
          <a:xfrm>
            <a:off x="468313" y="1219200"/>
            <a:ext cx="8353425" cy="1920875"/>
          </a:xfrm>
          <a:prstGeom prst="rect">
            <a:avLst/>
          </a:prstGeom>
          <a:noFill/>
          <a:ln w="9525" algn="ctr">
            <a:noFill/>
            <a:miter lim="800000"/>
            <a:headEnd/>
            <a:tailEnd/>
          </a:ln>
          <a:effectLst/>
        </p:spPr>
        <p:txBody>
          <a:bodyPr anchor="ctr">
            <a:spAutoFit/>
          </a:bodyPr>
          <a:lstStyle/>
          <a:p>
            <a:pPr algn="l">
              <a:buFontTx/>
              <a:buChar char="•"/>
            </a:pPr>
            <a:r>
              <a:rPr lang="en-US" sz="2000"/>
              <a:t> The observation of supernova neutrinos should bring a better understanding of the core collapse mechanism from the feature of the time and energy spectra, and constraints the supernova models. </a:t>
            </a:r>
          </a:p>
          <a:p>
            <a:pPr algn="l">
              <a:buFontTx/>
              <a:buChar char="•"/>
            </a:pPr>
            <a:r>
              <a:rPr lang="en-US" sz="2000"/>
              <a:t> Moreover, an estimation of the neutrino masses could be done in the following manner. The velocity of a particle of energy </a:t>
            </a:r>
            <a:r>
              <a:rPr lang="en-US" sz="2000" i="1"/>
              <a:t>E</a:t>
            </a:r>
            <a:r>
              <a:rPr lang="en-US" sz="2000"/>
              <a:t> and mass </a:t>
            </a:r>
            <a:r>
              <a:rPr lang="en-US" sz="2000" i="1"/>
              <a:t>m</a:t>
            </a:r>
            <a:r>
              <a:rPr lang="en-US" sz="2000"/>
              <a:t>, with </a:t>
            </a:r>
            <a:r>
              <a:rPr lang="en-US" sz="2000" i="1"/>
              <a:t>E</a:t>
            </a:r>
            <a:r>
              <a:rPr lang="en-US" sz="2000"/>
              <a:t> &gt;&gt; </a:t>
            </a:r>
            <a:r>
              <a:rPr lang="en-US" sz="2000" i="1"/>
              <a:t>m</a:t>
            </a:r>
            <a:r>
              <a:rPr lang="en-US" sz="2000"/>
              <a:t>, is given by (with c = 1): </a:t>
            </a:r>
          </a:p>
        </p:txBody>
      </p:sp>
      <p:graphicFrame>
        <p:nvGraphicFramePr>
          <p:cNvPr id="271448" name="Group 88"/>
          <p:cNvGraphicFramePr>
            <a:graphicFrameLocks noGrp="1"/>
          </p:cNvGraphicFramePr>
          <p:nvPr/>
        </p:nvGraphicFramePr>
        <p:xfrm>
          <a:off x="1928813" y="3217863"/>
          <a:ext cx="5286375" cy="914400"/>
        </p:xfrm>
        <a:graphic>
          <a:graphicData uri="http://schemas.openxmlformats.org/drawingml/2006/table">
            <a:tbl>
              <a:tblPr/>
              <a:tblGrid>
                <a:gridCol w="719137"/>
                <a:gridCol w="446088"/>
                <a:gridCol w="584200"/>
                <a:gridCol w="1631950"/>
                <a:gridCol w="985837"/>
                <a:gridCol w="582613"/>
                <a:gridCol w="336550"/>
              </a:tblGrid>
              <a:tr h="457200">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pitchFamily="18" charset="0"/>
                        </a:rPr>
                        <a:t>v</a:t>
                      </a:r>
                      <a:r>
                        <a:rPr kumimoji="0" lang="en-US" sz="2400" b="0" i="0" u="none" strike="noStrike" cap="none" normalizeH="0" baseline="0" dirty="0" smtClean="0">
                          <a:ln>
                            <a:noFill/>
                          </a:ln>
                          <a:solidFill>
                            <a:schemeClr val="tx1"/>
                          </a:solidFill>
                          <a:effectLst/>
                          <a:latin typeface="Times" pitchFamily="18" charset="0"/>
                        </a:rPr>
                        <a:t> =  </a:t>
                      </a:r>
                    </a:p>
                  </a:txBody>
                  <a:tcPr anchor="ctr" horzOverflow="overflow">
                    <a:lnL cap="flat">
                      <a:noFill/>
                    </a:lnL>
                    <a:lnR>
                      <a:noFill/>
                    </a:lnR>
                    <a:lnT cap="flat">
                      <a:noFill/>
                    </a:lnT>
                    <a:lnB cap="flat">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Times" pitchFamily="18" charset="0"/>
                        </a:rPr>
                        <a:t>p</a:t>
                      </a:r>
                      <a:r>
                        <a:rPr kumimoji="0" lang="en-US" sz="2400" b="0" i="0" u="none" strike="noStrike" cap="none" normalizeH="0" baseline="0" smtClean="0">
                          <a:ln>
                            <a:noFill/>
                          </a:ln>
                          <a:solidFill>
                            <a:schemeClr val="tx1"/>
                          </a:solidFill>
                          <a:effectLst/>
                          <a:latin typeface="Times" pitchFamily="18" charset="0"/>
                        </a:rPr>
                        <a:t> </a:t>
                      </a:r>
                    </a:p>
                  </a:txBody>
                  <a:tcPr anchor="ctr" horzOverflow="overflow">
                    <a:lnL>
                      <a:noFill/>
                    </a:lnL>
                    <a:lnR>
                      <a:noFill/>
                    </a:lnR>
                    <a:lnT cap="flat">
                      <a:noFill/>
                    </a:lnT>
                    <a:lnB>
                      <a:noFill/>
                    </a:lnB>
                    <a:lnTlToBr>
                      <a:noFill/>
                    </a:lnTlToBr>
                    <a:lnBlToTr>
                      <a:noFill/>
                    </a:lnBlToTr>
                    <a:solidFill>
                      <a:schemeClr val="bg1"/>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 =  </a:t>
                      </a:r>
                    </a:p>
                  </a:txBody>
                  <a:tcPr anchor="ctr" horzOverflow="overflow">
                    <a:lnL>
                      <a:noFill/>
                    </a:lnL>
                    <a:lnR>
                      <a:noFill/>
                    </a:lnR>
                    <a:lnT cap="flat">
                      <a:noFill/>
                    </a:lnT>
                    <a:lnB cap="flat">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 </a:t>
                      </a:r>
                      <a:r>
                        <a:rPr kumimoji="0" lang="en-US" sz="2400" b="0" i="1" u="none" strike="noStrike" cap="none" normalizeH="0" baseline="0" dirty="0" smtClean="0">
                          <a:ln>
                            <a:noFill/>
                          </a:ln>
                          <a:solidFill>
                            <a:schemeClr val="tx1"/>
                          </a:solidFill>
                          <a:effectLst/>
                          <a:latin typeface="Times" pitchFamily="18" charset="0"/>
                        </a:rPr>
                        <a:t>E</a:t>
                      </a:r>
                      <a:r>
                        <a:rPr kumimoji="0" lang="en-US" sz="2400" b="0" i="0" u="none" strike="noStrike" cap="none" normalizeH="0" baseline="30000" dirty="0" smtClean="0">
                          <a:ln>
                            <a:noFill/>
                          </a:ln>
                          <a:solidFill>
                            <a:schemeClr val="tx1"/>
                          </a:solidFill>
                          <a:effectLst/>
                          <a:latin typeface="Times" pitchFamily="18" charset="0"/>
                        </a:rPr>
                        <a:t>2</a:t>
                      </a:r>
                      <a:r>
                        <a:rPr kumimoji="0" lang="en-US" sz="2400" b="0" i="0" u="none" strike="noStrike" cap="none" normalizeH="0" baseline="0" dirty="0" smtClean="0">
                          <a:ln>
                            <a:noFill/>
                          </a:ln>
                          <a:solidFill>
                            <a:schemeClr val="tx1"/>
                          </a:solidFill>
                          <a:effectLst/>
                          <a:latin typeface="Times" pitchFamily="18" charset="0"/>
                        </a:rPr>
                        <a:t> –</a:t>
                      </a:r>
                      <a:r>
                        <a:rPr kumimoji="0" lang="en-US" sz="2400" b="0" i="1" u="none" strike="noStrike" cap="none" normalizeH="0" baseline="0" dirty="0" smtClean="0">
                          <a:ln>
                            <a:noFill/>
                          </a:ln>
                          <a:solidFill>
                            <a:schemeClr val="tx1"/>
                          </a:solidFill>
                          <a:effectLst/>
                          <a:latin typeface="Times" pitchFamily="18" charset="0"/>
                        </a:rPr>
                        <a:t>m</a:t>
                      </a:r>
                      <a:r>
                        <a:rPr kumimoji="0" lang="en-US" sz="2400" b="0" i="0" u="none" strike="noStrike" cap="none" normalizeH="0" baseline="30000" dirty="0" smtClean="0">
                          <a:ln>
                            <a:noFill/>
                          </a:ln>
                          <a:solidFill>
                            <a:schemeClr val="tx1"/>
                          </a:solidFill>
                          <a:effectLst/>
                          <a:latin typeface="Times" pitchFamily="18" charset="0"/>
                        </a:rPr>
                        <a:t>2</a:t>
                      </a:r>
                      <a:r>
                        <a:rPr kumimoji="0" lang="en-US" sz="2400" b="0" i="0" u="none" strike="noStrike" cap="none" normalizeH="0" baseline="0" dirty="0" smtClean="0">
                          <a:ln>
                            <a:noFill/>
                          </a:ln>
                          <a:solidFill>
                            <a:schemeClr val="tx1"/>
                          </a:solidFill>
                          <a:effectLst/>
                          <a:latin typeface="Times" pitchFamily="18" charset="0"/>
                        </a:rPr>
                        <a:t>)</a:t>
                      </a:r>
                      <a:r>
                        <a:rPr kumimoji="0" lang="en-US" sz="2400" b="0" i="0" u="none" strike="noStrike" cap="none" normalizeH="0" baseline="30000" dirty="0" smtClean="0">
                          <a:ln>
                            <a:noFill/>
                          </a:ln>
                          <a:solidFill>
                            <a:schemeClr val="tx1"/>
                          </a:solidFill>
                          <a:effectLst/>
                          <a:latin typeface="Times" pitchFamily="18" charset="0"/>
                        </a:rPr>
                        <a:t>½</a:t>
                      </a:r>
                      <a:r>
                        <a:rPr kumimoji="0" lang="en-US" sz="2400" b="0" i="0" u="none" strike="noStrike" cap="none" normalizeH="0" baseline="0" dirty="0" smtClean="0">
                          <a:ln>
                            <a:noFill/>
                          </a:ln>
                          <a:solidFill>
                            <a:schemeClr val="tx1"/>
                          </a:solidFill>
                          <a:effectLst/>
                          <a:latin typeface="Times" pitchFamily="18" charset="0"/>
                        </a:rPr>
                        <a:t> </a:t>
                      </a:r>
                    </a:p>
                  </a:txBody>
                  <a:tcPr anchor="ctr" horzOverflow="overflow">
                    <a:lnL>
                      <a:noFill/>
                    </a:lnL>
                    <a:lnR>
                      <a:noFill/>
                    </a:lnR>
                    <a:lnT cap="flat">
                      <a:noFill/>
                    </a:lnT>
                    <a:lnB>
                      <a:noFill/>
                    </a:lnB>
                    <a:lnTlToBr>
                      <a:noFill/>
                    </a:lnTlToBr>
                    <a:lnBlToTr>
                      <a:noFill/>
                    </a:lnBlToTr>
                    <a:solidFill>
                      <a:schemeClr val="bg1"/>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 ≈ 1 -  </a:t>
                      </a:r>
                    </a:p>
                  </a:txBody>
                  <a:tcPr anchor="ctr" horzOverflow="overflow">
                    <a:lnL>
                      <a:noFill/>
                    </a:lnL>
                    <a:lnR>
                      <a:noFill/>
                    </a:lnR>
                    <a:lnT cap="flat">
                      <a:noFill/>
                    </a:lnT>
                    <a:lnB cap="flat">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Times" pitchFamily="18" charset="0"/>
                        </a:rPr>
                        <a:t>m</a:t>
                      </a:r>
                      <a:r>
                        <a:rPr kumimoji="0" lang="en-US" sz="2400" b="0" i="0" u="none" strike="noStrike" cap="none" normalizeH="0" baseline="30000" smtClean="0">
                          <a:ln>
                            <a:noFill/>
                          </a:ln>
                          <a:solidFill>
                            <a:schemeClr val="tx1"/>
                          </a:solidFill>
                          <a:effectLst/>
                          <a:latin typeface="Times" pitchFamily="18" charset="0"/>
                        </a:rPr>
                        <a:t>2</a:t>
                      </a:r>
                      <a:r>
                        <a:rPr kumimoji="0" lang="en-US" sz="2400" b="0" i="0" u="none" strike="noStrike" cap="none" normalizeH="0" baseline="0" smtClean="0">
                          <a:ln>
                            <a:noFill/>
                          </a:ln>
                          <a:solidFill>
                            <a:schemeClr val="tx1"/>
                          </a:solidFill>
                          <a:effectLst/>
                          <a:latin typeface="Times" pitchFamily="18" charset="0"/>
                        </a:rPr>
                        <a:t> </a:t>
                      </a:r>
                    </a:p>
                  </a:txBody>
                  <a:tcPr anchor="ctr" horzOverflow="overflow">
                    <a:lnL>
                      <a:noFill/>
                    </a:lnL>
                    <a:lnR>
                      <a:noFill/>
                    </a:lnR>
                    <a:lnT cap="flat">
                      <a:noFill/>
                    </a:lnT>
                    <a:lnB>
                      <a:noFill/>
                    </a:lnB>
                    <a:lnTlToBr>
                      <a:noFill/>
                    </a:lnTlToBr>
                    <a:lnBlToTr>
                      <a:noFill/>
                    </a:lnBlToTr>
                    <a:solidFill>
                      <a:schemeClr val="bg1"/>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 </a:t>
                      </a:r>
                    </a:p>
                  </a:txBody>
                  <a:tcPr anchor="ctr" horzOverflow="overflow">
                    <a:lnL>
                      <a:noFill/>
                    </a:lnL>
                    <a:lnR cap="flat">
                      <a:noFill/>
                    </a:lnR>
                    <a:lnT cap="flat">
                      <a:noFill/>
                    </a:lnT>
                    <a:lnB cap="flat">
                      <a:noFill/>
                    </a:lnB>
                    <a:lnTlToBr>
                      <a:noFill/>
                    </a:lnTlToBr>
                    <a:lnBlToTr>
                      <a:noFill/>
                    </a:lnBlToTr>
                    <a:solidFill>
                      <a:schemeClr val="bg1"/>
                    </a:solidFill>
                  </a:tcPr>
                </a:tc>
              </a:tr>
              <a:tr h="457200">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Times" pitchFamily="18" charset="0"/>
                        </a:rPr>
                        <a:t>E</a:t>
                      </a:r>
                      <a:r>
                        <a:rPr kumimoji="0" lang="en-US" sz="2400" b="0" i="0" u="none" strike="noStrike" cap="none" normalizeH="0" baseline="0" smtClean="0">
                          <a:ln>
                            <a:noFill/>
                          </a:ln>
                          <a:solidFill>
                            <a:schemeClr val="tx1"/>
                          </a:solidFill>
                          <a:effectLst/>
                          <a:latin typeface="Times" pitchFamily="18" charset="0"/>
                        </a:rPr>
                        <a:t> </a:t>
                      </a:r>
                    </a:p>
                  </a:txBody>
                  <a:tcPr anchor="ctr" horzOverflow="overflow">
                    <a:lnL>
                      <a:noFill/>
                    </a:lnL>
                    <a:lnR>
                      <a:noFill/>
                    </a:lnR>
                    <a:lnT>
                      <a:noFill/>
                    </a:lnT>
                    <a:lnB cap="flat">
                      <a:noFill/>
                    </a:lnB>
                    <a:lnTlToBr>
                      <a:noFill/>
                    </a:lnTlToBr>
                    <a:lnBlToTr>
                      <a:noFill/>
                    </a:lnBlToTr>
                    <a:solidFill>
                      <a:schemeClr val="bg1"/>
                    </a:solidFill>
                  </a:tcPr>
                </a:tc>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pitchFamily="18" charset="0"/>
                        </a:rPr>
                        <a:t>      E</a:t>
                      </a:r>
                      <a:r>
                        <a:rPr kumimoji="0" lang="en-US" sz="2400" b="0" i="0" u="none" strike="noStrike" cap="none" normalizeH="0" baseline="0" dirty="0" smtClean="0">
                          <a:ln>
                            <a:noFill/>
                          </a:ln>
                          <a:solidFill>
                            <a:schemeClr val="tx1"/>
                          </a:solidFill>
                          <a:effectLst/>
                          <a:latin typeface="Times" pitchFamily="18" charset="0"/>
                        </a:rPr>
                        <a:t> </a:t>
                      </a:r>
                    </a:p>
                  </a:txBody>
                  <a:tcPr anchor="ctr" horzOverflow="overflow">
                    <a:lnL>
                      <a:noFill/>
                    </a:lnL>
                    <a:lnR>
                      <a:noFill/>
                    </a:lnR>
                    <a:lnT>
                      <a:noFill/>
                    </a:lnT>
                    <a:lnB cap="flat">
                      <a:noFill/>
                    </a:lnB>
                    <a:lnTlToBr>
                      <a:noFill/>
                    </a:lnTlToBr>
                    <a:lnBlToTr>
                      <a:noFill/>
                    </a:lnBlToTr>
                    <a:solidFill>
                      <a:schemeClr val="bg1"/>
                    </a:solidFill>
                  </a:tcPr>
                </a:tc>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2</a:t>
                      </a:r>
                      <a:r>
                        <a:rPr kumimoji="0" lang="en-US" sz="2400" b="0" i="1" u="none" strike="noStrike" cap="none" normalizeH="0" baseline="0" dirty="0" smtClean="0">
                          <a:ln>
                            <a:noFill/>
                          </a:ln>
                          <a:solidFill>
                            <a:schemeClr val="tx1"/>
                          </a:solidFill>
                          <a:effectLst/>
                          <a:latin typeface="Times" pitchFamily="18" charset="0"/>
                        </a:rPr>
                        <a:t>E</a:t>
                      </a:r>
                      <a:endParaRPr kumimoji="0" lang="en-US" sz="2400" b="0" i="0" u="none" strike="noStrike" cap="none" normalizeH="0" baseline="0" dirty="0" smtClean="0">
                        <a:ln>
                          <a:noFill/>
                        </a:ln>
                        <a:solidFill>
                          <a:schemeClr val="tx1"/>
                        </a:solidFill>
                        <a:effectLst/>
                        <a:latin typeface="Times" pitchFamily="18" charset="0"/>
                      </a:endParaRPr>
                    </a:p>
                  </a:txBody>
                  <a:tcPr anchor="ctr" horzOverflow="overflow">
                    <a:lnL>
                      <a:noFill/>
                    </a:lnL>
                    <a:lnR>
                      <a:noFill/>
                    </a:lnR>
                    <a:lnT>
                      <a:noFill/>
                    </a:lnT>
                    <a:lnB cap="flat">
                      <a:noFill/>
                    </a:lnB>
                    <a:lnTlToBr>
                      <a:noFill/>
                    </a:lnTlToBr>
                    <a:lnBlToTr>
                      <a:noFill/>
                    </a:lnBlToTr>
                    <a:solidFill>
                      <a:schemeClr val="bg1"/>
                    </a:solidFill>
                  </a:tcPr>
                </a:tc>
                <a:tc vMerge="1">
                  <a:txBody>
                    <a:bodyPr/>
                    <a:lstStyle/>
                    <a:p>
                      <a:endParaRPr lang="it-IT"/>
                    </a:p>
                  </a:txBody>
                  <a:tcPr/>
                </a:tc>
              </a:tr>
            </a:tbl>
          </a:graphicData>
        </a:graphic>
      </p:graphicFrame>
      <p:sp>
        <p:nvSpPr>
          <p:cNvPr id="271449" name="Line 89"/>
          <p:cNvSpPr>
            <a:spLocks noChangeShapeType="1"/>
          </p:cNvSpPr>
          <p:nvPr/>
        </p:nvSpPr>
        <p:spPr bwMode="auto">
          <a:xfrm>
            <a:off x="2555875" y="3700463"/>
            <a:ext cx="503238" cy="0"/>
          </a:xfrm>
          <a:prstGeom prst="line">
            <a:avLst/>
          </a:prstGeom>
          <a:noFill/>
          <a:ln w="19050">
            <a:solidFill>
              <a:schemeClr val="tx1"/>
            </a:solidFill>
            <a:round/>
            <a:headEnd/>
            <a:tailEnd/>
          </a:ln>
          <a:effectLst/>
        </p:spPr>
        <p:txBody>
          <a:bodyPr>
            <a:spAutoFit/>
          </a:bodyPr>
          <a:lstStyle/>
          <a:p>
            <a:endParaRPr lang="it-IT"/>
          </a:p>
        </p:txBody>
      </p:sp>
      <p:sp>
        <p:nvSpPr>
          <p:cNvPr id="271450" name="Line 90"/>
          <p:cNvSpPr>
            <a:spLocks noChangeShapeType="1"/>
          </p:cNvSpPr>
          <p:nvPr/>
        </p:nvSpPr>
        <p:spPr bwMode="auto">
          <a:xfrm>
            <a:off x="3563938" y="3700463"/>
            <a:ext cx="1655762" cy="0"/>
          </a:xfrm>
          <a:prstGeom prst="line">
            <a:avLst/>
          </a:prstGeom>
          <a:noFill/>
          <a:ln w="19050">
            <a:solidFill>
              <a:schemeClr val="tx1"/>
            </a:solidFill>
            <a:round/>
            <a:headEnd/>
            <a:tailEnd/>
          </a:ln>
          <a:effectLst/>
        </p:spPr>
        <p:txBody>
          <a:bodyPr>
            <a:spAutoFit/>
          </a:bodyPr>
          <a:lstStyle/>
          <a:p>
            <a:endParaRPr lang="it-IT"/>
          </a:p>
        </p:txBody>
      </p:sp>
      <p:sp>
        <p:nvSpPr>
          <p:cNvPr id="271451" name="Line 91"/>
          <p:cNvSpPr>
            <a:spLocks noChangeShapeType="1"/>
          </p:cNvSpPr>
          <p:nvPr/>
        </p:nvSpPr>
        <p:spPr bwMode="auto">
          <a:xfrm>
            <a:off x="6229350" y="3700463"/>
            <a:ext cx="503238" cy="0"/>
          </a:xfrm>
          <a:prstGeom prst="line">
            <a:avLst/>
          </a:prstGeom>
          <a:noFill/>
          <a:ln w="19050">
            <a:solidFill>
              <a:schemeClr val="tx1"/>
            </a:solidFill>
            <a:round/>
            <a:headEnd/>
            <a:tailEnd/>
          </a:ln>
          <a:effectLst/>
        </p:spPr>
        <p:txBody>
          <a:bodyPr>
            <a:spAutoFit/>
          </a:bodyPr>
          <a:lstStyle/>
          <a:p>
            <a:endParaRPr lang="it-IT"/>
          </a:p>
        </p:txBody>
      </p:sp>
      <p:sp>
        <p:nvSpPr>
          <p:cNvPr id="271452" name="Rectangle 92"/>
          <p:cNvSpPr>
            <a:spLocks noChangeArrowheads="1"/>
          </p:cNvSpPr>
          <p:nvPr/>
        </p:nvSpPr>
        <p:spPr bwMode="auto">
          <a:xfrm>
            <a:off x="395288" y="4117975"/>
            <a:ext cx="8748712" cy="701675"/>
          </a:xfrm>
          <a:prstGeom prst="rect">
            <a:avLst/>
          </a:prstGeom>
          <a:noFill/>
          <a:ln w="9525" algn="ctr">
            <a:noFill/>
            <a:miter lim="800000"/>
            <a:headEnd/>
            <a:tailEnd/>
          </a:ln>
          <a:effectLst/>
        </p:spPr>
        <p:txBody>
          <a:bodyPr anchor="ctr">
            <a:spAutoFit/>
          </a:bodyPr>
          <a:lstStyle/>
          <a:p>
            <a:pPr algn="l">
              <a:buFontTx/>
              <a:buChar char="•"/>
            </a:pPr>
            <a:r>
              <a:rPr lang="en-US" sz="2000"/>
              <a:t>Thus, for a supernova at distance </a:t>
            </a:r>
            <a:r>
              <a:rPr lang="en-US" sz="2000" i="1"/>
              <a:t>d</a:t>
            </a:r>
            <a:r>
              <a:rPr lang="en-US" sz="2000"/>
              <a:t>, the delay of a neutrino due to its mass is, expressed in the proper units: </a:t>
            </a:r>
          </a:p>
        </p:txBody>
      </p:sp>
      <p:graphicFrame>
        <p:nvGraphicFramePr>
          <p:cNvPr id="271472" name="Group 112"/>
          <p:cNvGraphicFramePr>
            <a:graphicFrameLocks noGrp="1"/>
          </p:cNvGraphicFramePr>
          <p:nvPr/>
        </p:nvGraphicFramePr>
        <p:xfrm>
          <a:off x="2411413" y="4984750"/>
          <a:ext cx="3870325" cy="914400"/>
        </p:xfrm>
        <a:graphic>
          <a:graphicData uri="http://schemas.openxmlformats.org/drawingml/2006/table">
            <a:tbl>
              <a:tblPr/>
              <a:tblGrid>
                <a:gridCol w="1665287"/>
                <a:gridCol w="952500"/>
                <a:gridCol w="915988"/>
                <a:gridCol w="336550"/>
              </a:tblGrid>
              <a:tr h="457200">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err="1" smtClean="0">
                          <a:ln>
                            <a:noFill/>
                          </a:ln>
                          <a:solidFill>
                            <a:schemeClr val="tx1"/>
                          </a:solidFill>
                          <a:effectLst/>
                          <a:latin typeface="Times" pitchFamily="18" charset="0"/>
                        </a:rPr>
                        <a:t>Δt</a:t>
                      </a:r>
                      <a:r>
                        <a:rPr kumimoji="0" lang="en-US" sz="2400" b="0" i="0" u="none" strike="noStrike" cap="none" normalizeH="0" baseline="-30000" dirty="0" smtClean="0">
                          <a:ln>
                            <a:noFill/>
                          </a:ln>
                          <a:solidFill>
                            <a:schemeClr val="tx1"/>
                          </a:solidFill>
                          <a:effectLst/>
                          <a:latin typeface="Times" pitchFamily="18" charset="0"/>
                        </a:rPr>
                        <a:t>[s]</a:t>
                      </a:r>
                      <a:r>
                        <a:rPr kumimoji="0" lang="en-US" sz="2400" b="0" i="0" u="none" strike="noStrike" cap="none" normalizeH="0" baseline="0" dirty="0" smtClean="0">
                          <a:ln>
                            <a:noFill/>
                          </a:ln>
                          <a:solidFill>
                            <a:schemeClr val="tx1"/>
                          </a:solidFill>
                          <a:effectLst/>
                          <a:latin typeface="Times" pitchFamily="18" charset="0"/>
                        </a:rPr>
                        <a:t> ≈0.05  </a:t>
                      </a:r>
                    </a:p>
                  </a:txBody>
                  <a:tcPr anchor="ctr" horzOverflow="overflow">
                    <a:lnL cap="flat">
                      <a:noFill/>
                    </a:lnL>
                    <a:lnR>
                      <a:noFill/>
                    </a:lnR>
                    <a:lnT cap="flat">
                      <a:noFill/>
                    </a:lnT>
                    <a:lnB cap="flat">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Times" pitchFamily="18" charset="0"/>
                        </a:rPr>
                        <a:t>m</a:t>
                      </a:r>
                      <a:r>
                        <a:rPr kumimoji="0" lang="en-US" sz="2400" b="0" i="0" u="none" strike="noStrike" cap="none" normalizeH="0" baseline="-30000" smtClean="0">
                          <a:ln>
                            <a:noFill/>
                          </a:ln>
                          <a:solidFill>
                            <a:schemeClr val="tx1"/>
                          </a:solidFill>
                          <a:effectLst/>
                          <a:latin typeface="Times" pitchFamily="18" charset="0"/>
                        </a:rPr>
                        <a:t>[eV]</a:t>
                      </a:r>
                      <a:r>
                        <a:rPr kumimoji="0" lang="en-US" sz="2400" b="0" i="0" u="none" strike="noStrike" cap="none" normalizeH="0" baseline="30000" smtClean="0">
                          <a:ln>
                            <a:noFill/>
                          </a:ln>
                          <a:solidFill>
                            <a:schemeClr val="tx1"/>
                          </a:solidFill>
                          <a:effectLst/>
                          <a:latin typeface="Times" pitchFamily="18" charset="0"/>
                        </a:rPr>
                        <a:t>2</a:t>
                      </a:r>
                      <a:r>
                        <a:rPr kumimoji="0" lang="en-US" sz="2400" b="0" i="0" u="none" strike="noStrike" cap="none" normalizeH="0" baseline="0" smtClean="0">
                          <a:ln>
                            <a:noFill/>
                          </a:ln>
                          <a:solidFill>
                            <a:schemeClr val="tx1"/>
                          </a:solidFill>
                          <a:effectLst/>
                          <a:latin typeface="Times" pitchFamily="18" charset="0"/>
                        </a:rPr>
                        <a:t> </a:t>
                      </a:r>
                    </a:p>
                  </a:txBody>
                  <a:tcPr anchor="ctr" horzOverflow="overflow">
                    <a:lnL>
                      <a:noFill/>
                    </a:lnL>
                    <a:lnR>
                      <a:noFill/>
                    </a:lnR>
                    <a:lnT cap="flat">
                      <a:noFill/>
                    </a:lnT>
                    <a:lnB>
                      <a:noFill/>
                    </a:lnB>
                    <a:lnTlToBr>
                      <a:noFill/>
                    </a:lnTlToBr>
                    <a:lnBlToTr>
                      <a:noFill/>
                    </a:lnBlToTr>
                    <a:solidFill>
                      <a:schemeClr val="bg1"/>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 </a:t>
                      </a:r>
                      <a:r>
                        <a:rPr kumimoji="0" lang="en-US" sz="2400" b="0" i="1" u="none" strike="noStrike" cap="none" normalizeH="0" baseline="0" smtClean="0">
                          <a:ln>
                            <a:noFill/>
                          </a:ln>
                          <a:solidFill>
                            <a:schemeClr val="tx1"/>
                          </a:solidFill>
                          <a:effectLst/>
                          <a:latin typeface="Times" pitchFamily="18" charset="0"/>
                        </a:rPr>
                        <a:t>d</a:t>
                      </a:r>
                      <a:r>
                        <a:rPr kumimoji="0" lang="en-US" sz="2400" b="0" i="0" u="none" strike="noStrike" cap="none" normalizeH="0" baseline="-30000" smtClean="0">
                          <a:ln>
                            <a:noFill/>
                          </a:ln>
                          <a:solidFill>
                            <a:schemeClr val="tx1"/>
                          </a:solidFill>
                          <a:effectLst/>
                          <a:latin typeface="Times" pitchFamily="18" charset="0"/>
                        </a:rPr>
                        <a:t>[kpc]</a:t>
                      </a:r>
                      <a:r>
                        <a:rPr kumimoji="0" lang="en-US" sz="2400" b="0" i="0" u="none" strike="noStrike" cap="none" normalizeH="0" baseline="0" smtClean="0">
                          <a:ln>
                            <a:noFill/>
                          </a:ln>
                          <a:solidFill>
                            <a:schemeClr val="tx1"/>
                          </a:solidFill>
                          <a:effectLst/>
                          <a:latin typeface="Times" pitchFamily="18" charset="0"/>
                        </a:rPr>
                        <a:t> </a:t>
                      </a:r>
                    </a:p>
                  </a:txBody>
                  <a:tcPr anchor="ctr" horzOverflow="overflow">
                    <a:lnL>
                      <a:noFill/>
                    </a:lnL>
                    <a:lnR>
                      <a:noFill/>
                    </a:lnR>
                    <a:lnT cap="flat">
                      <a:noFill/>
                    </a:lnT>
                    <a:lnB cap="flat">
                      <a:noFill/>
                    </a:lnB>
                    <a:lnTlToBr>
                      <a:noFill/>
                    </a:lnTlToBr>
                    <a:lnBlToTr>
                      <a:noFill/>
                    </a:lnBlToTr>
                    <a:solidFill>
                      <a:schemeClr val="bg1"/>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pitchFamily="18" charset="0"/>
                        </a:rPr>
                        <a:t>. </a:t>
                      </a:r>
                    </a:p>
                  </a:txBody>
                  <a:tcPr anchor="ctr" horzOverflow="overflow">
                    <a:lnL>
                      <a:noFill/>
                    </a:lnL>
                    <a:lnR cap="flat">
                      <a:noFill/>
                    </a:lnR>
                    <a:lnT cap="flat">
                      <a:noFill/>
                    </a:lnT>
                    <a:lnB cap="flat">
                      <a:noFill/>
                    </a:lnB>
                    <a:lnTlToBr>
                      <a:noFill/>
                    </a:lnTlToBr>
                    <a:lnBlToTr>
                      <a:noFill/>
                    </a:lnBlToTr>
                    <a:solidFill>
                      <a:schemeClr val="bg1"/>
                    </a:solidFill>
                  </a:tcPr>
                </a:tc>
              </a:tr>
              <a:tr h="457200">
                <a:tc vMerge="1">
                  <a:txBody>
                    <a:bodyPr/>
                    <a:lstStyle/>
                    <a:p>
                      <a:endParaRPr lang="it-IT"/>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Times" pitchFamily="18" charset="0"/>
                        </a:rPr>
                        <a:t>E</a:t>
                      </a:r>
                      <a:r>
                        <a:rPr kumimoji="0" lang="en-US" sz="2400" b="0" i="0" u="none" strike="noStrike" cap="none" normalizeH="0" baseline="-30000" smtClean="0">
                          <a:ln>
                            <a:noFill/>
                          </a:ln>
                          <a:solidFill>
                            <a:schemeClr val="tx1"/>
                          </a:solidFill>
                          <a:effectLst/>
                          <a:latin typeface="Times" pitchFamily="18" charset="0"/>
                        </a:rPr>
                        <a:t>[MeV]</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a:noFill/>
                    </a:lnL>
                    <a:lnR>
                      <a:noFill/>
                    </a:lnR>
                    <a:lnT>
                      <a:noFill/>
                    </a:lnT>
                    <a:lnB cap="flat">
                      <a:noFill/>
                    </a:lnB>
                    <a:lnTlToBr>
                      <a:noFill/>
                    </a:lnTlToBr>
                    <a:lnBlToTr>
                      <a:noFill/>
                    </a:lnBlToTr>
                    <a:solidFill>
                      <a:schemeClr val="bg1"/>
                    </a:solidFill>
                  </a:tcPr>
                </a:tc>
                <a:tc vMerge="1">
                  <a:txBody>
                    <a:bodyPr/>
                    <a:lstStyle/>
                    <a:p>
                      <a:endParaRPr lang="it-IT"/>
                    </a:p>
                  </a:txBody>
                  <a:tcPr/>
                </a:tc>
                <a:tc vMerge="1">
                  <a:txBody>
                    <a:bodyPr/>
                    <a:lstStyle/>
                    <a:p>
                      <a:endParaRPr lang="it-IT"/>
                    </a:p>
                  </a:txBody>
                  <a:tcPr/>
                </a:tc>
              </a:tr>
            </a:tbl>
          </a:graphicData>
        </a:graphic>
      </p:graphicFrame>
      <p:sp>
        <p:nvSpPr>
          <p:cNvPr id="271473" name="Line 113"/>
          <p:cNvSpPr>
            <a:spLocks noChangeShapeType="1"/>
          </p:cNvSpPr>
          <p:nvPr/>
        </p:nvSpPr>
        <p:spPr bwMode="auto">
          <a:xfrm>
            <a:off x="3924300" y="5467350"/>
            <a:ext cx="1152525" cy="0"/>
          </a:xfrm>
          <a:prstGeom prst="line">
            <a:avLst/>
          </a:prstGeom>
          <a:noFill/>
          <a:ln w="19050">
            <a:solidFill>
              <a:schemeClr val="tx1"/>
            </a:solidFill>
            <a:round/>
            <a:headEnd/>
            <a:tailEnd/>
          </a:ln>
          <a:effectLst/>
        </p:spPr>
        <p:txBody>
          <a:bodyPr>
            <a:spAutoFit/>
          </a:bodyPr>
          <a:lstStyle/>
          <a:p>
            <a:endParaRPr lang="it-IT"/>
          </a:p>
        </p:txBody>
      </p:sp>
      <p:sp>
        <p:nvSpPr>
          <p:cNvPr id="271474" name="Rectangle 114"/>
          <p:cNvSpPr>
            <a:spLocks noChangeArrowheads="1"/>
          </p:cNvSpPr>
          <p:nvPr/>
        </p:nvSpPr>
        <p:spPr bwMode="auto">
          <a:xfrm>
            <a:off x="323850" y="5967413"/>
            <a:ext cx="8786813" cy="701675"/>
          </a:xfrm>
          <a:prstGeom prst="rect">
            <a:avLst/>
          </a:prstGeom>
          <a:noFill/>
          <a:ln w="9525" algn="ctr">
            <a:noFill/>
            <a:miter lim="800000"/>
            <a:headEnd/>
            <a:tailEnd/>
          </a:ln>
          <a:effectLst/>
        </p:spPr>
        <p:txBody>
          <a:bodyPr anchor="ctr">
            <a:spAutoFit/>
          </a:bodyPr>
          <a:lstStyle/>
          <a:p>
            <a:pPr algn="l">
              <a:buFontTx/>
              <a:buChar char="•"/>
            </a:pPr>
            <a:r>
              <a:rPr lang="en-US" sz="2000"/>
              <a:t> Therefore, neutrinos of different energies released at the same instant should show a spread in their arrival time. </a:t>
            </a:r>
          </a:p>
        </p:txBody>
      </p:sp>
      <p:sp>
        <p:nvSpPr>
          <p:cNvPr id="271476" name="Rectangle 116"/>
          <p:cNvSpPr>
            <a:spLocks noGrp="1" noChangeArrowheads="1"/>
          </p:cNvSpPr>
          <p:nvPr>
            <p:ph type="title"/>
          </p:nvPr>
        </p:nvSpPr>
        <p:spPr>
          <a:xfrm>
            <a:off x="685800" y="260350"/>
            <a:ext cx="7772400" cy="1143000"/>
          </a:xfrm>
          <a:noFill/>
          <a:ln/>
        </p:spPr>
        <p:txBody>
          <a:bodyPr/>
          <a:lstStyle/>
          <a:p>
            <a:r>
              <a:rPr lang="it-IT" sz="4000" b="1">
                <a:solidFill>
                  <a:schemeClr val="bg1"/>
                </a:solidFill>
                <a:latin typeface="Garamond" pitchFamily="18" charset="0"/>
              </a:rPr>
              <a:t>Neutrino mass from SN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it-IT" sz="3600">
                <a:solidFill>
                  <a:srgbClr val="000099"/>
                </a:solidFill>
                <a:latin typeface="Comic Sans MS" pitchFamily="66" charset="0"/>
              </a:rPr>
              <a:t>Experiments</a:t>
            </a:r>
          </a:p>
        </p:txBody>
      </p:sp>
      <p:sp>
        <p:nvSpPr>
          <p:cNvPr id="176131" name="Rectangle 3"/>
          <p:cNvSpPr>
            <a:spLocks noGrp="1" noChangeArrowheads="1"/>
          </p:cNvSpPr>
          <p:nvPr>
            <p:ph type="body" idx="1"/>
          </p:nvPr>
        </p:nvSpPr>
        <p:spPr/>
        <p:txBody>
          <a:bodyPr/>
          <a:lstStyle/>
          <a:p>
            <a:endParaRPr lang="it-IT"/>
          </a:p>
        </p:txBody>
      </p:sp>
      <p:pic>
        <p:nvPicPr>
          <p:cNvPr id="176132" name="Picture 4" descr="TEMP19"/>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685800" y="4373563"/>
            <a:ext cx="7772400" cy="1143000"/>
          </a:xfrm>
          <a:noFill/>
        </p:spPr>
        <p:txBody>
          <a:bodyPr/>
          <a:lstStyle/>
          <a:p>
            <a:r>
              <a:rPr lang="it-IT" sz="4000" b="1">
                <a:solidFill>
                  <a:schemeClr val="bg1"/>
                </a:solidFill>
                <a:latin typeface="Garamond" pitchFamily="18" charset="0"/>
              </a:rPr>
              <a:t>References</a:t>
            </a:r>
          </a:p>
        </p:txBody>
      </p:sp>
      <p:sp>
        <p:nvSpPr>
          <p:cNvPr id="270339" name="Rectangle 3"/>
          <p:cNvSpPr>
            <a:spLocks noGrp="1" noChangeArrowheads="1"/>
          </p:cNvSpPr>
          <p:nvPr>
            <p:ph type="body" idx="1"/>
          </p:nvPr>
        </p:nvSpPr>
        <p:spPr>
          <a:xfrm>
            <a:off x="323850" y="5300663"/>
            <a:ext cx="7772400" cy="800100"/>
          </a:xfrm>
        </p:spPr>
        <p:txBody>
          <a:bodyPr/>
          <a:lstStyle/>
          <a:p>
            <a:r>
              <a:rPr lang="it-IT">
                <a:solidFill>
                  <a:schemeClr val="bg1"/>
                </a:solidFill>
                <a:latin typeface="Garamond" pitchFamily="18" charset="0"/>
              </a:rPr>
              <a:t>http://www.supernovae.net/</a:t>
            </a:r>
          </a:p>
        </p:txBody>
      </p:sp>
      <p:sp>
        <p:nvSpPr>
          <p:cNvPr id="270340" name="Rectangle 4"/>
          <p:cNvSpPr>
            <a:spLocks noChangeArrowheads="1"/>
          </p:cNvSpPr>
          <p:nvPr/>
        </p:nvSpPr>
        <p:spPr bwMode="auto">
          <a:xfrm>
            <a:off x="684213" y="188913"/>
            <a:ext cx="7772400" cy="1143000"/>
          </a:xfrm>
          <a:prstGeom prst="rect">
            <a:avLst/>
          </a:prstGeom>
          <a:noFill/>
          <a:ln w="9525">
            <a:noFill/>
            <a:miter lim="800000"/>
            <a:headEnd/>
            <a:tailEnd/>
          </a:ln>
          <a:effectLst/>
        </p:spPr>
        <p:txBody>
          <a:bodyPr anchor="ctr"/>
          <a:lstStyle/>
          <a:p>
            <a:r>
              <a:rPr lang="it-IT" sz="4000" b="1"/>
              <a:t>Conclusions</a:t>
            </a:r>
          </a:p>
        </p:txBody>
      </p:sp>
      <p:sp>
        <p:nvSpPr>
          <p:cNvPr id="270341" name="Rectangle 5"/>
          <p:cNvSpPr>
            <a:spLocks noChangeArrowheads="1"/>
          </p:cNvSpPr>
          <p:nvPr/>
        </p:nvSpPr>
        <p:spPr bwMode="auto">
          <a:xfrm>
            <a:off x="250825" y="1125538"/>
            <a:ext cx="8424863" cy="2968625"/>
          </a:xfrm>
          <a:prstGeom prst="rect">
            <a:avLst/>
          </a:prstGeom>
          <a:noFill/>
          <a:ln w="9525">
            <a:noFill/>
            <a:miter lim="800000"/>
            <a:headEnd/>
            <a:tailEnd/>
          </a:ln>
          <a:effectLst/>
        </p:spPr>
        <p:txBody>
          <a:bodyPr/>
          <a:lstStyle/>
          <a:p>
            <a:pPr marL="342900" indent="-342900" algn="l">
              <a:spcBef>
                <a:spcPct val="20000"/>
              </a:spcBef>
              <a:buFontTx/>
              <a:buChar char="•"/>
            </a:pPr>
            <a:r>
              <a:rPr lang="en-US" sz="2800"/>
              <a:t>The only SN seen with neutrino was SN1987a</a:t>
            </a:r>
          </a:p>
          <a:p>
            <a:pPr marL="342900" indent="-342900" algn="l">
              <a:spcBef>
                <a:spcPct val="20000"/>
              </a:spcBef>
              <a:buFontTx/>
              <a:buChar char="•"/>
            </a:pPr>
            <a:r>
              <a:rPr lang="en-US" sz="2800"/>
              <a:t> Small experiments, small statistics</a:t>
            </a:r>
          </a:p>
          <a:p>
            <a:pPr marL="342900" indent="-342900" algn="l">
              <a:spcBef>
                <a:spcPct val="20000"/>
              </a:spcBef>
              <a:buFontTx/>
              <a:buChar char="•"/>
            </a:pPr>
            <a:r>
              <a:rPr lang="en-US" sz="2800"/>
              <a:t>Qualitative agreement with the SN models</a:t>
            </a:r>
          </a:p>
          <a:p>
            <a:pPr marL="342900" indent="-342900" algn="l">
              <a:spcBef>
                <a:spcPct val="20000"/>
              </a:spcBef>
              <a:buFontTx/>
              <a:buChar char="•"/>
            </a:pPr>
            <a:r>
              <a:rPr lang="en-US" sz="2800"/>
              <a:t>Wait for the next near SN with the new larger experiments (SK, SNO, Borexino, LVD…)</a:t>
            </a:r>
          </a:p>
          <a:p>
            <a:pPr marL="342900" indent="-342900" algn="l">
              <a:spcBef>
                <a:spcPct val="20000"/>
              </a:spcBef>
              <a:buFontTx/>
              <a:buChar char="•"/>
            </a:pPr>
            <a:r>
              <a:rPr lang="en-US" sz="2800">
                <a:sym typeface="Wingdings" pitchFamily="2" charset="2"/>
              </a:rPr>
              <a:t> neutrino properties (mass, livetime, magnetic moment)from astrophysics</a:t>
            </a:r>
            <a:endParaRPr lang="en-US" sz="2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title"/>
          </p:nvPr>
        </p:nvSpPr>
        <p:spPr>
          <a:xfrm>
            <a:off x="812800" y="228600"/>
            <a:ext cx="7645400" cy="1314450"/>
          </a:xfrm>
          <a:noFill/>
          <a:ln/>
        </p:spPr>
        <p:txBody>
          <a:bodyPr/>
          <a:lstStyle/>
          <a:p>
            <a:pPr marL="838200" indent="-838200"/>
            <a:r>
              <a:rPr lang="en-US" sz="4000" b="1">
                <a:solidFill>
                  <a:schemeClr val="bg1"/>
                </a:solidFill>
                <a:latin typeface="Garamond" pitchFamily="18" charset="0"/>
              </a:rPr>
              <a:t>8.1 Neutrino sources in the Sun</a:t>
            </a:r>
          </a:p>
        </p:txBody>
      </p:sp>
      <p:sp>
        <p:nvSpPr>
          <p:cNvPr id="142341" name="Text Box 5"/>
          <p:cNvSpPr txBox="1">
            <a:spLocks noChangeArrowheads="1"/>
          </p:cNvSpPr>
          <p:nvPr/>
        </p:nvSpPr>
        <p:spPr bwMode="auto">
          <a:xfrm>
            <a:off x="251520" y="1124744"/>
            <a:ext cx="8659688" cy="461665"/>
          </a:xfrm>
          <a:prstGeom prst="rect">
            <a:avLst/>
          </a:prstGeom>
          <a:noFill/>
          <a:ln w="9525">
            <a:noFill/>
            <a:miter lim="800000"/>
            <a:headEnd/>
            <a:tailEnd/>
          </a:ln>
          <a:effectLst/>
        </p:spPr>
        <p:txBody>
          <a:bodyPr wrap="square">
            <a:spAutoFit/>
          </a:bodyPr>
          <a:lstStyle/>
          <a:p>
            <a:pPr algn="l"/>
            <a:r>
              <a:rPr lang="en-US" dirty="0"/>
              <a:t>Nuclear fusions </a:t>
            </a:r>
            <a:r>
              <a:rPr lang="en-US" dirty="0" smtClean="0"/>
              <a:t>reactions:   </a:t>
            </a:r>
            <a:r>
              <a:rPr lang="en-US" b="1" dirty="0" smtClean="0"/>
              <a:t>The </a:t>
            </a:r>
            <a:r>
              <a:rPr lang="en-US" b="1" dirty="0"/>
              <a:t>Proton cycle</a:t>
            </a:r>
          </a:p>
        </p:txBody>
      </p:sp>
      <p:pic>
        <p:nvPicPr>
          <p:cNvPr id="142343" name="Picture 7"/>
          <p:cNvPicPr>
            <a:picLocks noChangeAspect="1" noChangeArrowheads="1"/>
          </p:cNvPicPr>
          <p:nvPr/>
        </p:nvPicPr>
        <p:blipFill>
          <a:blip r:embed="rId3" cstate="print"/>
          <a:srcRect t="6745" r="12072" b="49975"/>
          <a:stretch>
            <a:fillRect/>
          </a:stretch>
        </p:blipFill>
        <p:spPr bwMode="auto">
          <a:xfrm>
            <a:off x="0" y="1556792"/>
            <a:ext cx="7668344" cy="5343893"/>
          </a:xfrm>
          <a:prstGeom prst="rect">
            <a:avLst/>
          </a:prstGeom>
          <a:noFill/>
          <a:ln w="9525">
            <a:noFill/>
            <a:miter lim="800000"/>
            <a:headEnd/>
            <a:tailEnd/>
          </a:ln>
        </p:spPr>
      </p:pic>
      <p:sp>
        <p:nvSpPr>
          <p:cNvPr id="37" name="Rectangle 9"/>
          <p:cNvSpPr>
            <a:spLocks noChangeArrowheads="1"/>
          </p:cNvSpPr>
          <p:nvPr/>
        </p:nvSpPr>
        <p:spPr bwMode="auto">
          <a:xfrm>
            <a:off x="5675870" y="1784691"/>
            <a:ext cx="432048" cy="684634"/>
          </a:xfrm>
          <a:prstGeom prst="rect">
            <a:avLst/>
          </a:prstGeom>
          <a:noFill/>
          <a:ln w="28575">
            <a:solidFill>
              <a:srgbClr val="FF0000"/>
            </a:solidFill>
            <a:miter lim="800000"/>
            <a:headEnd/>
            <a:tailEnd/>
          </a:ln>
          <a:effectLst/>
        </p:spPr>
        <p:txBody>
          <a:bodyPr wrap="none" anchor="ctr"/>
          <a:lstStyle/>
          <a:p>
            <a:endParaRPr lang="it-IT"/>
          </a:p>
        </p:txBody>
      </p:sp>
      <p:sp>
        <p:nvSpPr>
          <p:cNvPr id="38" name="Rectangle 10"/>
          <p:cNvSpPr>
            <a:spLocks noChangeArrowheads="1"/>
          </p:cNvSpPr>
          <p:nvPr/>
        </p:nvSpPr>
        <p:spPr bwMode="auto">
          <a:xfrm>
            <a:off x="7033344" y="5837262"/>
            <a:ext cx="635000" cy="400050"/>
          </a:xfrm>
          <a:prstGeom prst="rect">
            <a:avLst/>
          </a:prstGeom>
          <a:noFill/>
          <a:ln w="28575">
            <a:solidFill>
              <a:srgbClr val="FF0000"/>
            </a:solidFill>
            <a:miter lim="800000"/>
            <a:headEnd/>
            <a:tailEnd/>
          </a:ln>
          <a:effectLst/>
        </p:spPr>
        <p:txBody>
          <a:bodyPr wrap="none" anchor="ctr"/>
          <a:lstStyle/>
          <a:p>
            <a:endParaRPr lang="it-IT"/>
          </a:p>
        </p:txBody>
      </p:sp>
      <p:sp>
        <p:nvSpPr>
          <p:cNvPr id="42" name="Text Box 15"/>
          <p:cNvSpPr txBox="1">
            <a:spLocks noChangeArrowheads="1"/>
          </p:cNvSpPr>
          <p:nvPr/>
        </p:nvSpPr>
        <p:spPr bwMode="auto">
          <a:xfrm>
            <a:off x="6156176" y="2302520"/>
            <a:ext cx="1905000" cy="406400"/>
          </a:xfrm>
          <a:prstGeom prst="rect">
            <a:avLst/>
          </a:prstGeom>
          <a:noFill/>
          <a:ln w="9525">
            <a:solidFill>
              <a:srgbClr val="FF0000"/>
            </a:solidFill>
            <a:miter lim="800000"/>
            <a:headEnd/>
            <a:tailEnd/>
          </a:ln>
          <a:effectLst/>
        </p:spPr>
        <p:txBody>
          <a:bodyPr>
            <a:spAutoFit/>
          </a:bodyPr>
          <a:lstStyle/>
          <a:p>
            <a:r>
              <a:rPr lang="en-US" sz="2000">
                <a:solidFill>
                  <a:srgbClr val="FF0000"/>
                </a:solidFill>
                <a:latin typeface="Comic Sans MS" pitchFamily="66" charset="0"/>
              </a:rPr>
              <a:t>E</a:t>
            </a:r>
            <a:r>
              <a:rPr lang="en-US" sz="2000" baseline="-25000">
                <a:solidFill>
                  <a:srgbClr val="FF0000"/>
                </a:solidFill>
                <a:latin typeface="Symbol" pitchFamily="18" charset="2"/>
              </a:rPr>
              <a:t>n</a:t>
            </a:r>
            <a:r>
              <a:rPr lang="en-US" sz="2000">
                <a:solidFill>
                  <a:srgbClr val="FF0000"/>
                </a:solidFill>
                <a:latin typeface="Comic Sans MS" pitchFamily="66" charset="0"/>
              </a:rPr>
              <a:t>&lt;0.42 MeV</a:t>
            </a:r>
          </a:p>
        </p:txBody>
      </p:sp>
      <p:sp>
        <p:nvSpPr>
          <p:cNvPr id="43" name="Rectangle 16"/>
          <p:cNvSpPr>
            <a:spLocks noChangeArrowheads="1"/>
          </p:cNvSpPr>
          <p:nvPr/>
        </p:nvSpPr>
        <p:spPr bwMode="auto">
          <a:xfrm>
            <a:off x="4424040" y="4881035"/>
            <a:ext cx="508000" cy="400050"/>
          </a:xfrm>
          <a:prstGeom prst="rect">
            <a:avLst/>
          </a:prstGeom>
          <a:noFill/>
          <a:ln w="28575">
            <a:solidFill>
              <a:srgbClr val="FF0000"/>
            </a:solidFill>
            <a:miter lim="800000"/>
            <a:headEnd/>
            <a:tailEnd/>
          </a:ln>
          <a:effectLst/>
        </p:spPr>
        <p:txBody>
          <a:bodyPr wrap="none" anchor="ctr"/>
          <a:lstStyle/>
          <a:p>
            <a:endParaRPr lang="it-IT"/>
          </a:p>
        </p:txBody>
      </p:sp>
      <p:sp>
        <p:nvSpPr>
          <p:cNvPr id="44" name="Text Box 20"/>
          <p:cNvSpPr txBox="1">
            <a:spLocks noChangeArrowheads="1"/>
          </p:cNvSpPr>
          <p:nvPr/>
        </p:nvSpPr>
        <p:spPr bwMode="auto">
          <a:xfrm>
            <a:off x="1115616" y="4149080"/>
            <a:ext cx="2362200" cy="650875"/>
          </a:xfrm>
          <a:prstGeom prst="rect">
            <a:avLst/>
          </a:prstGeom>
          <a:noFill/>
          <a:ln w="9525">
            <a:solidFill>
              <a:srgbClr val="FF0000"/>
            </a:solidFill>
            <a:miter lim="800000"/>
            <a:headEnd/>
            <a:tailEnd/>
          </a:ln>
          <a:effectLst/>
        </p:spPr>
        <p:txBody>
          <a:bodyPr>
            <a:spAutoFit/>
          </a:bodyPr>
          <a:lstStyle/>
          <a:p>
            <a:pPr algn="l"/>
            <a:r>
              <a:rPr lang="en-US" sz="1800" dirty="0">
                <a:solidFill>
                  <a:srgbClr val="FF0000"/>
                </a:solidFill>
                <a:latin typeface="Comic Sans MS" pitchFamily="66" charset="0"/>
              </a:rPr>
              <a:t>90% E</a:t>
            </a:r>
            <a:r>
              <a:rPr lang="en-US" sz="1800" baseline="-25000" dirty="0">
                <a:solidFill>
                  <a:srgbClr val="FF0000"/>
                </a:solidFill>
                <a:latin typeface="Symbol" pitchFamily="18" charset="2"/>
              </a:rPr>
              <a:t>n</a:t>
            </a:r>
            <a:r>
              <a:rPr lang="en-US" sz="1800" dirty="0">
                <a:solidFill>
                  <a:srgbClr val="FF0000"/>
                </a:solidFill>
                <a:latin typeface="Comic Sans MS" pitchFamily="66" charset="0"/>
              </a:rPr>
              <a:t>=0.86 </a:t>
            </a:r>
            <a:r>
              <a:rPr lang="en-US" sz="1800" dirty="0" err="1">
                <a:solidFill>
                  <a:srgbClr val="FF0000"/>
                </a:solidFill>
                <a:latin typeface="Comic Sans MS" pitchFamily="66" charset="0"/>
              </a:rPr>
              <a:t>MeV</a:t>
            </a:r>
            <a:endParaRPr lang="en-US" sz="1800" dirty="0">
              <a:solidFill>
                <a:srgbClr val="FF0000"/>
              </a:solidFill>
              <a:latin typeface="Comic Sans MS" pitchFamily="66" charset="0"/>
            </a:endParaRPr>
          </a:p>
          <a:p>
            <a:pPr algn="l"/>
            <a:r>
              <a:rPr lang="en-US" sz="1800" dirty="0">
                <a:solidFill>
                  <a:srgbClr val="FF0000"/>
                </a:solidFill>
                <a:latin typeface="Comic Sans MS" pitchFamily="66" charset="0"/>
              </a:rPr>
              <a:t>10%  E</a:t>
            </a:r>
            <a:r>
              <a:rPr lang="en-US" sz="1800" baseline="-25000" dirty="0">
                <a:solidFill>
                  <a:srgbClr val="FF0000"/>
                </a:solidFill>
                <a:latin typeface="Symbol" pitchFamily="18" charset="2"/>
              </a:rPr>
              <a:t>n</a:t>
            </a:r>
            <a:r>
              <a:rPr lang="en-US" sz="1800" dirty="0">
                <a:solidFill>
                  <a:srgbClr val="FF0000"/>
                </a:solidFill>
                <a:latin typeface="Comic Sans MS" pitchFamily="66" charset="0"/>
              </a:rPr>
              <a:t>=0.38 </a:t>
            </a:r>
            <a:r>
              <a:rPr lang="en-US" sz="1800" dirty="0" err="1">
                <a:solidFill>
                  <a:srgbClr val="FF0000"/>
                </a:solidFill>
                <a:latin typeface="Comic Sans MS" pitchFamily="66" charset="0"/>
              </a:rPr>
              <a:t>MeV</a:t>
            </a:r>
            <a:endParaRPr lang="en-US" sz="1800" dirty="0">
              <a:solidFill>
                <a:srgbClr val="FF0000"/>
              </a:solidFill>
              <a:latin typeface="Comic Sans MS" pitchFamily="66" charset="0"/>
            </a:endParaRPr>
          </a:p>
        </p:txBody>
      </p:sp>
      <p:sp>
        <p:nvSpPr>
          <p:cNvPr id="45" name="Line 22"/>
          <p:cNvSpPr>
            <a:spLocks noChangeShapeType="1"/>
          </p:cNvSpPr>
          <p:nvPr/>
        </p:nvSpPr>
        <p:spPr bwMode="auto">
          <a:xfrm flipH="1" flipV="1">
            <a:off x="3491880" y="4437112"/>
            <a:ext cx="1008112" cy="360040"/>
          </a:xfrm>
          <a:prstGeom prst="line">
            <a:avLst/>
          </a:prstGeom>
          <a:noFill/>
          <a:ln w="25400">
            <a:solidFill>
              <a:srgbClr val="FF0000"/>
            </a:solidFill>
            <a:round/>
            <a:headEnd/>
            <a:tailEnd type="triangle" w="med" len="med"/>
          </a:ln>
          <a:effectLst/>
        </p:spPr>
        <p:txBody>
          <a:bodyPr/>
          <a:lstStyle/>
          <a:p>
            <a:endParaRPr lang="it-IT"/>
          </a:p>
        </p:txBody>
      </p:sp>
      <p:sp>
        <p:nvSpPr>
          <p:cNvPr id="47" name="Text Box 24"/>
          <p:cNvSpPr txBox="1">
            <a:spLocks noChangeArrowheads="1"/>
          </p:cNvSpPr>
          <p:nvPr/>
        </p:nvSpPr>
        <p:spPr bwMode="auto">
          <a:xfrm>
            <a:off x="7020272" y="6309320"/>
            <a:ext cx="1905000" cy="406400"/>
          </a:xfrm>
          <a:prstGeom prst="rect">
            <a:avLst/>
          </a:prstGeom>
          <a:noFill/>
          <a:ln w="9525">
            <a:solidFill>
              <a:srgbClr val="FF0000"/>
            </a:solidFill>
            <a:miter lim="800000"/>
            <a:headEnd/>
            <a:tailEnd/>
          </a:ln>
          <a:effectLst/>
        </p:spPr>
        <p:txBody>
          <a:bodyPr>
            <a:spAutoFit/>
          </a:bodyPr>
          <a:lstStyle/>
          <a:p>
            <a:r>
              <a:rPr lang="en-US" sz="2000">
                <a:solidFill>
                  <a:srgbClr val="FF0000"/>
                </a:solidFill>
                <a:latin typeface="Comic Sans MS" pitchFamily="66" charset="0"/>
              </a:rPr>
              <a:t>E</a:t>
            </a:r>
            <a:r>
              <a:rPr lang="en-US" sz="2000" baseline="-25000">
                <a:solidFill>
                  <a:srgbClr val="FF0000"/>
                </a:solidFill>
                <a:latin typeface="Symbol" pitchFamily="18" charset="2"/>
              </a:rPr>
              <a:t>n</a:t>
            </a:r>
            <a:r>
              <a:rPr lang="en-US" sz="2000">
                <a:solidFill>
                  <a:srgbClr val="FF0000"/>
                </a:solidFill>
                <a:latin typeface="Comic Sans MS" pitchFamily="66" charset="0"/>
              </a:rPr>
              <a:t>&lt;14.06 MeV</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06400" y="171450"/>
            <a:ext cx="8534400" cy="628650"/>
          </a:xfrm>
          <a:noFill/>
          <a:ln/>
        </p:spPr>
        <p:txBody>
          <a:bodyPr/>
          <a:lstStyle/>
          <a:p>
            <a:r>
              <a:rPr lang="it-IT" sz="4000" b="1">
                <a:solidFill>
                  <a:schemeClr val="bg1"/>
                </a:solidFill>
                <a:latin typeface="Garamond" pitchFamily="18" charset="0"/>
              </a:rPr>
              <a:t>8.2 The Standard Solar Model</a:t>
            </a:r>
          </a:p>
        </p:txBody>
      </p:sp>
      <p:sp>
        <p:nvSpPr>
          <p:cNvPr id="143386" name="Rectangle 26"/>
          <p:cNvSpPr>
            <a:spLocks noGrp="1" noChangeArrowheads="1"/>
          </p:cNvSpPr>
          <p:nvPr>
            <p:ph type="body" sz="half" idx="1"/>
          </p:nvPr>
        </p:nvSpPr>
        <p:spPr>
          <a:xfrm>
            <a:off x="179388" y="1412875"/>
            <a:ext cx="4392612" cy="2520950"/>
          </a:xfrm>
          <a:noFill/>
          <a:ln/>
        </p:spPr>
        <p:txBody>
          <a:bodyPr/>
          <a:lstStyle/>
          <a:p>
            <a:pPr>
              <a:lnSpc>
                <a:spcPct val="80000"/>
              </a:lnSpc>
            </a:pPr>
            <a:r>
              <a:rPr lang="en-US" sz="2000" dirty="0">
                <a:solidFill>
                  <a:schemeClr val="bg1"/>
                </a:solidFill>
                <a:latin typeface="Garamond" pitchFamily="18" charset="0"/>
              </a:rPr>
              <a:t>J. </a:t>
            </a:r>
            <a:r>
              <a:rPr lang="en-US" sz="2000" dirty="0" err="1">
                <a:solidFill>
                  <a:schemeClr val="bg1"/>
                </a:solidFill>
                <a:latin typeface="Garamond" pitchFamily="18" charset="0"/>
              </a:rPr>
              <a:t>Bahcall</a:t>
            </a:r>
            <a:r>
              <a:rPr lang="en-US" sz="2000" dirty="0">
                <a:solidFill>
                  <a:schemeClr val="bg1"/>
                </a:solidFill>
                <a:latin typeface="Garamond" pitchFamily="18" charset="0"/>
              </a:rPr>
              <a:t>: The main author of the SSM</a:t>
            </a:r>
          </a:p>
          <a:p>
            <a:pPr>
              <a:lnSpc>
                <a:spcPct val="80000"/>
              </a:lnSpc>
            </a:pPr>
            <a:r>
              <a:rPr lang="en-US" sz="2000" dirty="0">
                <a:solidFill>
                  <a:schemeClr val="bg1"/>
                </a:solidFill>
                <a:latin typeface="Garamond" pitchFamily="18" charset="0"/>
              </a:rPr>
              <a:t>The standard solar model is derived from the conservation laws and energy transport equations of physics, applied to a spherically symmetric gas (plasma) sphere and constrained by the luminosity, radius, age and composition of the Sun </a:t>
            </a:r>
          </a:p>
        </p:txBody>
      </p:sp>
      <p:sp>
        <p:nvSpPr>
          <p:cNvPr id="143390" name="Rectangle 30"/>
          <p:cNvSpPr>
            <a:spLocks noChangeArrowheads="1"/>
          </p:cNvSpPr>
          <p:nvPr/>
        </p:nvSpPr>
        <p:spPr bwMode="auto">
          <a:xfrm>
            <a:off x="395288" y="3789363"/>
            <a:ext cx="4176712" cy="2470150"/>
          </a:xfrm>
          <a:prstGeom prst="rect">
            <a:avLst/>
          </a:prstGeom>
          <a:noFill/>
          <a:ln w="25400">
            <a:noFill/>
            <a:miter lim="800000"/>
            <a:headEnd/>
            <a:tailEnd/>
          </a:ln>
          <a:effectLst/>
        </p:spPr>
        <p:txBody>
          <a:bodyPr>
            <a:spAutoFit/>
          </a:bodyPr>
          <a:lstStyle/>
          <a:p>
            <a:pPr algn="l">
              <a:lnSpc>
                <a:spcPct val="80000"/>
              </a:lnSpc>
              <a:spcBef>
                <a:spcPct val="20000"/>
              </a:spcBef>
              <a:buFontTx/>
              <a:buChar char="•"/>
            </a:pPr>
            <a:r>
              <a:rPr lang="en-US" sz="2000" dirty="0"/>
              <a:t>Inputs for the Standard Solar Model</a:t>
            </a:r>
          </a:p>
          <a:p>
            <a:pPr lvl="1" algn="l">
              <a:lnSpc>
                <a:spcPct val="80000"/>
              </a:lnSpc>
              <a:spcBef>
                <a:spcPct val="20000"/>
              </a:spcBef>
              <a:buFontTx/>
              <a:buChar char="–"/>
            </a:pPr>
            <a:r>
              <a:rPr lang="en-US" sz="2000" dirty="0"/>
              <a:t>Mass</a:t>
            </a:r>
          </a:p>
          <a:p>
            <a:pPr lvl="1" algn="l">
              <a:lnSpc>
                <a:spcPct val="80000"/>
              </a:lnSpc>
              <a:spcBef>
                <a:spcPct val="20000"/>
              </a:spcBef>
              <a:buFontTx/>
              <a:buChar char="–"/>
            </a:pPr>
            <a:r>
              <a:rPr lang="en-US" sz="2000" dirty="0"/>
              <a:t>Age</a:t>
            </a:r>
          </a:p>
          <a:p>
            <a:pPr lvl="1" algn="l">
              <a:lnSpc>
                <a:spcPct val="80000"/>
              </a:lnSpc>
              <a:spcBef>
                <a:spcPct val="20000"/>
              </a:spcBef>
              <a:buFontTx/>
              <a:buChar char="–"/>
            </a:pPr>
            <a:r>
              <a:rPr lang="en-US" sz="2000" dirty="0"/>
              <a:t>Luminosity</a:t>
            </a:r>
          </a:p>
          <a:p>
            <a:pPr lvl="1" algn="l">
              <a:lnSpc>
                <a:spcPct val="80000"/>
              </a:lnSpc>
              <a:spcBef>
                <a:spcPct val="20000"/>
              </a:spcBef>
              <a:buFontTx/>
              <a:buChar char="–"/>
            </a:pPr>
            <a:r>
              <a:rPr lang="en-US" sz="2000" dirty="0"/>
              <a:t>Radius</a:t>
            </a:r>
          </a:p>
          <a:p>
            <a:pPr algn="l">
              <a:lnSpc>
                <a:spcPct val="80000"/>
              </a:lnSpc>
              <a:spcBef>
                <a:spcPct val="20000"/>
              </a:spcBef>
              <a:buFontTx/>
              <a:buChar char="•"/>
            </a:pPr>
            <a:r>
              <a:rPr lang="en-US" sz="2000" dirty="0"/>
              <a:t>No free parameters</a:t>
            </a:r>
          </a:p>
          <a:p>
            <a:pPr algn="l">
              <a:lnSpc>
                <a:spcPct val="80000"/>
              </a:lnSpc>
              <a:spcBef>
                <a:spcPct val="20000"/>
              </a:spcBef>
              <a:buFontTx/>
              <a:buChar char="•"/>
            </a:pPr>
            <a:r>
              <a:rPr lang="en-US" sz="2000" dirty="0"/>
              <a:t>Tested by </a:t>
            </a:r>
            <a:r>
              <a:rPr lang="en-US" sz="2000" dirty="0" err="1"/>
              <a:t>helioseismology</a:t>
            </a:r>
            <a:endParaRPr lang="en-US" sz="2000" dirty="0"/>
          </a:p>
          <a:p>
            <a:pPr algn="l">
              <a:lnSpc>
                <a:spcPct val="80000"/>
              </a:lnSpc>
              <a:spcBef>
                <a:spcPct val="20000"/>
              </a:spcBef>
              <a:buFontTx/>
              <a:buChar char="•"/>
            </a:pPr>
            <a:r>
              <a:rPr lang="en-US" sz="2000" dirty="0"/>
              <a:t>Fusion </a:t>
            </a:r>
            <a:r>
              <a:rPr lang="en-US" sz="2000" dirty="0">
                <a:sym typeface="Symbol" pitchFamily="18" charset="2"/>
              </a:rPr>
              <a:t> neutrinos</a:t>
            </a:r>
          </a:p>
        </p:txBody>
      </p:sp>
      <p:sp>
        <p:nvSpPr>
          <p:cNvPr id="143391" name="Rectangle 31"/>
          <p:cNvSpPr>
            <a:spLocks noChangeArrowheads="1"/>
          </p:cNvSpPr>
          <p:nvPr/>
        </p:nvSpPr>
        <p:spPr bwMode="auto">
          <a:xfrm>
            <a:off x="3132138" y="844550"/>
            <a:ext cx="3392487" cy="381000"/>
          </a:xfrm>
          <a:prstGeom prst="rect">
            <a:avLst/>
          </a:prstGeom>
          <a:noFill/>
          <a:ln w="25400">
            <a:noFill/>
            <a:miter lim="800000"/>
            <a:headEnd/>
            <a:tailEnd/>
          </a:ln>
          <a:effectLst/>
        </p:spPr>
        <p:txBody>
          <a:bodyPr wrap="none">
            <a:spAutoFit/>
          </a:bodyPr>
          <a:lstStyle/>
          <a:p>
            <a:pPr algn="l"/>
            <a:r>
              <a:rPr lang="it-IT" sz="2800" b="1" u="sng" baseline="-12000"/>
              <a:t>http://www.sns.ias.edu/~jnb/</a:t>
            </a:r>
          </a:p>
        </p:txBody>
      </p:sp>
      <p:pic>
        <p:nvPicPr>
          <p:cNvPr id="143392" name="Picture 32"/>
          <p:cNvPicPr>
            <a:picLocks noChangeAspect="1" noChangeArrowheads="1"/>
          </p:cNvPicPr>
          <p:nvPr/>
        </p:nvPicPr>
        <p:blipFill>
          <a:blip r:embed="rId3" cstate="print"/>
          <a:srcRect/>
          <a:stretch>
            <a:fillRect/>
          </a:stretch>
        </p:blipFill>
        <p:spPr bwMode="auto">
          <a:xfrm>
            <a:off x="5076825" y="1484313"/>
            <a:ext cx="2847975" cy="3228975"/>
          </a:xfrm>
          <a:prstGeom prst="rect">
            <a:avLst/>
          </a:prstGeom>
          <a:noFill/>
          <a:ln w="25400">
            <a:noFill/>
            <a:miter lim="800000"/>
            <a:headEnd/>
            <a:tailEnd/>
          </a:ln>
          <a:effectLst/>
        </p:spPr>
      </p:pic>
      <p:sp>
        <p:nvSpPr>
          <p:cNvPr id="144397" name="Rectangle 13"/>
          <p:cNvSpPr>
            <a:spLocks noChangeArrowheads="1"/>
          </p:cNvSpPr>
          <p:nvPr/>
        </p:nvSpPr>
        <p:spPr bwMode="auto">
          <a:xfrm>
            <a:off x="5076825" y="1571625"/>
            <a:ext cx="1190625" cy="488950"/>
          </a:xfrm>
          <a:prstGeom prst="rect">
            <a:avLst/>
          </a:prstGeom>
          <a:noFill/>
          <a:ln w="25400">
            <a:noFill/>
            <a:miter lim="800000"/>
            <a:headEnd/>
            <a:tailEnd/>
          </a:ln>
          <a:effectLst/>
        </p:spPr>
        <p:txBody>
          <a:bodyPr wrap="none" anchor="ctr">
            <a:spAutoFit/>
          </a:bodyPr>
          <a:lstStyle/>
          <a:p>
            <a:pPr algn="l"/>
            <a:r>
              <a:rPr lang="en-US" sz="2000" b="1" i="1" baseline="-12000">
                <a:latin typeface="Comic Sans MS" pitchFamily="66" charset="0"/>
              </a:rPr>
              <a:t>John Bahcall</a:t>
            </a:r>
            <a:br>
              <a:rPr lang="en-US" sz="2000" b="1" i="1" baseline="-12000">
                <a:latin typeface="Comic Sans MS" pitchFamily="66" charset="0"/>
              </a:rPr>
            </a:br>
            <a:r>
              <a:rPr lang="en-US" sz="2000" b="1" i="1" baseline="-12000">
                <a:latin typeface="Comic Sans MS" pitchFamily="66" charset="0"/>
              </a:rPr>
              <a:t>1934–2005</a:t>
            </a:r>
            <a:r>
              <a:rPr lang="en-US" sz="2000" baseline="-12000">
                <a:latin typeface="Comic Sans MS" pitchFamily="66" charset="0"/>
              </a:rPr>
              <a:t> </a:t>
            </a:r>
          </a:p>
        </p:txBody>
      </p:sp>
      <p:sp>
        <p:nvSpPr>
          <p:cNvPr id="144398" name="Rectangle 14"/>
          <p:cNvSpPr>
            <a:spLocks noChangeArrowheads="1"/>
          </p:cNvSpPr>
          <p:nvPr/>
        </p:nvSpPr>
        <p:spPr bwMode="auto">
          <a:xfrm>
            <a:off x="3563938" y="4941888"/>
            <a:ext cx="5453062" cy="514350"/>
          </a:xfrm>
          <a:prstGeom prst="rect">
            <a:avLst/>
          </a:prstGeom>
          <a:noFill/>
          <a:ln w="25400">
            <a:solidFill>
              <a:schemeClr val="bg1"/>
            </a:solidFill>
            <a:miter lim="800000"/>
            <a:headEnd/>
            <a:tailEnd/>
          </a:ln>
          <a:effectLst/>
        </p:spPr>
        <p:txBody>
          <a:bodyPr wrap="none">
            <a:spAutoFit/>
          </a:bodyPr>
          <a:lstStyle/>
          <a:p>
            <a:pPr algn="l"/>
            <a:r>
              <a:rPr lang="it-IT" sz="2000" b="1" baseline="-12000"/>
              <a:t>Nota: Leggere l’articolo (tradotto anche in italiano)</a:t>
            </a:r>
          </a:p>
          <a:p>
            <a:pPr algn="l"/>
            <a:r>
              <a:rPr lang="it-IT" sz="2000" baseline="-12000"/>
              <a:t>http://www.sns.ias.edu/~jnb/Papers/Popular/Nobelmuseum/italianmystery.pdf</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04" name="Object 4"/>
          <p:cNvGraphicFramePr>
            <a:graphicFrameLocks/>
          </p:cNvGraphicFramePr>
          <p:nvPr/>
        </p:nvGraphicFramePr>
        <p:xfrm>
          <a:off x="3348038" y="1125538"/>
          <a:ext cx="5518150" cy="5414962"/>
        </p:xfrm>
        <a:graphic>
          <a:graphicData uri="http://schemas.openxmlformats.org/presentationml/2006/ole">
            <p:oleObj spid="_x0000_s256004" name="Immagine bitmap" r:id="rId3" imgW="4869602" imgH="3924640" progId="PBrush">
              <p:embed/>
            </p:oleObj>
          </a:graphicData>
        </a:graphic>
      </p:graphicFrame>
      <p:sp>
        <p:nvSpPr>
          <p:cNvPr id="256005" name="Text Box 5"/>
          <p:cNvSpPr txBox="1">
            <a:spLocks noChangeArrowheads="1"/>
          </p:cNvSpPr>
          <p:nvPr/>
        </p:nvSpPr>
        <p:spPr bwMode="auto">
          <a:xfrm>
            <a:off x="6659563" y="3068638"/>
            <a:ext cx="1222375" cy="641350"/>
          </a:xfrm>
          <a:prstGeom prst="rect">
            <a:avLst/>
          </a:prstGeom>
          <a:noFill/>
          <a:ln w="9525">
            <a:noFill/>
            <a:miter lim="800000"/>
            <a:headEnd/>
            <a:tailEnd/>
          </a:ln>
          <a:effectLst/>
        </p:spPr>
        <p:txBody>
          <a:bodyPr wrap="none">
            <a:spAutoFit/>
          </a:bodyPr>
          <a:lstStyle/>
          <a:p>
            <a:r>
              <a:rPr lang="en-US" sz="3600" b="1">
                <a:solidFill>
                  <a:schemeClr val="tx1"/>
                </a:solidFill>
                <a:latin typeface="Comic Sans MS" pitchFamily="66" charset="0"/>
              </a:rPr>
              <a:t>SSM</a:t>
            </a:r>
          </a:p>
        </p:txBody>
      </p:sp>
      <p:sp>
        <p:nvSpPr>
          <p:cNvPr id="256006" name="Rectangle 6"/>
          <p:cNvSpPr>
            <a:spLocks noGrp="1" noChangeArrowheads="1"/>
          </p:cNvSpPr>
          <p:nvPr>
            <p:ph type="title"/>
          </p:nvPr>
        </p:nvSpPr>
        <p:spPr>
          <a:xfrm>
            <a:off x="2757502" y="115888"/>
            <a:ext cx="6672282" cy="1143000"/>
          </a:xfrm>
        </p:spPr>
        <p:txBody>
          <a:bodyPr/>
          <a:lstStyle/>
          <a:p>
            <a:r>
              <a:rPr lang="it-IT" sz="4000" b="1" dirty="0">
                <a:solidFill>
                  <a:schemeClr val="bg1"/>
                </a:solidFill>
                <a:latin typeface="Garamond" pitchFamily="18" charset="0"/>
              </a:rPr>
              <a:t>The </a:t>
            </a:r>
            <a:r>
              <a:rPr lang="it-IT" sz="4000" b="1" dirty="0" err="1">
                <a:solidFill>
                  <a:schemeClr val="bg1"/>
                </a:solidFill>
                <a:latin typeface="Garamond" pitchFamily="18" charset="0"/>
              </a:rPr>
              <a:t>predictions</a:t>
            </a:r>
            <a:r>
              <a:rPr lang="it-IT" sz="4000" b="1" dirty="0">
                <a:solidFill>
                  <a:schemeClr val="bg1"/>
                </a:solidFill>
                <a:latin typeface="Garamond" pitchFamily="18" charset="0"/>
              </a:rPr>
              <a:t> </a:t>
            </a:r>
            <a:r>
              <a:rPr lang="it-IT" sz="4000" b="1" dirty="0" err="1">
                <a:solidFill>
                  <a:schemeClr val="bg1"/>
                </a:solidFill>
                <a:latin typeface="Garamond" pitchFamily="18" charset="0"/>
              </a:rPr>
              <a:t>of</a:t>
            </a:r>
            <a:r>
              <a:rPr lang="it-IT" sz="4000" b="1" dirty="0">
                <a:solidFill>
                  <a:schemeClr val="bg1"/>
                </a:solidFill>
                <a:latin typeface="Garamond" pitchFamily="18" charset="0"/>
              </a:rPr>
              <a:t> the SSM</a:t>
            </a:r>
          </a:p>
        </p:txBody>
      </p:sp>
      <p:sp>
        <p:nvSpPr>
          <p:cNvPr id="256007" name="Text Box 7"/>
          <p:cNvSpPr txBox="1">
            <a:spLocks noChangeArrowheads="1"/>
          </p:cNvSpPr>
          <p:nvPr/>
        </p:nvSpPr>
        <p:spPr bwMode="auto">
          <a:xfrm>
            <a:off x="303213" y="2024063"/>
            <a:ext cx="184150" cy="457200"/>
          </a:xfrm>
          <a:prstGeom prst="rect">
            <a:avLst/>
          </a:prstGeom>
          <a:noFill/>
          <a:ln w="9525" algn="ctr">
            <a:noFill/>
            <a:miter lim="800000"/>
            <a:headEnd/>
            <a:tailEnd/>
          </a:ln>
          <a:effectLst/>
        </p:spPr>
        <p:txBody>
          <a:bodyPr wrap="none">
            <a:spAutoFit/>
          </a:bodyPr>
          <a:lstStyle/>
          <a:p>
            <a:endParaRPr lang="it-IT"/>
          </a:p>
        </p:txBody>
      </p:sp>
      <p:sp>
        <p:nvSpPr>
          <p:cNvPr id="256008" name="Rectangle 8"/>
          <p:cNvSpPr>
            <a:spLocks noChangeArrowheads="1"/>
          </p:cNvSpPr>
          <p:nvPr/>
        </p:nvSpPr>
        <p:spPr bwMode="auto">
          <a:xfrm>
            <a:off x="0" y="-25159"/>
            <a:ext cx="3348038" cy="6740307"/>
          </a:xfrm>
          <a:prstGeom prst="rect">
            <a:avLst/>
          </a:prstGeom>
          <a:noFill/>
          <a:ln w="9525" algn="ctr">
            <a:noFill/>
            <a:miter lim="800000"/>
            <a:headEnd/>
            <a:tailEnd/>
          </a:ln>
          <a:effectLst/>
        </p:spPr>
        <p:txBody>
          <a:bodyPr anchor="ctr">
            <a:spAutoFit/>
          </a:bodyPr>
          <a:lstStyle/>
          <a:p>
            <a:pPr algn="l">
              <a:spcAft>
                <a:spcPct val="20000"/>
              </a:spcAft>
              <a:buFontTx/>
              <a:buChar char="•"/>
            </a:pPr>
            <a:r>
              <a:rPr lang="en-US" sz="1800" dirty="0"/>
              <a:t> Most of the neutrinos produced in the sun come from the first step of the pp chain.</a:t>
            </a:r>
          </a:p>
          <a:p>
            <a:pPr algn="l">
              <a:spcAft>
                <a:spcPct val="20000"/>
              </a:spcAft>
              <a:buFontTx/>
              <a:buChar char="•"/>
            </a:pPr>
            <a:r>
              <a:rPr lang="en-US" sz="1800" dirty="0"/>
              <a:t> Their energy is so low (&lt;0.425 </a:t>
            </a:r>
            <a:r>
              <a:rPr lang="en-US" sz="1800" dirty="0" err="1"/>
              <a:t>MeV</a:t>
            </a:r>
            <a:r>
              <a:rPr lang="en-US" sz="1800" dirty="0"/>
              <a:t>) </a:t>
            </a:r>
            <a:r>
              <a:rPr lang="en-US" sz="1800" dirty="0" smtClean="0">
                <a:sym typeface="Wingdings" pitchFamily="2" charset="2"/>
              </a:rPr>
              <a:t> </a:t>
            </a:r>
            <a:r>
              <a:rPr lang="en-US" sz="1800" dirty="0" smtClean="0"/>
              <a:t>very </a:t>
            </a:r>
            <a:r>
              <a:rPr lang="en-US" sz="1800" dirty="0"/>
              <a:t>difficult to detect. </a:t>
            </a:r>
          </a:p>
          <a:p>
            <a:pPr algn="l">
              <a:spcAft>
                <a:spcPct val="20000"/>
              </a:spcAft>
              <a:buFontTx/>
              <a:buChar char="•"/>
            </a:pPr>
            <a:r>
              <a:rPr lang="en-US" sz="1800" dirty="0"/>
              <a:t> A rare side branch of the pp chain produces the "boron-8" neutrinos with a maximum energy of roughly 15MeV</a:t>
            </a:r>
          </a:p>
          <a:p>
            <a:pPr algn="l">
              <a:spcAft>
                <a:spcPct val="20000"/>
              </a:spcAft>
              <a:buFontTx/>
              <a:buChar char="•"/>
            </a:pPr>
            <a:r>
              <a:rPr lang="en-US" sz="1800" dirty="0"/>
              <a:t> These are the easiest neutrinos to observe, because the neutrino cross section increases with energy.</a:t>
            </a:r>
          </a:p>
          <a:p>
            <a:pPr algn="l">
              <a:spcAft>
                <a:spcPct val="20000"/>
              </a:spcAft>
              <a:buFontTx/>
              <a:buChar char="•"/>
            </a:pPr>
            <a:r>
              <a:rPr lang="en-US" sz="1800" dirty="0"/>
              <a:t>A very rare interaction in the pp chain produces the "</a:t>
            </a:r>
            <a:r>
              <a:rPr lang="en-US" sz="1800" dirty="0" err="1"/>
              <a:t>hep</a:t>
            </a:r>
            <a:r>
              <a:rPr lang="en-US" sz="1800" dirty="0"/>
              <a:t>" neutrinos, the highest energy neutrinos produced in any detectable quantity by our sun. </a:t>
            </a:r>
          </a:p>
          <a:p>
            <a:pPr algn="l">
              <a:spcAft>
                <a:spcPct val="20000"/>
              </a:spcAft>
              <a:buFontTx/>
              <a:buChar char="•"/>
            </a:pPr>
            <a:r>
              <a:rPr lang="en-US" sz="1800" dirty="0"/>
              <a:t> All of the interactions described above produce neutrinos with a spectrum of energies. The inverse beta decay of Be</a:t>
            </a:r>
            <a:r>
              <a:rPr lang="en-US" sz="1800" baseline="30000" dirty="0"/>
              <a:t>7</a:t>
            </a:r>
            <a:r>
              <a:rPr lang="en-US" sz="1800" dirty="0"/>
              <a:t> produces mono-energetic neutrinos at either roughly 0.9 or 0.4 </a:t>
            </a:r>
            <a:r>
              <a:rPr lang="en-US" sz="1800" dirty="0" err="1"/>
              <a:t>MeV</a:t>
            </a:r>
            <a:r>
              <a:rPr lang="en-US" sz="1800" dirty="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755650" y="44450"/>
            <a:ext cx="7772400" cy="863600"/>
          </a:xfrm>
        </p:spPr>
        <p:txBody>
          <a:bodyPr/>
          <a:lstStyle/>
          <a:p>
            <a:r>
              <a:rPr lang="en-US" sz="4000" b="1">
                <a:solidFill>
                  <a:schemeClr val="bg1"/>
                </a:solidFill>
                <a:latin typeface="Garamond" pitchFamily="18" charset="0"/>
              </a:rPr>
              <a:t>8.3 Experimental Techniques</a:t>
            </a:r>
          </a:p>
        </p:txBody>
      </p:sp>
      <p:sp>
        <p:nvSpPr>
          <p:cNvPr id="202756" name="Rectangle 4"/>
          <p:cNvSpPr>
            <a:spLocks noChangeArrowheads="1"/>
          </p:cNvSpPr>
          <p:nvPr/>
        </p:nvSpPr>
        <p:spPr bwMode="auto">
          <a:xfrm>
            <a:off x="4211638" y="4149725"/>
            <a:ext cx="4932362" cy="457200"/>
          </a:xfrm>
          <a:prstGeom prst="rect">
            <a:avLst/>
          </a:prstGeom>
          <a:noFill/>
          <a:ln w="9525">
            <a:noFill/>
            <a:miter lim="800000"/>
            <a:headEnd/>
            <a:tailEnd/>
          </a:ln>
          <a:effectLst/>
        </p:spPr>
        <p:txBody>
          <a:bodyPr>
            <a:spAutoFit/>
          </a:bodyPr>
          <a:lstStyle/>
          <a:p>
            <a:pPr>
              <a:spcBef>
                <a:spcPct val="20000"/>
              </a:spcBef>
              <a:buClr>
                <a:schemeClr val="bg2"/>
              </a:buClr>
              <a:buSzPct val="75000"/>
              <a:buFont typeface="Monotype Sorts" pitchFamily="2" charset="2"/>
              <a:buNone/>
            </a:pPr>
            <a:r>
              <a:rPr lang="en-GB">
                <a:latin typeface="Comic Sans MS" pitchFamily="66" charset="0"/>
              </a:rPr>
              <a:t>Example: </a:t>
            </a:r>
            <a:r>
              <a:rPr lang="en-GB" baseline="30000">
                <a:latin typeface="Comic Sans MS" pitchFamily="66" charset="0"/>
              </a:rPr>
              <a:t>71</a:t>
            </a:r>
            <a:r>
              <a:rPr lang="en-GB">
                <a:latin typeface="Comic Sans MS" pitchFamily="66" charset="0"/>
              </a:rPr>
              <a:t>Ga</a:t>
            </a:r>
            <a:r>
              <a:rPr lang="en-GB">
                <a:latin typeface="Times New Roman" pitchFamily="18" charset="0"/>
              </a:rPr>
              <a:t> + </a:t>
            </a:r>
            <a:r>
              <a:rPr lang="en-GB">
                <a:latin typeface="Times New Roman" pitchFamily="18" charset="0"/>
                <a:sym typeface="Symbol" pitchFamily="18" charset="2"/>
              </a:rPr>
              <a:t></a:t>
            </a:r>
            <a:r>
              <a:rPr lang="en-GB">
                <a:latin typeface="Times New Roman" pitchFamily="18" charset="0"/>
              </a:rPr>
              <a:t> </a:t>
            </a:r>
            <a:r>
              <a:rPr lang="en-GB">
                <a:latin typeface="Times New Roman" pitchFamily="18" charset="0"/>
                <a:sym typeface="Symbol" pitchFamily="18" charset="2"/>
              </a:rPr>
              <a:t></a:t>
            </a:r>
            <a:r>
              <a:rPr lang="en-GB">
                <a:latin typeface="Times New Roman" pitchFamily="18" charset="0"/>
                <a:sym typeface="Math C" pitchFamily="2" charset="2"/>
              </a:rPr>
              <a:t> </a:t>
            </a:r>
            <a:r>
              <a:rPr lang="en-GB" baseline="30000">
                <a:latin typeface="Comic Sans MS" pitchFamily="66" charset="0"/>
                <a:sym typeface="Math C" pitchFamily="2" charset="2"/>
              </a:rPr>
              <a:t>71</a:t>
            </a:r>
            <a:r>
              <a:rPr lang="en-GB">
                <a:latin typeface="Comic Sans MS" pitchFamily="66" charset="0"/>
                <a:sym typeface="Math C" pitchFamily="2" charset="2"/>
              </a:rPr>
              <a:t>Ge + e</a:t>
            </a:r>
          </a:p>
        </p:txBody>
      </p:sp>
      <p:sp>
        <p:nvSpPr>
          <p:cNvPr id="202757" name="Text Box 5"/>
          <p:cNvSpPr txBox="1">
            <a:spLocks noChangeArrowheads="1"/>
          </p:cNvSpPr>
          <p:nvPr/>
        </p:nvSpPr>
        <p:spPr bwMode="auto">
          <a:xfrm>
            <a:off x="152400" y="1828800"/>
            <a:ext cx="3733800" cy="955675"/>
          </a:xfrm>
          <a:prstGeom prst="rect">
            <a:avLst/>
          </a:prstGeom>
          <a:noFill/>
          <a:ln w="9525">
            <a:solidFill>
              <a:srgbClr val="FF0000"/>
            </a:solidFill>
            <a:miter lim="800000"/>
            <a:headEnd/>
            <a:tailEnd/>
          </a:ln>
          <a:effectLst/>
        </p:spPr>
        <p:txBody>
          <a:bodyPr>
            <a:spAutoFit/>
          </a:bodyPr>
          <a:lstStyle/>
          <a:p>
            <a:pPr algn="l"/>
            <a:r>
              <a:rPr lang="en-US" sz="2800"/>
              <a:t>1- elastic scattering</a:t>
            </a:r>
            <a:r>
              <a:rPr lang="en-US">
                <a:solidFill>
                  <a:schemeClr val="tx1"/>
                </a:solidFill>
                <a:latin typeface="Comic Sans MS" pitchFamily="66" charset="0"/>
              </a:rPr>
              <a:t> </a:t>
            </a:r>
          </a:p>
          <a:p>
            <a:pPr algn="l"/>
            <a:r>
              <a:rPr lang="en-GB" sz="2800" b="1">
                <a:solidFill>
                  <a:srgbClr val="FF0000"/>
                </a:solidFill>
                <a:latin typeface="Times New Roman" pitchFamily="18" charset="0"/>
                <a:sym typeface="Symbol" pitchFamily="18" charset="2"/>
              </a:rPr>
              <a:t>	</a:t>
            </a:r>
            <a:r>
              <a:rPr lang="en-GB" sz="2800" b="1" baseline="-25000">
                <a:solidFill>
                  <a:srgbClr val="FF0000"/>
                </a:solidFill>
                <a:latin typeface="Times New Roman" pitchFamily="18" charset="0"/>
                <a:sym typeface="Symbol" pitchFamily="18" charset="2"/>
              </a:rPr>
              <a:t>e</a:t>
            </a:r>
            <a:r>
              <a:rPr lang="en-GB" sz="2800" b="1">
                <a:solidFill>
                  <a:srgbClr val="FF0000"/>
                </a:solidFill>
                <a:latin typeface="Times New Roman" pitchFamily="18" charset="0"/>
              </a:rPr>
              <a:t> +e </a:t>
            </a:r>
            <a:r>
              <a:rPr lang="en-GB" sz="2800" b="1">
                <a:solidFill>
                  <a:srgbClr val="FF0000"/>
                </a:solidFill>
                <a:latin typeface="Times New Roman" pitchFamily="18" charset="0"/>
                <a:sym typeface="Symbol" pitchFamily="18" charset="2"/>
              </a:rPr>
              <a:t> </a:t>
            </a:r>
            <a:r>
              <a:rPr lang="en-GB" sz="2800" b="1" baseline="-25000">
                <a:solidFill>
                  <a:srgbClr val="FF0000"/>
                </a:solidFill>
                <a:latin typeface="Times New Roman" pitchFamily="18" charset="0"/>
                <a:sym typeface="Symbol" pitchFamily="18" charset="2"/>
              </a:rPr>
              <a:t>e</a:t>
            </a:r>
            <a:r>
              <a:rPr lang="en-GB" sz="2800" b="1">
                <a:solidFill>
                  <a:srgbClr val="FF0000"/>
                </a:solidFill>
                <a:latin typeface="Times New Roman" pitchFamily="18" charset="0"/>
              </a:rPr>
              <a:t> +e</a:t>
            </a:r>
          </a:p>
        </p:txBody>
      </p:sp>
      <p:sp>
        <p:nvSpPr>
          <p:cNvPr id="202759" name="Rectangle 7"/>
          <p:cNvSpPr>
            <a:spLocks noChangeArrowheads="1"/>
          </p:cNvSpPr>
          <p:nvPr/>
        </p:nvSpPr>
        <p:spPr bwMode="auto">
          <a:xfrm>
            <a:off x="5003800" y="3716338"/>
            <a:ext cx="3328988" cy="457200"/>
          </a:xfrm>
          <a:prstGeom prst="rect">
            <a:avLst/>
          </a:prstGeom>
          <a:noFill/>
          <a:ln w="9525">
            <a:noFill/>
            <a:miter lim="800000"/>
            <a:headEnd/>
            <a:tailEnd/>
          </a:ln>
          <a:effectLst/>
        </p:spPr>
        <p:txBody>
          <a:bodyPr wrap="none">
            <a:spAutoFit/>
          </a:bodyPr>
          <a:lstStyle/>
          <a:p>
            <a:r>
              <a:rPr lang="en-GB" b="1">
                <a:solidFill>
                  <a:srgbClr val="FF0000"/>
                </a:solidFill>
                <a:latin typeface="Times New Roman" pitchFamily="18" charset="0"/>
              </a:rPr>
              <a:t>(Z,A) + </a:t>
            </a:r>
            <a:r>
              <a:rPr lang="en-GB" b="1">
                <a:solidFill>
                  <a:srgbClr val="FF0000"/>
                </a:solidFill>
                <a:latin typeface="Times New Roman" pitchFamily="18" charset="0"/>
                <a:sym typeface="Symbol" pitchFamily="18" charset="2"/>
              </a:rPr>
              <a:t></a:t>
            </a:r>
            <a:r>
              <a:rPr lang="en-GB" b="1" baseline="-25000">
                <a:solidFill>
                  <a:srgbClr val="FF0000"/>
                </a:solidFill>
                <a:latin typeface="Times New Roman" pitchFamily="18" charset="0"/>
                <a:sym typeface="Symbol" pitchFamily="18" charset="2"/>
              </a:rPr>
              <a:t>e</a:t>
            </a:r>
            <a:r>
              <a:rPr lang="en-GB" b="1">
                <a:solidFill>
                  <a:srgbClr val="FF0000"/>
                </a:solidFill>
                <a:latin typeface="Times New Roman" pitchFamily="18" charset="0"/>
              </a:rPr>
              <a:t> </a:t>
            </a:r>
            <a:r>
              <a:rPr lang="en-GB" b="1">
                <a:solidFill>
                  <a:srgbClr val="FF0000"/>
                </a:solidFill>
                <a:latin typeface="Times New Roman" pitchFamily="18" charset="0"/>
                <a:sym typeface="Symbol" pitchFamily="18" charset="2"/>
              </a:rPr>
              <a:t> e </a:t>
            </a:r>
            <a:r>
              <a:rPr lang="en-GB" b="1">
                <a:solidFill>
                  <a:srgbClr val="FF0000"/>
                </a:solidFill>
                <a:latin typeface="Times New Roman" pitchFamily="18" charset="0"/>
              </a:rPr>
              <a:t>+(Z+1,A)</a:t>
            </a:r>
          </a:p>
        </p:txBody>
      </p:sp>
      <p:sp>
        <p:nvSpPr>
          <p:cNvPr id="202760" name="Rectangle 8"/>
          <p:cNvSpPr>
            <a:spLocks noChangeArrowheads="1"/>
          </p:cNvSpPr>
          <p:nvPr/>
        </p:nvSpPr>
        <p:spPr bwMode="auto">
          <a:xfrm>
            <a:off x="4756150" y="3284538"/>
            <a:ext cx="4094163" cy="457200"/>
          </a:xfrm>
          <a:prstGeom prst="rect">
            <a:avLst/>
          </a:prstGeom>
          <a:noFill/>
          <a:ln w="9525">
            <a:noFill/>
            <a:miter lim="800000"/>
            <a:headEnd/>
            <a:tailEnd/>
          </a:ln>
          <a:effectLst/>
        </p:spPr>
        <p:txBody>
          <a:bodyPr wrap="none">
            <a:spAutoFit/>
          </a:bodyPr>
          <a:lstStyle/>
          <a:p>
            <a:r>
              <a:rPr lang="en-GB">
                <a:solidFill>
                  <a:srgbClr val="FF0000"/>
                </a:solidFill>
                <a:latin typeface="Comic Sans MS" pitchFamily="66" charset="0"/>
              </a:rPr>
              <a:t>No free neutrons in nature:</a:t>
            </a:r>
            <a:endParaRPr lang="en-US" b="1">
              <a:solidFill>
                <a:srgbClr val="FF0000"/>
              </a:solidFill>
              <a:latin typeface="Times New Roman" pitchFamily="18" charset="0"/>
            </a:endParaRPr>
          </a:p>
        </p:txBody>
      </p:sp>
      <p:sp>
        <p:nvSpPr>
          <p:cNvPr id="202761" name="Rectangle 9"/>
          <p:cNvSpPr>
            <a:spLocks noChangeArrowheads="1"/>
          </p:cNvSpPr>
          <p:nvPr/>
        </p:nvSpPr>
        <p:spPr bwMode="auto">
          <a:xfrm>
            <a:off x="228600" y="981075"/>
            <a:ext cx="5280025" cy="830997"/>
          </a:xfrm>
          <a:prstGeom prst="rect">
            <a:avLst/>
          </a:prstGeom>
          <a:noFill/>
          <a:ln w="25400">
            <a:noFill/>
            <a:miter lim="800000"/>
            <a:headEnd/>
            <a:tailEnd/>
          </a:ln>
          <a:effectLst/>
        </p:spPr>
        <p:txBody>
          <a:bodyPr>
            <a:spAutoFit/>
          </a:bodyPr>
          <a:lstStyle/>
          <a:p>
            <a:pPr algn="l"/>
            <a:r>
              <a:rPr lang="en-US" dirty="0"/>
              <a:t>Two detection techniques for the solar </a:t>
            </a:r>
            <a:r>
              <a:rPr lang="en-US" dirty="0" smtClean="0"/>
              <a:t>neutrinos</a:t>
            </a:r>
            <a:r>
              <a:rPr lang="en-US" dirty="0"/>
              <a:t>:</a:t>
            </a:r>
          </a:p>
        </p:txBody>
      </p:sp>
      <p:sp>
        <p:nvSpPr>
          <p:cNvPr id="202762" name="Rectangle 10"/>
          <p:cNvSpPr>
            <a:spLocks noChangeArrowheads="1"/>
          </p:cNvSpPr>
          <p:nvPr/>
        </p:nvSpPr>
        <p:spPr bwMode="auto">
          <a:xfrm>
            <a:off x="152400" y="3068638"/>
            <a:ext cx="3810000" cy="971550"/>
          </a:xfrm>
          <a:prstGeom prst="rect">
            <a:avLst/>
          </a:prstGeom>
          <a:noFill/>
          <a:ln w="25400">
            <a:solidFill>
              <a:srgbClr val="FF0000"/>
            </a:solidFill>
            <a:miter lim="800000"/>
            <a:headEnd/>
            <a:tailEnd/>
          </a:ln>
          <a:effectLst/>
        </p:spPr>
        <p:txBody>
          <a:bodyPr>
            <a:spAutoFit/>
          </a:bodyPr>
          <a:lstStyle/>
          <a:p>
            <a:pPr algn="l">
              <a:spcBef>
                <a:spcPct val="50000"/>
              </a:spcBef>
            </a:pPr>
            <a:r>
              <a:rPr lang="en-GB" sz="2800">
                <a:sym typeface="Math C" pitchFamily="2" charset="2"/>
              </a:rPr>
              <a:t>2- Neutron capture</a:t>
            </a:r>
            <a:r>
              <a:rPr lang="en-GB" sz="2800">
                <a:solidFill>
                  <a:schemeClr val="tx1"/>
                </a:solidFill>
                <a:latin typeface="Times New Roman" pitchFamily="18" charset="0"/>
                <a:sym typeface="Math C" pitchFamily="2" charset="2"/>
              </a:rPr>
              <a:t> 	</a:t>
            </a:r>
            <a:r>
              <a:rPr lang="en-GB" sz="2800" b="1">
                <a:solidFill>
                  <a:srgbClr val="FF0000"/>
                </a:solidFill>
                <a:latin typeface="Times New Roman" pitchFamily="18" charset="0"/>
                <a:sym typeface="Symbol" pitchFamily="18" charset="2"/>
              </a:rPr>
              <a:t></a:t>
            </a:r>
            <a:r>
              <a:rPr lang="en-GB" sz="2800" b="1" baseline="-25000">
                <a:solidFill>
                  <a:srgbClr val="FF0000"/>
                </a:solidFill>
                <a:latin typeface="Times New Roman" pitchFamily="18" charset="0"/>
                <a:sym typeface="Symbol" pitchFamily="18" charset="2"/>
              </a:rPr>
              <a:t>e</a:t>
            </a:r>
            <a:r>
              <a:rPr lang="en-GB" sz="2800" b="1">
                <a:solidFill>
                  <a:srgbClr val="FF0000"/>
                </a:solidFill>
                <a:latin typeface="Times New Roman" pitchFamily="18" charset="0"/>
              </a:rPr>
              <a:t> +n </a:t>
            </a:r>
            <a:r>
              <a:rPr lang="en-GB" sz="2800" b="1">
                <a:solidFill>
                  <a:srgbClr val="FF0000"/>
                </a:solidFill>
                <a:latin typeface="Times New Roman" pitchFamily="18" charset="0"/>
                <a:sym typeface="Symbol" pitchFamily="18" charset="2"/>
              </a:rPr>
              <a:t> e </a:t>
            </a:r>
            <a:r>
              <a:rPr lang="en-GB" sz="2800" b="1">
                <a:solidFill>
                  <a:srgbClr val="FF0000"/>
                </a:solidFill>
                <a:latin typeface="Times New Roman" pitchFamily="18" charset="0"/>
              </a:rPr>
              <a:t>+p</a:t>
            </a:r>
          </a:p>
        </p:txBody>
      </p:sp>
      <p:cxnSp>
        <p:nvCxnSpPr>
          <p:cNvPr id="202763" name="AutoShape 11"/>
          <p:cNvCxnSpPr>
            <a:cxnSpLocks noChangeShapeType="1"/>
          </p:cNvCxnSpPr>
          <p:nvPr/>
        </p:nvCxnSpPr>
        <p:spPr bwMode="auto">
          <a:xfrm>
            <a:off x="3995738" y="3330575"/>
            <a:ext cx="863600" cy="603250"/>
          </a:xfrm>
          <a:prstGeom prst="bentConnector3">
            <a:avLst>
              <a:gd name="adj1" fmla="val 50000"/>
            </a:avLst>
          </a:prstGeom>
          <a:noFill/>
          <a:ln w="79375">
            <a:solidFill>
              <a:srgbClr val="FF0000"/>
            </a:solidFill>
            <a:miter lim="800000"/>
            <a:headEnd/>
            <a:tailEnd type="stealth" w="med" len="med"/>
          </a:ln>
          <a:effectLst/>
        </p:spPr>
      </p:cxnSp>
      <p:pic>
        <p:nvPicPr>
          <p:cNvPr id="202764" name="Picture 12" descr="superkevent"/>
          <p:cNvPicPr>
            <a:picLocks noChangeAspect="1" noChangeArrowheads="1"/>
          </p:cNvPicPr>
          <p:nvPr/>
        </p:nvPicPr>
        <p:blipFill>
          <a:blip r:embed="rId3" cstate="print"/>
          <a:srcRect/>
          <a:stretch>
            <a:fillRect/>
          </a:stretch>
        </p:blipFill>
        <p:spPr bwMode="auto">
          <a:xfrm>
            <a:off x="5651500" y="981075"/>
            <a:ext cx="2547938" cy="1954213"/>
          </a:xfrm>
          <a:prstGeom prst="rect">
            <a:avLst/>
          </a:prstGeom>
          <a:noFill/>
          <a:ln w="9525">
            <a:noFill/>
            <a:miter lim="800000"/>
            <a:headEnd/>
            <a:tailEnd/>
          </a:ln>
          <a:effectLst/>
        </p:spPr>
      </p:pic>
      <p:sp>
        <p:nvSpPr>
          <p:cNvPr id="202765" name="Line 13"/>
          <p:cNvSpPr>
            <a:spLocks noChangeShapeType="1"/>
          </p:cNvSpPr>
          <p:nvPr/>
        </p:nvSpPr>
        <p:spPr bwMode="auto">
          <a:xfrm>
            <a:off x="3995738" y="2205038"/>
            <a:ext cx="1081087" cy="0"/>
          </a:xfrm>
          <a:prstGeom prst="line">
            <a:avLst/>
          </a:prstGeom>
          <a:noFill/>
          <a:ln w="44450">
            <a:solidFill>
              <a:schemeClr val="accent2"/>
            </a:solidFill>
            <a:round/>
            <a:headEnd/>
            <a:tailEnd type="triangle" w="med" len="med"/>
          </a:ln>
          <a:effectLst/>
        </p:spPr>
        <p:txBody>
          <a:bodyPr/>
          <a:lstStyle/>
          <a:p>
            <a:endParaRPr lang="it-IT"/>
          </a:p>
        </p:txBody>
      </p:sp>
      <p:sp>
        <p:nvSpPr>
          <p:cNvPr id="202766" name="Text Box 14"/>
          <p:cNvSpPr txBox="1">
            <a:spLocks noChangeArrowheads="1"/>
          </p:cNvSpPr>
          <p:nvPr/>
        </p:nvSpPr>
        <p:spPr bwMode="auto">
          <a:xfrm>
            <a:off x="4048125" y="2278063"/>
            <a:ext cx="515938" cy="396875"/>
          </a:xfrm>
          <a:prstGeom prst="rect">
            <a:avLst/>
          </a:prstGeom>
          <a:noFill/>
          <a:ln w="25400">
            <a:noFill/>
            <a:miter lim="800000"/>
            <a:headEnd/>
            <a:tailEnd/>
          </a:ln>
          <a:effectLst/>
        </p:spPr>
        <p:txBody>
          <a:bodyPr wrap="none">
            <a:spAutoFit/>
          </a:bodyPr>
          <a:lstStyle/>
          <a:p>
            <a:pPr algn="l"/>
            <a:r>
              <a:rPr lang="en-US" sz="2000" b="1">
                <a:latin typeface="Comic Sans MS" pitchFamily="66" charset="0"/>
              </a:rPr>
              <a:t>SK</a:t>
            </a:r>
          </a:p>
        </p:txBody>
      </p:sp>
      <p:sp>
        <p:nvSpPr>
          <p:cNvPr id="202767" name="Rectangle 15"/>
          <p:cNvSpPr>
            <a:spLocks noChangeArrowheads="1"/>
          </p:cNvSpPr>
          <p:nvPr/>
        </p:nvSpPr>
        <p:spPr bwMode="auto">
          <a:xfrm>
            <a:off x="152400" y="4762500"/>
            <a:ext cx="3810000" cy="1570038"/>
          </a:xfrm>
          <a:prstGeom prst="rect">
            <a:avLst/>
          </a:prstGeom>
          <a:noFill/>
          <a:ln w="25400">
            <a:solidFill>
              <a:srgbClr val="FF0000"/>
            </a:solidFill>
            <a:miter lim="800000"/>
            <a:headEnd/>
            <a:tailEnd/>
          </a:ln>
          <a:effectLst/>
        </p:spPr>
        <p:txBody>
          <a:bodyPr>
            <a:spAutoFit/>
          </a:bodyPr>
          <a:lstStyle/>
          <a:p>
            <a:pPr marL="457200" indent="-457200" algn="l">
              <a:spcBef>
                <a:spcPct val="50000"/>
              </a:spcBef>
            </a:pPr>
            <a:r>
              <a:rPr lang="en-GB" sz="2800">
                <a:sym typeface="Math C" pitchFamily="2" charset="2"/>
              </a:rPr>
              <a:t>3- The SNO way: </a:t>
            </a:r>
          </a:p>
          <a:p>
            <a:pPr marL="914400" lvl="1" indent="-457200" algn="l">
              <a:spcBef>
                <a:spcPct val="20000"/>
              </a:spcBef>
              <a:buFontTx/>
              <a:buChar char="-"/>
            </a:pPr>
            <a:r>
              <a:rPr lang="en-GB" sz="2800" b="1">
                <a:solidFill>
                  <a:srgbClr val="FF0000"/>
                </a:solidFill>
                <a:latin typeface="Times New Roman" pitchFamily="18" charset="0"/>
                <a:sym typeface="Symbol" pitchFamily="18" charset="2"/>
              </a:rPr>
              <a:t></a:t>
            </a:r>
            <a:r>
              <a:rPr lang="en-GB" sz="2800" b="1" baseline="-25000">
                <a:solidFill>
                  <a:srgbClr val="FF0000"/>
                </a:solidFill>
                <a:latin typeface="Times New Roman" pitchFamily="18" charset="0"/>
                <a:sym typeface="Symbol" pitchFamily="18" charset="2"/>
              </a:rPr>
              <a:t>e</a:t>
            </a:r>
            <a:r>
              <a:rPr lang="en-GB" sz="2800" b="1">
                <a:solidFill>
                  <a:srgbClr val="FF0000"/>
                </a:solidFill>
                <a:latin typeface="Times New Roman" pitchFamily="18" charset="0"/>
              </a:rPr>
              <a:t> +d </a:t>
            </a:r>
            <a:r>
              <a:rPr lang="en-GB" sz="2800" b="1">
                <a:solidFill>
                  <a:srgbClr val="FF0000"/>
                </a:solidFill>
                <a:latin typeface="Times New Roman" pitchFamily="18" charset="0"/>
                <a:sym typeface="Symbol" pitchFamily="18" charset="2"/>
              </a:rPr>
              <a:t> e </a:t>
            </a:r>
            <a:r>
              <a:rPr lang="en-GB" sz="2800" b="1">
                <a:solidFill>
                  <a:srgbClr val="FF0000"/>
                </a:solidFill>
                <a:latin typeface="Times New Roman" pitchFamily="18" charset="0"/>
              </a:rPr>
              <a:t>+p+p</a:t>
            </a:r>
          </a:p>
          <a:p>
            <a:pPr marL="914400" lvl="1" indent="-457200" algn="l">
              <a:spcBef>
                <a:spcPct val="20000"/>
              </a:spcBef>
              <a:buFontTx/>
              <a:buChar char="-"/>
            </a:pPr>
            <a:r>
              <a:rPr lang="en-GB" sz="2800" b="1">
                <a:solidFill>
                  <a:srgbClr val="FF0000"/>
                </a:solidFill>
                <a:latin typeface="Times New Roman" pitchFamily="18" charset="0"/>
                <a:sym typeface="Symbol" pitchFamily="18" charset="2"/>
              </a:rPr>
              <a:t></a:t>
            </a:r>
            <a:r>
              <a:rPr lang="en-GB" sz="2800" b="1" baseline="-25000">
                <a:solidFill>
                  <a:srgbClr val="FF0000"/>
                </a:solidFill>
                <a:latin typeface="Times New Roman" pitchFamily="18" charset="0"/>
                <a:sym typeface="Symbol" pitchFamily="18" charset="2"/>
              </a:rPr>
              <a:t>x</a:t>
            </a:r>
            <a:r>
              <a:rPr lang="en-GB" sz="2800" b="1">
                <a:solidFill>
                  <a:srgbClr val="FF0000"/>
                </a:solidFill>
                <a:latin typeface="Times New Roman" pitchFamily="18" charset="0"/>
              </a:rPr>
              <a:t> +d </a:t>
            </a:r>
            <a:r>
              <a:rPr lang="en-GB" sz="2800" b="1">
                <a:solidFill>
                  <a:srgbClr val="FF0000"/>
                </a:solidFill>
                <a:latin typeface="Times New Roman" pitchFamily="18" charset="0"/>
                <a:sym typeface="Symbol" pitchFamily="18" charset="2"/>
              </a:rPr>
              <a:t> </a:t>
            </a:r>
            <a:r>
              <a:rPr lang="en-GB" sz="2800" b="1" baseline="-25000">
                <a:solidFill>
                  <a:srgbClr val="FF0000"/>
                </a:solidFill>
                <a:latin typeface="Times New Roman" pitchFamily="18" charset="0"/>
                <a:sym typeface="Symbol" pitchFamily="18" charset="2"/>
              </a:rPr>
              <a:t>x</a:t>
            </a:r>
            <a:r>
              <a:rPr lang="en-GB" sz="2800" b="1">
                <a:solidFill>
                  <a:srgbClr val="FF0000"/>
                </a:solidFill>
                <a:latin typeface="Times New Roman" pitchFamily="18" charset="0"/>
              </a:rPr>
              <a:t> +n+p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rot="16200000">
            <a:off x="-2647950" y="3181350"/>
            <a:ext cx="6362700" cy="609600"/>
          </a:xfrm>
          <a:noFill/>
        </p:spPr>
        <p:txBody>
          <a:bodyPr/>
          <a:lstStyle/>
          <a:p>
            <a:r>
              <a:rPr lang="it-IT" sz="3600">
                <a:solidFill>
                  <a:schemeClr val="bg1"/>
                </a:solidFill>
                <a:latin typeface="Comic Sans MS" pitchFamily="66" charset="0"/>
              </a:rPr>
              <a:t>The 1</a:t>
            </a:r>
            <a:r>
              <a:rPr lang="it-IT" sz="3600" baseline="30000">
                <a:solidFill>
                  <a:schemeClr val="bg1"/>
                </a:solidFill>
                <a:latin typeface="Comic Sans MS" pitchFamily="66" charset="0"/>
              </a:rPr>
              <a:t>st</a:t>
            </a:r>
            <a:r>
              <a:rPr lang="it-IT" sz="3600">
                <a:solidFill>
                  <a:schemeClr val="bg1"/>
                </a:solidFill>
                <a:latin typeface="Comic Sans MS" pitchFamily="66" charset="0"/>
              </a:rPr>
              <a:t> Solar </a:t>
            </a:r>
            <a:r>
              <a:rPr lang="it-IT" sz="3600">
                <a:solidFill>
                  <a:schemeClr val="bg1"/>
                </a:solidFill>
                <a:latin typeface="Symbol" pitchFamily="18" charset="2"/>
              </a:rPr>
              <a:t>n</a:t>
            </a:r>
            <a:r>
              <a:rPr lang="it-IT" sz="3600">
                <a:solidFill>
                  <a:schemeClr val="bg1"/>
                </a:solidFill>
                <a:latin typeface="Comic Sans MS" pitchFamily="66" charset="0"/>
              </a:rPr>
              <a:t> Experiments </a:t>
            </a:r>
          </a:p>
        </p:txBody>
      </p:sp>
      <p:sp>
        <p:nvSpPr>
          <p:cNvPr id="144388" name="Rectangle 4"/>
          <p:cNvSpPr>
            <a:spLocks noChangeArrowheads="1"/>
          </p:cNvSpPr>
          <p:nvPr/>
        </p:nvSpPr>
        <p:spPr bwMode="auto">
          <a:xfrm>
            <a:off x="914400" y="2971800"/>
            <a:ext cx="4114800" cy="860425"/>
          </a:xfrm>
          <a:prstGeom prst="rect">
            <a:avLst/>
          </a:prstGeom>
          <a:noFill/>
          <a:ln w="9525">
            <a:noFill/>
            <a:miter lim="800000"/>
            <a:headEnd/>
            <a:tailEnd/>
          </a:ln>
          <a:effectLst/>
        </p:spPr>
        <p:txBody>
          <a:bodyPr>
            <a:spAutoFit/>
          </a:bodyPr>
          <a:lstStyle/>
          <a:p>
            <a:pPr algn="l">
              <a:lnSpc>
                <a:spcPct val="90000"/>
              </a:lnSpc>
              <a:spcBef>
                <a:spcPct val="20000"/>
              </a:spcBef>
              <a:buFontTx/>
              <a:buChar char="•"/>
            </a:pPr>
            <a:r>
              <a:rPr lang="en-GB" sz="2800" u="sng"/>
              <a:t>The Clorine or ‘Davis’ experiment</a:t>
            </a:r>
          </a:p>
        </p:txBody>
      </p:sp>
      <p:sp>
        <p:nvSpPr>
          <p:cNvPr id="144392" name="Rectangle 8"/>
          <p:cNvSpPr>
            <a:spLocks noChangeArrowheads="1"/>
          </p:cNvSpPr>
          <p:nvPr/>
        </p:nvSpPr>
        <p:spPr bwMode="auto">
          <a:xfrm>
            <a:off x="5029200" y="3200400"/>
            <a:ext cx="3140075" cy="547688"/>
          </a:xfrm>
          <a:prstGeom prst="rect">
            <a:avLst/>
          </a:prstGeom>
          <a:solidFill>
            <a:srgbClr val="CCECFF"/>
          </a:solidFill>
          <a:ln w="28575">
            <a:solidFill>
              <a:srgbClr val="000099"/>
            </a:solidFill>
            <a:miter lim="800000"/>
            <a:headEnd/>
            <a:tailEnd/>
          </a:ln>
          <a:effectLst/>
        </p:spPr>
        <p:txBody>
          <a:bodyPr wrap="none">
            <a:spAutoFit/>
          </a:bodyPr>
          <a:lstStyle/>
          <a:p>
            <a:pPr>
              <a:spcBef>
                <a:spcPct val="20000"/>
              </a:spcBef>
              <a:buClr>
                <a:schemeClr val="bg2"/>
              </a:buClr>
              <a:buSzPct val="75000"/>
              <a:buFont typeface="Monotype Sorts" pitchFamily="2" charset="2"/>
              <a:buNone/>
            </a:pPr>
            <a:r>
              <a:rPr lang="en-GB" sz="2800" baseline="30000">
                <a:solidFill>
                  <a:schemeClr val="tx1"/>
                </a:solidFill>
                <a:latin typeface="Times New Roman" pitchFamily="18" charset="0"/>
              </a:rPr>
              <a:t>37</a:t>
            </a:r>
            <a:r>
              <a:rPr lang="en-GB" sz="2800">
                <a:solidFill>
                  <a:schemeClr val="tx1"/>
                </a:solidFill>
                <a:latin typeface="Times New Roman" pitchFamily="18" charset="0"/>
              </a:rPr>
              <a:t>Cl + </a:t>
            </a:r>
            <a:r>
              <a:rPr lang="en-GB" sz="2800">
                <a:solidFill>
                  <a:schemeClr val="tx1"/>
                </a:solidFill>
                <a:latin typeface="Times New Roman" pitchFamily="18" charset="0"/>
                <a:sym typeface="Symbol" pitchFamily="18" charset="2"/>
              </a:rPr>
              <a:t></a:t>
            </a:r>
            <a:r>
              <a:rPr lang="en-GB" sz="2800" baseline="-25000">
                <a:solidFill>
                  <a:schemeClr val="tx1"/>
                </a:solidFill>
                <a:latin typeface="Times New Roman" pitchFamily="18" charset="0"/>
                <a:sym typeface="Symbol" pitchFamily="18" charset="2"/>
              </a:rPr>
              <a:t>e</a:t>
            </a:r>
            <a:r>
              <a:rPr lang="en-GB" sz="2800">
                <a:solidFill>
                  <a:schemeClr val="tx1"/>
                </a:solidFill>
                <a:latin typeface="Times New Roman" pitchFamily="18" charset="0"/>
              </a:rPr>
              <a:t> </a:t>
            </a:r>
            <a:r>
              <a:rPr lang="en-GB" sz="2800">
                <a:solidFill>
                  <a:schemeClr val="tx1"/>
                </a:solidFill>
                <a:latin typeface="Times New Roman" pitchFamily="18" charset="0"/>
                <a:sym typeface="Symbol" pitchFamily="18" charset="2"/>
              </a:rPr>
              <a:t></a:t>
            </a:r>
            <a:r>
              <a:rPr lang="en-GB" sz="2800">
                <a:solidFill>
                  <a:schemeClr val="tx1"/>
                </a:solidFill>
                <a:latin typeface="Times New Roman" pitchFamily="18" charset="0"/>
                <a:sym typeface="Math C" pitchFamily="2" charset="2"/>
              </a:rPr>
              <a:t> </a:t>
            </a:r>
            <a:r>
              <a:rPr lang="en-GB" sz="2800" baseline="30000">
                <a:solidFill>
                  <a:schemeClr val="tx1"/>
                </a:solidFill>
                <a:latin typeface="Times New Roman" pitchFamily="18" charset="0"/>
                <a:sym typeface="Math C" pitchFamily="2" charset="2"/>
              </a:rPr>
              <a:t>37</a:t>
            </a:r>
            <a:r>
              <a:rPr lang="en-GB" sz="2800">
                <a:solidFill>
                  <a:schemeClr val="tx1"/>
                </a:solidFill>
                <a:latin typeface="Times New Roman" pitchFamily="18" charset="0"/>
                <a:sym typeface="Math C" pitchFamily="2" charset="2"/>
              </a:rPr>
              <a:t>Ar + e</a:t>
            </a:r>
          </a:p>
        </p:txBody>
      </p:sp>
      <p:sp>
        <p:nvSpPr>
          <p:cNvPr id="144393" name="Rectangle 9"/>
          <p:cNvSpPr>
            <a:spLocks noChangeArrowheads="1"/>
          </p:cNvSpPr>
          <p:nvPr/>
        </p:nvSpPr>
        <p:spPr bwMode="auto">
          <a:xfrm>
            <a:off x="1219200" y="3962400"/>
            <a:ext cx="7543800" cy="2611438"/>
          </a:xfrm>
          <a:prstGeom prst="rect">
            <a:avLst/>
          </a:prstGeom>
          <a:noFill/>
          <a:ln w="9525">
            <a:noFill/>
            <a:miter lim="800000"/>
            <a:headEnd/>
            <a:tailEnd/>
          </a:ln>
          <a:effectLst/>
        </p:spPr>
        <p:txBody>
          <a:bodyPr>
            <a:spAutoFit/>
          </a:bodyPr>
          <a:lstStyle/>
          <a:p>
            <a:pPr algn="l">
              <a:spcBef>
                <a:spcPct val="30000"/>
              </a:spcBef>
              <a:buClr>
                <a:schemeClr val="bg2"/>
              </a:buClr>
              <a:buSzPct val="75000"/>
              <a:buFontTx/>
              <a:buChar char="•"/>
            </a:pPr>
            <a:r>
              <a:rPr lang="en-GB" dirty="0"/>
              <a:t>Pioneering experiment by Ray Davis at </a:t>
            </a:r>
            <a:r>
              <a:rPr lang="en-GB" dirty="0" err="1"/>
              <a:t>Homestake</a:t>
            </a:r>
            <a:r>
              <a:rPr lang="en-GB" dirty="0"/>
              <a:t> mine began in 1967</a:t>
            </a:r>
          </a:p>
          <a:p>
            <a:pPr algn="l">
              <a:spcBef>
                <a:spcPct val="30000"/>
              </a:spcBef>
              <a:buClr>
                <a:schemeClr val="bg2"/>
              </a:buClr>
              <a:buSzPct val="75000"/>
              <a:buFontTx/>
              <a:buChar char="•"/>
            </a:pPr>
            <a:r>
              <a:rPr lang="en-GB" dirty="0"/>
              <a:t>Consisted of a 600 ton chlorine tank</a:t>
            </a:r>
          </a:p>
          <a:p>
            <a:pPr algn="l">
              <a:spcBef>
                <a:spcPct val="30000"/>
              </a:spcBef>
              <a:buClr>
                <a:schemeClr val="bg2"/>
              </a:buClr>
              <a:buSzPct val="75000"/>
              <a:buFontTx/>
              <a:buChar char="•"/>
            </a:pPr>
            <a:r>
              <a:rPr lang="en-GB" dirty="0"/>
              <a:t>Experiment was carried out over a 20 year period, in an attempt to measure the flux of neutrinos from the Sun</a:t>
            </a:r>
          </a:p>
          <a:p>
            <a:pPr algn="l">
              <a:spcBef>
                <a:spcPct val="30000"/>
              </a:spcBef>
              <a:buClr>
                <a:schemeClr val="bg2"/>
              </a:buClr>
              <a:buSzPct val="75000"/>
              <a:buFontTx/>
              <a:buChar char="•"/>
            </a:pPr>
            <a:r>
              <a:rPr lang="en-GB" b="1" u="sng" dirty="0">
                <a:solidFill>
                  <a:srgbClr val="99FFCC"/>
                </a:solidFill>
              </a:rPr>
              <a:t>Measured flux was only one third the predicted value !!</a:t>
            </a:r>
          </a:p>
        </p:txBody>
      </p:sp>
      <p:sp>
        <p:nvSpPr>
          <p:cNvPr id="144395" name="Rectangle 11"/>
          <p:cNvSpPr>
            <a:spLocks noGrp="1" noChangeArrowheads="1"/>
          </p:cNvSpPr>
          <p:nvPr/>
        </p:nvSpPr>
        <p:spPr bwMode="auto">
          <a:xfrm>
            <a:off x="1143000" y="228600"/>
            <a:ext cx="6908800" cy="2286000"/>
          </a:xfrm>
          <a:prstGeom prst="rect">
            <a:avLst/>
          </a:prstGeom>
          <a:solidFill>
            <a:srgbClr val="CCECFF"/>
          </a:solidFill>
          <a:ln w="9525">
            <a:solidFill>
              <a:srgbClr val="FF0000"/>
            </a:solidFill>
            <a:miter lim="800000"/>
            <a:headEnd/>
            <a:tailEnd/>
          </a:ln>
          <a:effectLst/>
        </p:spPr>
        <p:txBody>
          <a:bodyPr/>
          <a:lstStyle/>
          <a:p>
            <a:pPr algn="l">
              <a:buClr>
                <a:schemeClr val="tx1"/>
              </a:buClr>
              <a:buSzPts val="2800"/>
              <a:buFont typeface="Comic Sans MS" pitchFamily="66" charset="0"/>
              <a:buNone/>
            </a:pPr>
            <a:r>
              <a:rPr lang="en-GB" sz="2800">
                <a:solidFill>
                  <a:schemeClr val="tx1"/>
                </a:solidFill>
              </a:rPr>
              <a:t>- ‘Davis’</a:t>
            </a:r>
          </a:p>
          <a:p>
            <a:pPr algn="l">
              <a:buClr>
                <a:schemeClr val="tx1"/>
              </a:buClr>
              <a:buSzPts val="2800"/>
              <a:buFont typeface="Comic Sans MS" pitchFamily="66" charset="0"/>
              <a:buNone/>
            </a:pPr>
            <a:r>
              <a:rPr lang="en-GB" sz="2800">
                <a:solidFill>
                  <a:schemeClr val="tx1"/>
                </a:solidFill>
              </a:rPr>
              <a:t>- GALLEX/GNO       </a:t>
            </a:r>
            <a:r>
              <a:rPr lang="en-GB" sz="3200">
                <a:solidFill>
                  <a:srgbClr val="006600"/>
                </a:solidFill>
              </a:rPr>
              <a:t>&lt; </a:t>
            </a:r>
            <a:r>
              <a:rPr lang="en-GB">
                <a:solidFill>
                  <a:srgbClr val="006600"/>
                </a:solidFill>
              </a:rPr>
              <a:t>(radiochemical)</a:t>
            </a:r>
          </a:p>
          <a:p>
            <a:pPr algn="l">
              <a:buClr>
                <a:schemeClr val="tx1"/>
              </a:buClr>
              <a:buSzPts val="2800"/>
              <a:buFont typeface="Comic Sans MS" pitchFamily="66" charset="0"/>
              <a:buNone/>
            </a:pPr>
            <a:r>
              <a:rPr lang="en-GB" sz="2800">
                <a:solidFill>
                  <a:schemeClr val="tx1"/>
                </a:solidFill>
              </a:rPr>
              <a:t>- SAGE</a:t>
            </a:r>
          </a:p>
          <a:p>
            <a:pPr algn="l">
              <a:buClr>
                <a:schemeClr val="tx1"/>
              </a:buClr>
              <a:buSzPts val="2800"/>
              <a:buFont typeface="Comic Sans MS" pitchFamily="66" charset="0"/>
              <a:buNone/>
            </a:pPr>
            <a:r>
              <a:rPr lang="en-GB" sz="2800">
                <a:solidFill>
                  <a:schemeClr val="tx1"/>
                </a:solidFill>
              </a:rPr>
              <a:t>- SuperKamiokande     </a:t>
            </a:r>
            <a:r>
              <a:rPr lang="en-GB">
                <a:solidFill>
                  <a:srgbClr val="FF0000"/>
                </a:solidFill>
              </a:rPr>
              <a:t>(elastic sc.)</a:t>
            </a:r>
          </a:p>
          <a:p>
            <a:pPr algn="l">
              <a:buClr>
                <a:schemeClr val="tx1"/>
              </a:buClr>
              <a:buSzPts val="2800"/>
              <a:buFont typeface="Comic Sans MS" pitchFamily="66" charset="0"/>
              <a:buNone/>
            </a:pPr>
            <a:r>
              <a:rPr lang="en-GB" sz="2800">
                <a:solidFill>
                  <a:schemeClr val="tx1"/>
                </a:solidFill>
              </a:rPr>
              <a:t>- SNO </a:t>
            </a:r>
            <a:endParaRPr lang="en-US" sz="2800">
              <a:solidFill>
                <a:schemeClr val="tx1"/>
              </a:solidFill>
            </a:endParaRPr>
          </a:p>
        </p:txBody>
      </p:sp>
      <p:sp>
        <p:nvSpPr>
          <p:cNvPr id="144396" name="Line 12"/>
          <p:cNvSpPr>
            <a:spLocks noChangeShapeType="1"/>
          </p:cNvSpPr>
          <p:nvPr/>
        </p:nvSpPr>
        <p:spPr bwMode="auto">
          <a:xfrm flipH="1">
            <a:off x="4716463" y="400050"/>
            <a:ext cx="25400" cy="1228725"/>
          </a:xfrm>
          <a:prstGeom prst="line">
            <a:avLst/>
          </a:prstGeom>
          <a:noFill/>
          <a:ln w="41275">
            <a:solidFill>
              <a:srgbClr val="008000"/>
            </a:solidFill>
            <a:round/>
            <a:headEnd/>
            <a:tailEnd/>
          </a:ln>
          <a:effectLst/>
        </p:spPr>
        <p:txBody>
          <a:bodyPr/>
          <a:lstStyle/>
          <a:p>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utrini2_solar">
  <a:themeElements>
    <a:clrScheme name="Neutrini2_sol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eutrini2_solar">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Garamond"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Garamond" pitchFamily="18" charset="0"/>
          </a:defRPr>
        </a:defPPr>
      </a:lstStyle>
    </a:lnDef>
  </a:objectDefaults>
  <a:extraClrSchemeLst>
    <a:extraClrScheme>
      <a:clrScheme name="Neutrini2_sol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utrini2_sol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utrini2_sol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utrini2_sol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utrini2_sol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utrini2_sol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utrini2_sol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Garamond"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14077</TotalTime>
  <Words>2723</Words>
  <Application>Microsoft Office PowerPoint</Application>
  <PresentationFormat>Presentazione su schermo (4:3)</PresentationFormat>
  <Paragraphs>412</Paragraphs>
  <Slides>49</Slides>
  <Notes>35</Notes>
  <HiddenSlides>2</HiddenSlides>
  <MMClips>1</MMClips>
  <ScaleCrop>false</ScaleCrop>
  <HeadingPairs>
    <vt:vector size="6" baseType="variant">
      <vt:variant>
        <vt:lpstr>Tema</vt:lpstr>
      </vt:variant>
      <vt:variant>
        <vt:i4>2</vt:i4>
      </vt:variant>
      <vt:variant>
        <vt:lpstr>Server OLE incorporati</vt:lpstr>
      </vt:variant>
      <vt:variant>
        <vt:i4>3</vt:i4>
      </vt:variant>
      <vt:variant>
        <vt:lpstr>Titoli diapositive</vt:lpstr>
      </vt:variant>
      <vt:variant>
        <vt:i4>49</vt:i4>
      </vt:variant>
    </vt:vector>
  </HeadingPairs>
  <TitlesOfParts>
    <vt:vector size="54" baseType="lpstr">
      <vt:lpstr>Neutrini2_solar</vt:lpstr>
      <vt:lpstr>Stream</vt:lpstr>
      <vt:lpstr>Immagine bitmap</vt:lpstr>
      <vt:lpstr>Equation</vt:lpstr>
      <vt:lpstr>Equazione</vt:lpstr>
      <vt:lpstr>8. Solar neutrinos     and neutrinos from Gravitational Stellar collapse</vt:lpstr>
      <vt:lpstr>Outlook</vt:lpstr>
      <vt:lpstr>The 2002 Nobel Prize for the Solar Neutrino Physics</vt:lpstr>
      <vt:lpstr>The HR diagram</vt:lpstr>
      <vt:lpstr>8.1 Neutrino sources in the Sun</vt:lpstr>
      <vt:lpstr>8.2 The Standard Solar Model</vt:lpstr>
      <vt:lpstr>The predictions of the SSM</vt:lpstr>
      <vt:lpstr>8.3 Experimental Techniques</vt:lpstr>
      <vt:lpstr>The 1st Solar n Experiments </vt:lpstr>
      <vt:lpstr>The Solar Neutrino Problem (1980)</vt:lpstr>
      <vt:lpstr>Radiochemical experiments: GALLEX/GNO and SAGE</vt:lpstr>
      <vt:lpstr>GALLEX/GNO </vt:lpstr>
      <vt:lpstr>SAGE – Russian American Gallium Experiment</vt:lpstr>
      <vt:lpstr>GALLEX-SAGE results</vt:lpstr>
      <vt:lpstr>The SK way- The elastic scattering of neutrinos on electrons</vt:lpstr>
      <vt:lpstr>Neutrino Picture of the Sun</vt:lpstr>
      <vt:lpstr>8.4 The decisive results: SNO (a:1999 –W:2006)</vt:lpstr>
      <vt:lpstr>Sudbury Neutrino Observatory</vt:lpstr>
      <vt:lpstr> Reactions in SNO</vt:lpstr>
      <vt:lpstr>2001- Total spectrum (NC + CC + ES)</vt:lpstr>
      <vt:lpstr>The 2001 results</vt:lpstr>
      <vt:lpstr>2002/03-Salt (MgCl2 )Data.  Advantages for Neutron Detection</vt:lpstr>
      <vt:lpstr>2003 SNO Energy spectra  (Salt data)</vt:lpstr>
      <vt:lpstr>Latest SNO Solar n Results</vt:lpstr>
      <vt:lpstr>Diapositiva 25</vt:lpstr>
      <vt:lpstr>Diapositiva 26</vt:lpstr>
      <vt:lpstr> Interpretation of the Solar neutrino problem in terms of neutrino Oscillations</vt:lpstr>
      <vt:lpstr>Diapositiva 28</vt:lpstr>
      <vt:lpstr>Diapositiva 29</vt:lpstr>
      <vt:lpstr>Diapositiva 30</vt:lpstr>
      <vt:lpstr>Diapositiva 31</vt:lpstr>
      <vt:lpstr>Diapositiva 32</vt:lpstr>
      <vt:lpstr>Diapositiva 33</vt:lpstr>
      <vt:lpstr>Pre supernovae</vt:lpstr>
      <vt:lpstr>Naked eye Supernovae</vt:lpstr>
      <vt:lpstr>Core collapse</vt:lpstr>
      <vt:lpstr>Explosion</vt:lpstr>
      <vt:lpstr>Neutrinos to the rescue</vt:lpstr>
      <vt:lpstr>Antineutrino Luminosity</vt:lpstr>
      <vt:lpstr>8.6 The SN1987A</vt:lpstr>
      <vt:lpstr>Introduction: Core collapse of type-II SN</vt:lpstr>
      <vt:lpstr>Time-energy</vt:lpstr>
      <vt:lpstr>The detectors</vt:lpstr>
      <vt:lpstr>The SN1987A: how many events?</vt:lpstr>
      <vt:lpstr>The SN1987A</vt:lpstr>
      <vt:lpstr>Energy from SN1987a</vt:lpstr>
      <vt:lpstr>Neutrino mass from SN</vt:lpstr>
      <vt:lpstr>Experiments</vt:lpstr>
      <vt:lpstr>References</vt:lpstr>
    </vt:vector>
  </TitlesOfParts>
  <Company>INFN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Neutrino Physics  M. SPURIO University of Bologna and INFN</dc:title>
  <dc:creator>Maurizio Spurio</dc:creator>
  <cp:lastModifiedBy>Maurizio</cp:lastModifiedBy>
  <cp:revision>46</cp:revision>
  <cp:lastPrinted>2000-06-10T16:02:15Z</cp:lastPrinted>
  <dcterms:created xsi:type="dcterms:W3CDTF">2002-05-09T16:37:07Z</dcterms:created>
  <dcterms:modified xsi:type="dcterms:W3CDTF">2011-11-13T17:26:48Z</dcterms:modified>
</cp:coreProperties>
</file>