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70"/>
  </p:notesMasterIdLst>
  <p:handoutMasterIdLst>
    <p:handoutMasterId r:id="rId71"/>
  </p:handoutMasterIdLst>
  <p:sldIdLst>
    <p:sldId id="402" r:id="rId2"/>
    <p:sldId id="383" r:id="rId3"/>
    <p:sldId id="457" r:id="rId4"/>
    <p:sldId id="405" r:id="rId5"/>
    <p:sldId id="406" r:id="rId6"/>
    <p:sldId id="407" r:id="rId7"/>
    <p:sldId id="408" r:id="rId8"/>
    <p:sldId id="463" r:id="rId9"/>
    <p:sldId id="409" r:id="rId10"/>
    <p:sldId id="415" r:id="rId11"/>
    <p:sldId id="416" r:id="rId12"/>
    <p:sldId id="417" r:id="rId13"/>
    <p:sldId id="418" r:id="rId14"/>
    <p:sldId id="464" r:id="rId15"/>
    <p:sldId id="465" r:id="rId16"/>
    <p:sldId id="466" r:id="rId17"/>
    <p:sldId id="474" r:id="rId18"/>
    <p:sldId id="467" r:id="rId19"/>
    <p:sldId id="461" r:id="rId20"/>
    <p:sldId id="469" r:id="rId21"/>
    <p:sldId id="468" r:id="rId22"/>
    <p:sldId id="460" r:id="rId23"/>
    <p:sldId id="475" r:id="rId24"/>
    <p:sldId id="470" r:id="rId25"/>
    <p:sldId id="471" r:id="rId26"/>
    <p:sldId id="462" r:id="rId27"/>
    <p:sldId id="472" r:id="rId28"/>
    <p:sldId id="473" r:id="rId29"/>
    <p:sldId id="443" r:id="rId30"/>
    <p:sldId id="397" r:id="rId31"/>
    <p:sldId id="492" r:id="rId32"/>
    <p:sldId id="493" r:id="rId33"/>
    <p:sldId id="420" r:id="rId34"/>
    <p:sldId id="477" r:id="rId35"/>
    <p:sldId id="446" r:id="rId36"/>
    <p:sldId id="453" r:id="rId37"/>
    <p:sldId id="451" r:id="rId38"/>
    <p:sldId id="452" r:id="rId39"/>
    <p:sldId id="426" r:id="rId40"/>
    <p:sldId id="427" r:id="rId41"/>
    <p:sldId id="478" r:id="rId42"/>
    <p:sldId id="479" r:id="rId43"/>
    <p:sldId id="480" r:id="rId44"/>
    <p:sldId id="481" r:id="rId45"/>
    <p:sldId id="482" r:id="rId46"/>
    <p:sldId id="491" r:id="rId47"/>
    <p:sldId id="476" r:id="rId48"/>
    <p:sldId id="430" r:id="rId49"/>
    <p:sldId id="425" r:id="rId50"/>
    <p:sldId id="431" r:id="rId51"/>
    <p:sldId id="432" r:id="rId52"/>
    <p:sldId id="429" r:id="rId53"/>
    <p:sldId id="433" r:id="rId54"/>
    <p:sldId id="483" r:id="rId55"/>
    <p:sldId id="484" r:id="rId56"/>
    <p:sldId id="485" r:id="rId57"/>
    <p:sldId id="486" r:id="rId58"/>
    <p:sldId id="487" r:id="rId59"/>
    <p:sldId id="437" r:id="rId60"/>
    <p:sldId id="438" r:id="rId61"/>
    <p:sldId id="439" r:id="rId62"/>
    <p:sldId id="440" r:id="rId63"/>
    <p:sldId id="441" r:id="rId64"/>
    <p:sldId id="387" r:id="rId65"/>
    <p:sldId id="488" r:id="rId66"/>
    <p:sldId id="489" r:id="rId67"/>
    <p:sldId id="490" r:id="rId68"/>
    <p:sldId id="455" r:id="rId69"/>
  </p:sldIdLst>
  <p:sldSz cx="9144000" cy="6858000" type="screen4x3"/>
  <p:notesSz cx="10234613" cy="70993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ECFF"/>
    <a:srgbClr val="339933"/>
    <a:srgbClr val="FFFF00"/>
    <a:srgbClr val="FFCC00"/>
    <a:srgbClr val="99CCFF"/>
    <a:srgbClr val="99FFCC"/>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452" autoAdjust="0"/>
    <p:restoredTop sz="98405" autoAdjust="0"/>
  </p:normalViewPr>
  <p:slideViewPr>
    <p:cSldViewPr>
      <p:cViewPr>
        <p:scale>
          <a:sx n="75" d="100"/>
          <a:sy n="75" d="100"/>
        </p:scale>
        <p:origin x="-178" y="39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359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5" Type="http://schemas.openxmlformats.org/officeDocument/2006/relationships/image" Target="../media/image89.wmf"/><Relationship Id="rId4"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1"/>
            <a:ext cx="4484204" cy="382936"/>
          </a:xfrm>
          <a:prstGeom prst="rect">
            <a:avLst/>
          </a:prstGeom>
          <a:noFill/>
          <a:ln w="9525">
            <a:noFill/>
            <a:miter lim="800000"/>
            <a:headEnd/>
            <a:tailEnd/>
          </a:ln>
          <a:effectLst/>
        </p:spPr>
        <p:txBody>
          <a:bodyPr vert="horz" wrap="square" lIns="94391" tIns="47195" rIns="94391" bIns="47195" numCol="1" anchor="t" anchorCtr="0" compatLnSpc="1">
            <a:prstTxWarp prst="textNoShape">
              <a:avLst/>
            </a:prstTxWarp>
          </a:bodyPr>
          <a:lstStyle>
            <a:lvl1pPr defTabSz="943918">
              <a:defRPr sz="1200"/>
            </a:lvl1pPr>
          </a:lstStyle>
          <a:p>
            <a:endParaRPr lang="en-US"/>
          </a:p>
        </p:txBody>
      </p:sp>
      <p:sp>
        <p:nvSpPr>
          <p:cNvPr id="83971" name="Rectangle 3"/>
          <p:cNvSpPr>
            <a:spLocks noGrp="1" noChangeArrowheads="1"/>
          </p:cNvSpPr>
          <p:nvPr>
            <p:ph type="dt" sz="quarter" idx="1"/>
          </p:nvPr>
        </p:nvSpPr>
        <p:spPr bwMode="auto">
          <a:xfrm>
            <a:off x="5750410" y="1"/>
            <a:ext cx="4484204" cy="382936"/>
          </a:xfrm>
          <a:prstGeom prst="rect">
            <a:avLst/>
          </a:prstGeom>
          <a:noFill/>
          <a:ln w="9525">
            <a:noFill/>
            <a:miter lim="800000"/>
            <a:headEnd/>
            <a:tailEnd/>
          </a:ln>
          <a:effectLst/>
        </p:spPr>
        <p:txBody>
          <a:bodyPr vert="horz" wrap="square" lIns="94391" tIns="47195" rIns="94391" bIns="47195" numCol="1" anchor="t" anchorCtr="0" compatLnSpc="1">
            <a:prstTxWarp prst="textNoShape">
              <a:avLst/>
            </a:prstTxWarp>
          </a:bodyPr>
          <a:lstStyle>
            <a:lvl1pPr algn="r" defTabSz="943918">
              <a:defRPr sz="1200"/>
            </a:lvl1pPr>
          </a:lstStyle>
          <a:p>
            <a:endParaRPr lang="en-US"/>
          </a:p>
        </p:txBody>
      </p:sp>
      <p:sp>
        <p:nvSpPr>
          <p:cNvPr id="83972" name="Rectangle 4"/>
          <p:cNvSpPr>
            <a:spLocks noGrp="1" noChangeArrowheads="1"/>
          </p:cNvSpPr>
          <p:nvPr>
            <p:ph type="ftr" sz="quarter" idx="2"/>
          </p:nvPr>
        </p:nvSpPr>
        <p:spPr bwMode="auto">
          <a:xfrm>
            <a:off x="0" y="6716365"/>
            <a:ext cx="4484204" cy="382936"/>
          </a:xfrm>
          <a:prstGeom prst="rect">
            <a:avLst/>
          </a:prstGeom>
          <a:noFill/>
          <a:ln w="9525">
            <a:noFill/>
            <a:miter lim="800000"/>
            <a:headEnd/>
            <a:tailEnd/>
          </a:ln>
          <a:effectLst/>
        </p:spPr>
        <p:txBody>
          <a:bodyPr vert="horz" wrap="square" lIns="94391" tIns="47195" rIns="94391" bIns="47195" numCol="1" anchor="b" anchorCtr="0" compatLnSpc="1">
            <a:prstTxWarp prst="textNoShape">
              <a:avLst/>
            </a:prstTxWarp>
          </a:bodyPr>
          <a:lstStyle>
            <a:lvl1pPr defTabSz="943918">
              <a:defRPr sz="1200"/>
            </a:lvl1pPr>
          </a:lstStyle>
          <a:p>
            <a:endParaRPr lang="en-US"/>
          </a:p>
        </p:txBody>
      </p:sp>
      <p:sp>
        <p:nvSpPr>
          <p:cNvPr id="83973" name="Rectangle 5"/>
          <p:cNvSpPr>
            <a:spLocks noGrp="1" noChangeArrowheads="1"/>
          </p:cNvSpPr>
          <p:nvPr>
            <p:ph type="sldNum" sz="quarter" idx="3"/>
          </p:nvPr>
        </p:nvSpPr>
        <p:spPr bwMode="auto">
          <a:xfrm>
            <a:off x="5750410" y="6716365"/>
            <a:ext cx="4484204" cy="382936"/>
          </a:xfrm>
          <a:prstGeom prst="rect">
            <a:avLst/>
          </a:prstGeom>
          <a:noFill/>
          <a:ln w="9525">
            <a:noFill/>
            <a:miter lim="800000"/>
            <a:headEnd/>
            <a:tailEnd/>
          </a:ln>
          <a:effectLst/>
        </p:spPr>
        <p:txBody>
          <a:bodyPr vert="horz" wrap="square" lIns="94391" tIns="47195" rIns="94391" bIns="47195" numCol="1" anchor="b" anchorCtr="0" compatLnSpc="1">
            <a:prstTxWarp prst="textNoShape">
              <a:avLst/>
            </a:prstTxWarp>
          </a:bodyPr>
          <a:lstStyle>
            <a:lvl1pPr algn="r" defTabSz="943918">
              <a:defRPr sz="1200"/>
            </a:lvl1pPr>
          </a:lstStyle>
          <a:p>
            <a:fld id="{D4262AB3-8464-41BA-BF28-5F523554B8F7}" type="slidenum">
              <a:rPr lang="en-US"/>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hdr" sz="quarter"/>
          </p:nvPr>
        </p:nvSpPr>
        <p:spPr bwMode="auto">
          <a:xfrm>
            <a:off x="0" y="0"/>
            <a:ext cx="4434999" cy="354633"/>
          </a:xfrm>
          <a:prstGeom prst="rect">
            <a:avLst/>
          </a:prstGeom>
          <a:noFill/>
          <a:ln w="9525">
            <a:noFill/>
            <a:miter lim="800000"/>
            <a:headEnd/>
            <a:tailEnd/>
          </a:ln>
          <a:effectLst/>
        </p:spPr>
        <p:txBody>
          <a:bodyPr vert="horz" wrap="square" lIns="94391" tIns="47195" rIns="94391" bIns="47195" numCol="1" anchor="t" anchorCtr="0" compatLnSpc="1">
            <a:prstTxWarp prst="textNoShape">
              <a:avLst/>
            </a:prstTxWarp>
          </a:bodyPr>
          <a:lstStyle>
            <a:lvl1pPr defTabSz="943918">
              <a:defRPr sz="1200"/>
            </a:lvl1pPr>
          </a:lstStyle>
          <a:p>
            <a:endParaRPr lang="en-US" altLang="it-IT"/>
          </a:p>
        </p:txBody>
      </p:sp>
      <p:sp>
        <p:nvSpPr>
          <p:cNvPr id="52227" name="Rectangle 1027"/>
          <p:cNvSpPr>
            <a:spLocks noGrp="1" noChangeArrowheads="1"/>
          </p:cNvSpPr>
          <p:nvPr>
            <p:ph type="dt" idx="1"/>
          </p:nvPr>
        </p:nvSpPr>
        <p:spPr bwMode="auto">
          <a:xfrm>
            <a:off x="5799614" y="0"/>
            <a:ext cx="4434999" cy="354633"/>
          </a:xfrm>
          <a:prstGeom prst="rect">
            <a:avLst/>
          </a:prstGeom>
          <a:noFill/>
          <a:ln w="9525">
            <a:noFill/>
            <a:miter lim="800000"/>
            <a:headEnd/>
            <a:tailEnd/>
          </a:ln>
          <a:effectLst/>
        </p:spPr>
        <p:txBody>
          <a:bodyPr vert="horz" wrap="square" lIns="94391" tIns="47195" rIns="94391" bIns="47195" numCol="1" anchor="t" anchorCtr="0" compatLnSpc="1">
            <a:prstTxWarp prst="textNoShape">
              <a:avLst/>
            </a:prstTxWarp>
          </a:bodyPr>
          <a:lstStyle>
            <a:lvl1pPr algn="r" defTabSz="943918">
              <a:defRPr sz="1200"/>
            </a:lvl1pPr>
          </a:lstStyle>
          <a:p>
            <a:endParaRPr lang="en-US" altLang="it-IT"/>
          </a:p>
        </p:txBody>
      </p:sp>
      <p:sp>
        <p:nvSpPr>
          <p:cNvPr id="52228" name="Rectangle 1028"/>
          <p:cNvSpPr>
            <a:spLocks noGrp="1" noRot="1" noChangeAspect="1" noChangeArrowheads="1" noTextEdit="1"/>
          </p:cNvSpPr>
          <p:nvPr>
            <p:ph type="sldImg" idx="2"/>
          </p:nvPr>
        </p:nvSpPr>
        <p:spPr bwMode="auto">
          <a:xfrm>
            <a:off x="3344863" y="533400"/>
            <a:ext cx="3548062" cy="2662238"/>
          </a:xfrm>
          <a:prstGeom prst="rect">
            <a:avLst/>
          </a:prstGeom>
          <a:noFill/>
          <a:ln w="9525">
            <a:solidFill>
              <a:srgbClr val="000000"/>
            </a:solidFill>
            <a:miter lim="800000"/>
            <a:headEnd/>
            <a:tailEnd/>
          </a:ln>
          <a:effectLst/>
        </p:spPr>
      </p:sp>
      <p:sp>
        <p:nvSpPr>
          <p:cNvPr id="52229" name="Rectangle 1029"/>
          <p:cNvSpPr>
            <a:spLocks noGrp="1" noChangeArrowheads="1"/>
          </p:cNvSpPr>
          <p:nvPr>
            <p:ph type="body" sz="quarter" idx="3"/>
          </p:nvPr>
        </p:nvSpPr>
        <p:spPr bwMode="auto">
          <a:xfrm>
            <a:off x="1366256" y="3371502"/>
            <a:ext cx="7502103" cy="3195017"/>
          </a:xfrm>
          <a:prstGeom prst="rect">
            <a:avLst/>
          </a:prstGeom>
          <a:noFill/>
          <a:ln w="9525">
            <a:noFill/>
            <a:miter lim="800000"/>
            <a:headEnd/>
            <a:tailEnd/>
          </a:ln>
          <a:effectLst/>
        </p:spPr>
        <p:txBody>
          <a:bodyPr vert="horz" wrap="square" lIns="94391" tIns="47195" rIns="94391" bIns="47195"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52230" name="Rectangle 1030"/>
          <p:cNvSpPr>
            <a:spLocks noGrp="1" noChangeArrowheads="1"/>
          </p:cNvSpPr>
          <p:nvPr>
            <p:ph type="ftr" sz="quarter" idx="4"/>
          </p:nvPr>
        </p:nvSpPr>
        <p:spPr bwMode="auto">
          <a:xfrm>
            <a:off x="0" y="6744669"/>
            <a:ext cx="4434999" cy="354631"/>
          </a:xfrm>
          <a:prstGeom prst="rect">
            <a:avLst/>
          </a:prstGeom>
          <a:noFill/>
          <a:ln w="9525">
            <a:noFill/>
            <a:miter lim="800000"/>
            <a:headEnd/>
            <a:tailEnd/>
          </a:ln>
          <a:effectLst/>
        </p:spPr>
        <p:txBody>
          <a:bodyPr vert="horz" wrap="square" lIns="94391" tIns="47195" rIns="94391" bIns="47195" numCol="1" anchor="b" anchorCtr="0" compatLnSpc="1">
            <a:prstTxWarp prst="textNoShape">
              <a:avLst/>
            </a:prstTxWarp>
          </a:bodyPr>
          <a:lstStyle>
            <a:lvl1pPr defTabSz="943918">
              <a:defRPr sz="1200"/>
            </a:lvl1pPr>
          </a:lstStyle>
          <a:p>
            <a:endParaRPr lang="en-US" altLang="it-IT"/>
          </a:p>
        </p:txBody>
      </p:sp>
      <p:sp>
        <p:nvSpPr>
          <p:cNvPr id="52231" name="Rectangle 1031"/>
          <p:cNvSpPr>
            <a:spLocks noGrp="1" noChangeArrowheads="1"/>
          </p:cNvSpPr>
          <p:nvPr>
            <p:ph type="sldNum" sz="quarter" idx="5"/>
          </p:nvPr>
        </p:nvSpPr>
        <p:spPr bwMode="auto">
          <a:xfrm>
            <a:off x="5799614" y="6744669"/>
            <a:ext cx="4434999" cy="354631"/>
          </a:xfrm>
          <a:prstGeom prst="rect">
            <a:avLst/>
          </a:prstGeom>
          <a:noFill/>
          <a:ln w="9525">
            <a:noFill/>
            <a:miter lim="800000"/>
            <a:headEnd/>
            <a:tailEnd/>
          </a:ln>
          <a:effectLst/>
        </p:spPr>
        <p:txBody>
          <a:bodyPr vert="horz" wrap="square" lIns="94391" tIns="47195" rIns="94391" bIns="47195" numCol="1" anchor="b" anchorCtr="0" compatLnSpc="1">
            <a:prstTxWarp prst="textNoShape">
              <a:avLst/>
            </a:prstTxWarp>
          </a:bodyPr>
          <a:lstStyle>
            <a:lvl1pPr algn="r" defTabSz="943918">
              <a:defRPr sz="1200"/>
            </a:lvl1pPr>
          </a:lstStyle>
          <a:p>
            <a:fld id="{771E3DD2-64C9-4438-B0AC-201164F82F86}" type="slidenum">
              <a:rPr lang="en-US" altLang="it-IT"/>
              <a:pPr/>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E97DB9F-F12D-4C73-8EB8-321534FF494D}" type="slidenum">
              <a:rPr lang="en-US" altLang="it-IT"/>
              <a:pPr/>
              <a:t>1</a:t>
            </a:fld>
            <a:endParaRPr lang="en-US" altLang="it-IT"/>
          </a:p>
        </p:txBody>
      </p:sp>
      <p:sp>
        <p:nvSpPr>
          <p:cNvPr id="192514" name="Rectangle 2"/>
          <p:cNvSpPr>
            <a:spLocks noGrp="1" noRot="1" noChangeAspect="1" noChangeArrowheads="1" noTextEdit="1"/>
          </p:cNvSpPr>
          <p:nvPr>
            <p:ph type="sldImg"/>
          </p:nvPr>
        </p:nvSpPr>
        <p:spPr>
          <a:xfrm>
            <a:off x="3343275" y="533400"/>
            <a:ext cx="3548063" cy="2662238"/>
          </a:xfrm>
          <a:ln/>
        </p:spPr>
      </p:sp>
      <p:sp>
        <p:nvSpPr>
          <p:cNvPr id="192515" name="Rectangle 3"/>
          <p:cNvSpPr>
            <a:spLocks noGrp="1" noChangeArrowheads="1"/>
          </p:cNvSpPr>
          <p:nvPr>
            <p:ph type="body" idx="1"/>
          </p:nvPr>
        </p:nvSpPr>
        <p:spPr>
          <a:xfrm>
            <a:off x="1023462" y="3373167"/>
            <a:ext cx="8187690" cy="3193353"/>
          </a:xfrm>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11D3D0F-5B1A-4136-8615-1EC28DE6A28E}" type="slidenum">
              <a:rPr lang="en-US" altLang="it-IT"/>
              <a:pPr/>
              <a:t>12</a:t>
            </a:fld>
            <a:endParaRPr lang="en-US" altLang="it-IT"/>
          </a:p>
        </p:txBody>
      </p:sp>
      <p:sp>
        <p:nvSpPr>
          <p:cNvPr id="241666" name="Rectangle 2"/>
          <p:cNvSpPr>
            <a:spLocks noGrp="1" noRot="1" noChangeAspect="1" noChangeArrowheads="1" noTextEdit="1"/>
          </p:cNvSpPr>
          <p:nvPr>
            <p:ph type="sldImg"/>
          </p:nvPr>
        </p:nvSpPr>
        <p:spPr>
          <a:xfrm>
            <a:off x="3343275" y="533400"/>
            <a:ext cx="3548063" cy="2662238"/>
          </a:xfrm>
          <a:ln/>
        </p:spPr>
      </p:sp>
      <p:sp>
        <p:nvSpPr>
          <p:cNvPr id="241667"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F64D417-5C76-4E03-87B8-CCC65074FD2B}" type="slidenum">
              <a:rPr lang="en-US" altLang="it-IT"/>
              <a:pPr/>
              <a:t>13</a:t>
            </a:fld>
            <a:endParaRPr lang="en-US" altLang="it-IT"/>
          </a:p>
        </p:txBody>
      </p:sp>
      <p:sp>
        <p:nvSpPr>
          <p:cNvPr id="243714" name="Rectangle 2"/>
          <p:cNvSpPr>
            <a:spLocks noGrp="1" noRot="1" noChangeAspect="1" noChangeArrowheads="1" noTextEdit="1"/>
          </p:cNvSpPr>
          <p:nvPr>
            <p:ph type="sldImg"/>
          </p:nvPr>
        </p:nvSpPr>
        <p:spPr>
          <a:xfrm>
            <a:off x="3343275" y="533400"/>
            <a:ext cx="3548063" cy="2662238"/>
          </a:xfrm>
          <a:ln/>
        </p:spPr>
      </p:sp>
      <p:sp>
        <p:nvSpPr>
          <p:cNvPr id="243715"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D49DC7-7F1F-4F74-875A-42E614E69374}" type="slidenum">
              <a:rPr lang="en-US" altLang="it-IT"/>
              <a:pPr/>
              <a:t>31</a:t>
            </a:fld>
            <a:endParaRPr lang="en-US" altLang="it-IT"/>
          </a:p>
        </p:txBody>
      </p:sp>
      <p:sp>
        <p:nvSpPr>
          <p:cNvPr id="227330" name="Rectangle 2"/>
          <p:cNvSpPr>
            <a:spLocks noGrp="1" noRot="1" noChangeAspect="1" noChangeArrowheads="1" noTextEdit="1"/>
          </p:cNvSpPr>
          <p:nvPr>
            <p:ph type="sldImg"/>
          </p:nvPr>
        </p:nvSpPr>
        <p:spPr>
          <a:xfrm>
            <a:off x="3343275" y="533400"/>
            <a:ext cx="3548063" cy="2662238"/>
          </a:xfrm>
          <a:ln/>
        </p:spPr>
      </p:sp>
      <p:sp>
        <p:nvSpPr>
          <p:cNvPr id="227331" name="Rectangle 3"/>
          <p:cNvSpPr>
            <a:spLocks noGrp="1" noChangeArrowheads="1"/>
          </p:cNvSpPr>
          <p:nvPr>
            <p:ph type="body" idx="1"/>
          </p:nvPr>
        </p:nvSpPr>
        <p:spPr>
          <a:xfrm>
            <a:off x="1023462" y="3371502"/>
            <a:ext cx="8187690" cy="3195017"/>
          </a:xfrm>
        </p:spPr>
        <p:txBody>
          <a:bodyPr/>
          <a:lstStyle/>
          <a:p>
            <a:r>
              <a:rPr lang="en-US" sz="1000" dirty="0"/>
              <a:t>The connection that we have pointed out between neutrinos and cosmic rays and high energy photons also provides a way to set upper bounds in the expected neutrino flux. On the one hand, neutrino production from charged pions has to be accompanied, as explained, by high energy photons from neutral pion decay, is such a way that the approximated equal luminosities are expected for both cases. Most of the photon luminosity should be in the MeV-GeV regime, due to the development of electromagnetic cascades. This sets a limit indicated here.</a:t>
            </a:r>
          </a:p>
          <a:p>
            <a:r>
              <a:rPr lang="en-US" sz="1000" dirty="0"/>
              <a:t>On the other hand, a similar expression can be derived with the cosmic ray flux. In this relationships we have had to add the opacity and propagation factors to obtain the transform the emission fluxes in observable luminosities.</a:t>
            </a:r>
          </a:p>
          <a:p>
            <a:r>
              <a:rPr lang="en-US" sz="1000" dirty="0"/>
              <a:t>Using this idea, Waxman and </a:t>
            </a:r>
            <a:r>
              <a:rPr lang="en-US" sz="1000" dirty="0" err="1"/>
              <a:t>Bahcall</a:t>
            </a:r>
            <a:r>
              <a:rPr lang="en-US" sz="1000" dirty="0"/>
              <a:t> set an upper bound more restrictive than the previous one. In the derivation of their limit, some additional hypothesis are made: the sources are assumed to be transparent to HE neutrons and emit with a spectral index equal to 2. This result is important because it is a reference for neutrino astronomy.</a:t>
            </a:r>
          </a:p>
          <a:p>
            <a:r>
              <a:rPr lang="en-US" sz="1000" dirty="0"/>
              <a:t>Later, Mannheim, </a:t>
            </a:r>
            <a:r>
              <a:rPr lang="en-US" sz="1000" dirty="0" err="1"/>
              <a:t>Protheroe</a:t>
            </a:r>
            <a:r>
              <a:rPr lang="en-US" sz="1000" dirty="0"/>
              <a:t> and </a:t>
            </a:r>
            <a:r>
              <a:rPr lang="en-US" sz="1000" dirty="0" err="1"/>
              <a:t>Rachen</a:t>
            </a:r>
            <a:r>
              <a:rPr lang="en-US" sz="1000" dirty="0"/>
              <a:t> calculated a more general upper bound, in which no assumption about the spectral index or the source opacity is assumed. For opaque sources the limit is set by gamma-rays. The limit of transparent sources is this one, and intermediate opacities give intermediate limits. </a:t>
            </a:r>
          </a:p>
          <a:p>
            <a:r>
              <a:rPr lang="en-US" sz="1000" dirty="0"/>
              <a:t>(The limits they obtain range between the line set by gamma-rays, for opaque sources, to this one, for transparent sources.)</a:t>
            </a:r>
          </a:p>
          <a:p>
            <a:r>
              <a:rPr lang="en-US" sz="1000" dirty="0"/>
              <a:t>Two remarks have to be made concerning these upper bounds. Firstly, that these limits only apply to extra-Galactic sources, and secondly, that when neutrino oscillations are included, they become a factor two lower.</a:t>
            </a:r>
            <a:endParaRPr lang="en-US" sz="1000" baseline="30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31"/>
          <p:cNvSpPr>
            <a:spLocks noGrp="1" noChangeArrowheads="1"/>
          </p:cNvSpPr>
          <p:nvPr>
            <p:ph type="sldNum" sz="quarter" idx="5"/>
          </p:nvPr>
        </p:nvSpPr>
        <p:spPr>
          <a:ln/>
        </p:spPr>
        <p:txBody>
          <a:bodyPr/>
          <a:lstStyle/>
          <a:p>
            <a:fld id="{B1156908-DB28-4F78-AF1B-2A1E7C73137A}" type="slidenum">
              <a:rPr lang="en-US" altLang="it-IT"/>
              <a:pPr/>
              <a:t>39</a:t>
            </a:fld>
            <a:endParaRPr lang="en-US" altLang="it-IT"/>
          </a:p>
        </p:txBody>
      </p:sp>
      <p:sp>
        <p:nvSpPr>
          <p:cNvPr id="263170" name="Rectangle 2"/>
          <p:cNvSpPr>
            <a:spLocks noGrp="1" noRot="1" noChangeAspect="1" noChangeArrowheads="1" noTextEdit="1"/>
          </p:cNvSpPr>
          <p:nvPr>
            <p:ph type="sldImg"/>
          </p:nvPr>
        </p:nvSpPr>
        <p:spPr>
          <a:xfrm>
            <a:off x="3343275" y="533400"/>
            <a:ext cx="3548063" cy="2662238"/>
          </a:xfrm>
          <a:ln/>
        </p:spPr>
      </p:sp>
      <p:sp>
        <p:nvSpPr>
          <p:cNvPr id="263171" name="Rectangle 3"/>
          <p:cNvSpPr>
            <a:spLocks noGrp="1" noChangeArrowheads="1"/>
          </p:cNvSpPr>
          <p:nvPr>
            <p:ph type="body" idx="1"/>
          </p:nvPr>
        </p:nvSpPr>
        <p:spPr>
          <a:xfrm>
            <a:off x="1364615" y="3371502"/>
            <a:ext cx="7505383" cy="3195017"/>
          </a:xfrm>
        </p:spPr>
        <p:txBody>
          <a:bodyPr/>
          <a:lstStyle/>
          <a:p>
            <a:endParaRPr lang="de-DE">
              <a:solidFill>
                <a:srgbClr val="FFFFFF"/>
              </a:solidFill>
            </a:endParaRPr>
          </a:p>
          <a:p>
            <a:r>
              <a:rPr lang="de-DE">
                <a:solidFill>
                  <a:srgbClr val="FFFFFF"/>
                </a:solidFill>
              </a:rPr>
              <a:t>Dateien</a:t>
            </a:r>
          </a:p>
        </p:txBody>
      </p:sp>
      <p:sp>
        <p:nvSpPr>
          <p:cNvPr id="263172" name="Text Box 4"/>
          <p:cNvSpPr txBox="1">
            <a:spLocks noChangeArrowheads="1"/>
          </p:cNvSpPr>
          <p:nvPr/>
        </p:nvSpPr>
        <p:spPr bwMode="auto">
          <a:xfrm>
            <a:off x="1226842" y="3919267"/>
            <a:ext cx="1506423" cy="1619474"/>
          </a:xfrm>
          <a:prstGeom prst="rect">
            <a:avLst/>
          </a:prstGeom>
          <a:noFill/>
          <a:ln w="9525">
            <a:noFill/>
            <a:miter lim="800000"/>
            <a:headEnd/>
            <a:tailEnd/>
          </a:ln>
          <a:effectLst/>
        </p:spPr>
        <p:txBody>
          <a:bodyPr wrap="none" lIns="95052" tIns="47526" rIns="95052" bIns="47526">
            <a:spAutoFit/>
          </a:bodyPr>
          <a:lstStyle/>
          <a:p>
            <a:r>
              <a:rPr lang="de-DE" sz="3300" dirty="0">
                <a:solidFill>
                  <a:srgbClr val="FFFFFF"/>
                </a:solidFill>
                <a:latin typeface="Times New Roman" pitchFamily="18" charset="0"/>
              </a:rPr>
              <a:t>Dateien</a:t>
            </a:r>
          </a:p>
          <a:p>
            <a:endParaRPr lang="de-DE" sz="3300" dirty="0">
              <a:solidFill>
                <a:srgbClr val="FFFFFF"/>
              </a:solidFill>
              <a:latin typeface="Times New Roman" pitchFamily="18" charset="0"/>
            </a:endParaRPr>
          </a:p>
          <a:p>
            <a:endParaRPr lang="de-DE" sz="3300" dirty="0">
              <a:solidFill>
                <a:srgbClr val="FFFFFF"/>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31"/>
          <p:cNvSpPr>
            <a:spLocks noGrp="1" noChangeArrowheads="1"/>
          </p:cNvSpPr>
          <p:nvPr>
            <p:ph type="sldNum" sz="quarter" idx="5"/>
          </p:nvPr>
        </p:nvSpPr>
        <p:spPr>
          <a:ln/>
        </p:spPr>
        <p:txBody>
          <a:bodyPr/>
          <a:lstStyle/>
          <a:p>
            <a:fld id="{AB8F1657-03F9-4687-80BB-77C182598995}" type="slidenum">
              <a:rPr lang="en-US" altLang="it-IT"/>
              <a:pPr/>
              <a:t>40</a:t>
            </a:fld>
            <a:endParaRPr lang="en-US" altLang="it-IT"/>
          </a:p>
        </p:txBody>
      </p:sp>
      <p:sp>
        <p:nvSpPr>
          <p:cNvPr id="265218" name="Rectangle 2"/>
          <p:cNvSpPr>
            <a:spLocks noGrp="1" noRot="1" noChangeAspect="1" noChangeArrowheads="1" noTextEdit="1"/>
          </p:cNvSpPr>
          <p:nvPr>
            <p:ph type="sldImg"/>
          </p:nvPr>
        </p:nvSpPr>
        <p:spPr>
          <a:xfrm>
            <a:off x="3343275" y="533400"/>
            <a:ext cx="3548063" cy="2662238"/>
          </a:xfrm>
          <a:ln/>
        </p:spPr>
      </p:sp>
      <p:sp>
        <p:nvSpPr>
          <p:cNvPr id="265219" name="Rectangle 3"/>
          <p:cNvSpPr>
            <a:spLocks noGrp="1" noChangeArrowheads="1"/>
          </p:cNvSpPr>
          <p:nvPr>
            <p:ph type="body" idx="1"/>
          </p:nvPr>
        </p:nvSpPr>
        <p:spPr>
          <a:xfrm>
            <a:off x="1364615" y="3371502"/>
            <a:ext cx="7505383" cy="3195017"/>
          </a:xfrm>
        </p:spPr>
        <p:txBody>
          <a:bodyPr/>
          <a:lstStyle/>
          <a:p>
            <a:endParaRPr lang="de-DE">
              <a:solidFill>
                <a:srgbClr val="FFFFFF"/>
              </a:solidFill>
            </a:endParaRPr>
          </a:p>
          <a:p>
            <a:r>
              <a:rPr lang="de-DE">
                <a:solidFill>
                  <a:srgbClr val="FFFFFF"/>
                </a:solidFill>
              </a:rPr>
              <a:t>Dateien</a:t>
            </a:r>
          </a:p>
        </p:txBody>
      </p:sp>
      <p:sp>
        <p:nvSpPr>
          <p:cNvPr id="265220" name="Text Box 4"/>
          <p:cNvSpPr txBox="1">
            <a:spLocks noChangeArrowheads="1"/>
          </p:cNvSpPr>
          <p:nvPr/>
        </p:nvSpPr>
        <p:spPr bwMode="auto">
          <a:xfrm>
            <a:off x="1226842" y="3919267"/>
            <a:ext cx="1506423" cy="1619474"/>
          </a:xfrm>
          <a:prstGeom prst="rect">
            <a:avLst/>
          </a:prstGeom>
          <a:noFill/>
          <a:ln w="9525">
            <a:noFill/>
            <a:miter lim="800000"/>
            <a:headEnd/>
            <a:tailEnd/>
          </a:ln>
          <a:effectLst/>
        </p:spPr>
        <p:txBody>
          <a:bodyPr wrap="none" lIns="95052" tIns="47526" rIns="95052" bIns="47526">
            <a:spAutoFit/>
          </a:bodyPr>
          <a:lstStyle/>
          <a:p>
            <a:r>
              <a:rPr lang="de-DE" sz="3300" dirty="0">
                <a:solidFill>
                  <a:srgbClr val="FFFFFF"/>
                </a:solidFill>
                <a:latin typeface="Times New Roman" pitchFamily="18" charset="0"/>
              </a:rPr>
              <a:t>Dateien</a:t>
            </a:r>
          </a:p>
          <a:p>
            <a:endParaRPr lang="de-DE" sz="3300" dirty="0">
              <a:solidFill>
                <a:srgbClr val="FFFFFF"/>
              </a:solidFill>
              <a:latin typeface="Times New Roman" pitchFamily="18" charset="0"/>
            </a:endParaRPr>
          </a:p>
          <a:p>
            <a:endParaRPr lang="de-DE" sz="3300" dirty="0">
              <a:solidFill>
                <a:srgbClr val="FFFFFF"/>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2CE7560-0C77-41A3-B14A-38E702CFB346}" type="slidenum">
              <a:rPr lang="en-GB" smtClean="0"/>
              <a:pPr/>
              <a:t>47</a:t>
            </a:fld>
            <a:endParaRPr lang="en-GB" smtClean="0"/>
          </a:p>
        </p:txBody>
      </p:sp>
      <p:sp>
        <p:nvSpPr>
          <p:cNvPr id="52227" name="Rectangle 6"/>
          <p:cNvSpPr txBox="1">
            <a:spLocks noGrp="1" noChangeArrowheads="1"/>
          </p:cNvSpPr>
          <p:nvPr/>
        </p:nvSpPr>
        <p:spPr bwMode="auto">
          <a:xfrm>
            <a:off x="1" y="6742124"/>
            <a:ext cx="4433328" cy="356042"/>
          </a:xfrm>
          <a:prstGeom prst="rect">
            <a:avLst/>
          </a:prstGeom>
          <a:noFill/>
          <a:ln w="9525">
            <a:noFill/>
            <a:miter lim="800000"/>
            <a:headEnd/>
            <a:tailEnd/>
          </a:ln>
        </p:spPr>
        <p:txBody>
          <a:bodyPr lIns="95897" tIns="47949" rIns="95897" bIns="47949" anchor="b"/>
          <a:lstStyle/>
          <a:p>
            <a:r>
              <a:rPr lang="it-IT" sz="1400" dirty="0">
                <a:solidFill>
                  <a:srgbClr val="FFFF00"/>
                </a:solidFill>
                <a:cs typeface="Arial" pitchFamily="34" charset="0"/>
              </a:rPr>
              <a:t>M. Spurio- ANTARES</a:t>
            </a:r>
          </a:p>
        </p:txBody>
      </p:sp>
      <p:sp>
        <p:nvSpPr>
          <p:cNvPr id="52228" name="Rectangle 7"/>
          <p:cNvSpPr txBox="1">
            <a:spLocks noGrp="1" noChangeArrowheads="1"/>
          </p:cNvSpPr>
          <p:nvPr/>
        </p:nvSpPr>
        <p:spPr bwMode="auto">
          <a:xfrm>
            <a:off x="5798900" y="6742124"/>
            <a:ext cx="4433326" cy="356042"/>
          </a:xfrm>
          <a:prstGeom prst="rect">
            <a:avLst/>
          </a:prstGeom>
          <a:noFill/>
          <a:ln w="9525">
            <a:noFill/>
            <a:miter lim="800000"/>
            <a:headEnd/>
            <a:tailEnd/>
          </a:ln>
        </p:spPr>
        <p:txBody>
          <a:bodyPr lIns="95897" tIns="47949" rIns="95897" bIns="47949" anchor="b"/>
          <a:lstStyle/>
          <a:p>
            <a:pPr algn="r"/>
            <a:fld id="{35502D4C-FB35-4A3C-A4DD-597027954137}" type="slidenum">
              <a:rPr lang="it-IT" sz="1400">
                <a:solidFill>
                  <a:srgbClr val="FFFF00"/>
                </a:solidFill>
                <a:cs typeface="Arial" pitchFamily="34" charset="0"/>
              </a:rPr>
              <a:pPr algn="r"/>
              <a:t>47</a:t>
            </a:fld>
            <a:endParaRPr lang="it-IT" sz="1400" dirty="0">
              <a:solidFill>
                <a:srgbClr val="FFFF00"/>
              </a:solidFill>
              <a:cs typeface="Arial" pitchFamily="34" charset="0"/>
            </a:endParaRPr>
          </a:p>
        </p:txBody>
      </p:sp>
      <p:sp>
        <p:nvSpPr>
          <p:cNvPr id="52229" name="Rectangle 2"/>
          <p:cNvSpPr>
            <a:spLocks noGrp="1" noRot="1" noChangeAspect="1" noChangeArrowheads="1" noTextEdit="1"/>
          </p:cNvSpPr>
          <p:nvPr>
            <p:ph type="sldImg"/>
          </p:nvPr>
        </p:nvSpPr>
        <p:spPr>
          <a:ln/>
        </p:spPr>
      </p:sp>
      <p:sp>
        <p:nvSpPr>
          <p:cNvPr id="52230" name="Rectangle 3"/>
          <p:cNvSpPr>
            <a:spLocks noGrp="1" noChangeArrowheads="1"/>
          </p:cNvSpPr>
          <p:nvPr>
            <p:ph type="body" idx="1"/>
          </p:nvPr>
        </p:nvSpPr>
        <p:spPr>
          <a:xfrm>
            <a:off x="1675928" y="3371063"/>
            <a:ext cx="6882760" cy="3195308"/>
          </a:xfrm>
          <a:noFill/>
          <a:ln/>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91FD5A-6E1D-4C0A-A9FE-78F1BF2F2AD4}" type="slidenum">
              <a:rPr lang="en-US" altLang="it-IT"/>
              <a:pPr/>
              <a:t>48</a:t>
            </a:fld>
            <a:endParaRPr lang="en-US" altLang="it-IT"/>
          </a:p>
        </p:txBody>
      </p:sp>
      <p:sp>
        <p:nvSpPr>
          <p:cNvPr id="272386" name="Rectangle 2"/>
          <p:cNvSpPr>
            <a:spLocks noGrp="1" noRot="1" noChangeAspect="1" noChangeArrowheads="1" noTextEdit="1"/>
          </p:cNvSpPr>
          <p:nvPr>
            <p:ph type="sldImg"/>
          </p:nvPr>
        </p:nvSpPr>
        <p:spPr>
          <a:xfrm>
            <a:off x="3343275" y="533400"/>
            <a:ext cx="3548063" cy="2662238"/>
          </a:xfrm>
          <a:ln/>
        </p:spPr>
      </p:sp>
      <p:sp>
        <p:nvSpPr>
          <p:cNvPr id="272387" name="Rectangle 3"/>
          <p:cNvSpPr>
            <a:spLocks noGrp="1" noChangeArrowheads="1"/>
          </p:cNvSpPr>
          <p:nvPr>
            <p:ph type="body" idx="1"/>
          </p:nvPr>
        </p:nvSpPr>
        <p:spPr>
          <a:xfrm>
            <a:off x="1023462" y="3371502"/>
            <a:ext cx="8187690" cy="3195017"/>
          </a:xfrm>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84A5474-CA4A-4C36-B7EB-50745A4CCBFD}" type="slidenum">
              <a:rPr lang="en-US" altLang="it-IT"/>
              <a:pPr/>
              <a:t>49</a:t>
            </a:fld>
            <a:endParaRPr lang="en-US" altLang="it-IT"/>
          </a:p>
        </p:txBody>
      </p:sp>
      <p:sp>
        <p:nvSpPr>
          <p:cNvPr id="261122" name="Rectangle 2"/>
          <p:cNvSpPr>
            <a:spLocks noGrp="1" noRot="1" noChangeAspect="1" noChangeArrowheads="1" noTextEdit="1"/>
          </p:cNvSpPr>
          <p:nvPr>
            <p:ph type="sldImg"/>
          </p:nvPr>
        </p:nvSpPr>
        <p:spPr>
          <a:xfrm>
            <a:off x="3343275" y="533400"/>
            <a:ext cx="3548063" cy="2662238"/>
          </a:xfrm>
          <a:ln/>
        </p:spPr>
      </p:sp>
      <p:sp>
        <p:nvSpPr>
          <p:cNvPr id="261123" name="Rectangle 3"/>
          <p:cNvSpPr>
            <a:spLocks noGrp="1" noChangeArrowheads="1"/>
          </p:cNvSpPr>
          <p:nvPr>
            <p:ph type="body" idx="1"/>
          </p:nvPr>
        </p:nvSpPr>
        <p:spPr>
          <a:xfrm>
            <a:off x="1023462" y="3371502"/>
            <a:ext cx="8187690" cy="3195017"/>
          </a:xfrm>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8309252-91DD-484D-974D-351B22B98D08}" type="slidenum">
              <a:rPr lang="en-US" altLang="it-IT"/>
              <a:pPr/>
              <a:t>50</a:t>
            </a:fld>
            <a:endParaRPr lang="en-US" altLang="it-IT"/>
          </a:p>
        </p:txBody>
      </p:sp>
      <p:sp>
        <p:nvSpPr>
          <p:cNvPr id="274434" name="Rectangle 2"/>
          <p:cNvSpPr>
            <a:spLocks noGrp="1" noRot="1" noChangeAspect="1" noChangeArrowheads="1" noTextEdit="1"/>
          </p:cNvSpPr>
          <p:nvPr>
            <p:ph type="sldImg"/>
          </p:nvPr>
        </p:nvSpPr>
        <p:spPr>
          <a:xfrm>
            <a:off x="3343275" y="533400"/>
            <a:ext cx="3548063" cy="2662238"/>
          </a:xfrm>
          <a:ln/>
        </p:spPr>
      </p:sp>
      <p:sp>
        <p:nvSpPr>
          <p:cNvPr id="274435" name="Rectangle 3"/>
          <p:cNvSpPr>
            <a:spLocks noGrp="1" noChangeArrowheads="1"/>
          </p:cNvSpPr>
          <p:nvPr>
            <p:ph type="body" idx="1"/>
          </p:nvPr>
        </p:nvSpPr>
        <p:spPr>
          <a:xfrm>
            <a:off x="1364615" y="3371502"/>
            <a:ext cx="7505383" cy="3195017"/>
          </a:xfrm>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F983A4C-2C5E-424B-AB48-EB7EDD0D1696}" type="slidenum">
              <a:rPr lang="en-US" altLang="it-IT"/>
              <a:pPr/>
              <a:t>51</a:t>
            </a:fld>
            <a:endParaRPr lang="en-US" altLang="it-IT"/>
          </a:p>
        </p:txBody>
      </p:sp>
      <p:sp>
        <p:nvSpPr>
          <p:cNvPr id="276482" name="Rectangle 2"/>
          <p:cNvSpPr>
            <a:spLocks noGrp="1" noRot="1" noChangeAspect="1" noChangeArrowheads="1" noTextEdit="1"/>
          </p:cNvSpPr>
          <p:nvPr>
            <p:ph type="sldImg"/>
          </p:nvPr>
        </p:nvSpPr>
        <p:spPr>
          <a:xfrm>
            <a:off x="3343275" y="533400"/>
            <a:ext cx="3548063" cy="2662238"/>
          </a:xfrm>
          <a:ln/>
        </p:spPr>
      </p:sp>
      <p:sp>
        <p:nvSpPr>
          <p:cNvPr id="276483" name="Rectangle 3"/>
          <p:cNvSpPr>
            <a:spLocks noGrp="1" noChangeArrowheads="1"/>
          </p:cNvSpPr>
          <p:nvPr>
            <p:ph type="body" idx="1"/>
          </p:nvPr>
        </p:nvSpPr>
        <p:spPr>
          <a:xfrm>
            <a:off x="1364615" y="3371502"/>
            <a:ext cx="7505383" cy="3195017"/>
          </a:xfrm>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EE0E69C-8CFD-496A-96B5-FA362C16F491}" type="slidenum">
              <a:rPr lang="en-US" altLang="it-IT"/>
              <a:pPr/>
              <a:t>4</a:t>
            </a:fld>
            <a:endParaRPr lang="en-US" altLang="it-IT"/>
          </a:p>
        </p:txBody>
      </p:sp>
      <p:sp>
        <p:nvSpPr>
          <p:cNvPr id="217090" name="Rectangle 2"/>
          <p:cNvSpPr>
            <a:spLocks noGrp="1" noRot="1" noChangeAspect="1" noChangeArrowheads="1" noTextEdit="1"/>
          </p:cNvSpPr>
          <p:nvPr>
            <p:ph type="sldImg"/>
          </p:nvPr>
        </p:nvSpPr>
        <p:spPr>
          <a:xfrm>
            <a:off x="3343275" y="533400"/>
            <a:ext cx="3548063" cy="2662238"/>
          </a:xfrm>
          <a:ln/>
        </p:spPr>
      </p:sp>
      <p:sp>
        <p:nvSpPr>
          <p:cNvPr id="217091" name="Rectangle 3"/>
          <p:cNvSpPr>
            <a:spLocks noGrp="1" noChangeArrowheads="1"/>
          </p:cNvSpPr>
          <p:nvPr>
            <p:ph type="body" idx="1"/>
          </p:nvPr>
        </p:nvSpPr>
        <p:spPr>
          <a:xfrm>
            <a:off x="1023462" y="3371502"/>
            <a:ext cx="8187690" cy="3195017"/>
          </a:xfrm>
        </p:spPr>
        <p:txBody>
          <a:bodyPr/>
          <a:lstStyle/>
          <a:p>
            <a:r>
              <a:rPr lang="en-US"/>
              <a:t>OK, so Neutrino Astronomy is a very recent and very promising experimental field in Astrophysics, in particular in the high energy region.</a:t>
            </a:r>
          </a:p>
          <a:p>
            <a:r>
              <a:rPr lang="en-US"/>
              <a:t>The main advantages of neutrinos with respect to other astrophysical probes are summarized here:</a:t>
            </a:r>
          </a:p>
          <a:p>
            <a:r>
              <a:rPr lang="en-US"/>
              <a:t>The range of high energy photons is limited by their interaction with the cosmic microwave background, as shown here. We can see that, for energies around 100 TeV, the range is not more that the distance to the Galactic Center.</a:t>
            </a:r>
          </a:p>
          <a:p>
            <a:r>
              <a:rPr lang="en-US"/>
              <a:t>The range of protons is also limited by the interaction with the cosmic microwave background. Moreover, since they are charged particles, the Galactic and extra-Galactic fields spoils the angular information.</a:t>
            </a:r>
          </a:p>
          <a:p>
            <a:r>
              <a:rPr lang="en-US"/>
              <a:t>And neutrons, which are neutral, are not either useful, since they are not stable. Even at very high energies, their range is very limited.</a:t>
            </a:r>
          </a:p>
          <a:p>
            <a:endParaRPr lang="en-US"/>
          </a:p>
          <a:p>
            <a:r>
              <a:rPr lang="en-US"/>
              <a:t>So we must look for a particle which is stable, neutral and weakly interacting, and this particle is the neutrino. However, the drawback of neutrinos is that since they only interact weakly, very large detectors are needed.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B7102B-2339-489F-AC33-72C6ADF9CEBD}" type="slidenum">
              <a:rPr lang="en-US" altLang="it-IT"/>
              <a:pPr/>
              <a:t>52</a:t>
            </a:fld>
            <a:endParaRPr lang="en-US" altLang="it-IT"/>
          </a:p>
        </p:txBody>
      </p:sp>
      <p:sp>
        <p:nvSpPr>
          <p:cNvPr id="270338" name="Rectangle 2"/>
          <p:cNvSpPr>
            <a:spLocks noGrp="1" noRot="1" noChangeAspect="1" noChangeArrowheads="1" noTextEdit="1"/>
          </p:cNvSpPr>
          <p:nvPr>
            <p:ph type="sldImg"/>
          </p:nvPr>
        </p:nvSpPr>
        <p:spPr>
          <a:xfrm>
            <a:off x="3343275" y="533400"/>
            <a:ext cx="3548063" cy="2662238"/>
          </a:xfrm>
          <a:ln/>
        </p:spPr>
      </p:sp>
      <p:sp>
        <p:nvSpPr>
          <p:cNvPr id="270339" name="Rectangle 3"/>
          <p:cNvSpPr>
            <a:spLocks noGrp="1" noChangeArrowheads="1"/>
          </p:cNvSpPr>
          <p:nvPr>
            <p:ph type="body" idx="1"/>
          </p:nvPr>
        </p:nvSpPr>
        <p:spPr>
          <a:xfrm>
            <a:off x="1364615" y="3371502"/>
            <a:ext cx="7505383" cy="3195017"/>
          </a:xfrm>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74C26C1-DF17-4627-A014-CC4CF4B7FF90}" type="slidenum">
              <a:rPr lang="en-US" altLang="it-IT"/>
              <a:pPr/>
              <a:t>53</a:t>
            </a:fld>
            <a:endParaRPr lang="en-US" altLang="it-IT"/>
          </a:p>
        </p:txBody>
      </p:sp>
      <p:sp>
        <p:nvSpPr>
          <p:cNvPr id="278530" name="Rectangle 2"/>
          <p:cNvSpPr>
            <a:spLocks noGrp="1" noRot="1" noChangeAspect="1" noChangeArrowheads="1" noTextEdit="1"/>
          </p:cNvSpPr>
          <p:nvPr>
            <p:ph type="sldImg"/>
          </p:nvPr>
        </p:nvSpPr>
        <p:spPr>
          <a:xfrm>
            <a:off x="3343275" y="533400"/>
            <a:ext cx="3548063" cy="2662238"/>
          </a:xfrm>
          <a:ln/>
        </p:spPr>
      </p:sp>
      <p:sp>
        <p:nvSpPr>
          <p:cNvPr id="278531" name="Rectangle 3"/>
          <p:cNvSpPr>
            <a:spLocks noGrp="1" noChangeArrowheads="1"/>
          </p:cNvSpPr>
          <p:nvPr>
            <p:ph type="body" idx="1"/>
          </p:nvPr>
        </p:nvSpPr>
        <p:spPr>
          <a:xfrm>
            <a:off x="1023462" y="3373167"/>
            <a:ext cx="8187690" cy="3193353"/>
          </a:xfrm>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it-IT" smtClean="0"/>
          </a:p>
        </p:txBody>
      </p:sp>
      <p:sp>
        <p:nvSpPr>
          <p:cNvPr id="64516" name="Footer Placeholder 3"/>
          <p:cNvSpPr>
            <a:spLocks noGrp="1"/>
          </p:cNvSpPr>
          <p:nvPr>
            <p:ph type="ftr" sz="quarter" idx="4"/>
          </p:nvPr>
        </p:nvSpPr>
        <p:spPr>
          <a:noFill/>
        </p:spPr>
        <p:txBody>
          <a:bodyPr/>
          <a:lstStyle/>
          <a:p>
            <a:r>
              <a:rPr lang="it-IT" smtClean="0"/>
              <a:t>M. Spurio- ANTARES</a:t>
            </a:r>
          </a:p>
        </p:txBody>
      </p:sp>
      <p:sp>
        <p:nvSpPr>
          <p:cNvPr id="64517" name="Slide Number Placeholder 4"/>
          <p:cNvSpPr>
            <a:spLocks noGrp="1"/>
          </p:cNvSpPr>
          <p:nvPr>
            <p:ph type="sldNum" sz="quarter" idx="5"/>
          </p:nvPr>
        </p:nvSpPr>
        <p:spPr>
          <a:noFill/>
        </p:spPr>
        <p:txBody>
          <a:bodyPr/>
          <a:lstStyle/>
          <a:p>
            <a:fld id="{E27B431F-31DE-4876-B214-32E9A6039DBD}" type="slidenum">
              <a:rPr lang="it-IT" smtClean="0"/>
              <a:pPr/>
              <a:t>54</a:t>
            </a:fld>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it-IT" smtClean="0"/>
          </a:p>
        </p:txBody>
      </p:sp>
      <p:sp>
        <p:nvSpPr>
          <p:cNvPr id="65540" name="Footer Placeholder 3"/>
          <p:cNvSpPr>
            <a:spLocks noGrp="1"/>
          </p:cNvSpPr>
          <p:nvPr>
            <p:ph type="ftr" sz="quarter" idx="4"/>
          </p:nvPr>
        </p:nvSpPr>
        <p:spPr>
          <a:noFill/>
        </p:spPr>
        <p:txBody>
          <a:bodyPr/>
          <a:lstStyle/>
          <a:p>
            <a:r>
              <a:rPr lang="it-IT" smtClean="0"/>
              <a:t>M. Spurio- ANTARES</a:t>
            </a:r>
          </a:p>
        </p:txBody>
      </p:sp>
      <p:sp>
        <p:nvSpPr>
          <p:cNvPr id="65541" name="Slide Number Placeholder 4"/>
          <p:cNvSpPr>
            <a:spLocks noGrp="1"/>
          </p:cNvSpPr>
          <p:nvPr>
            <p:ph type="sldNum" sz="quarter" idx="5"/>
          </p:nvPr>
        </p:nvSpPr>
        <p:spPr>
          <a:noFill/>
        </p:spPr>
        <p:txBody>
          <a:bodyPr/>
          <a:lstStyle/>
          <a:p>
            <a:fld id="{7EC97D86-0830-4542-96B1-C5BDDC9AD8C1}" type="slidenum">
              <a:rPr lang="it-IT" smtClean="0"/>
              <a:pPr/>
              <a:t>55</a:t>
            </a:fld>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a:ln/>
        </p:spPr>
      </p:sp>
      <p:sp>
        <p:nvSpPr>
          <p:cNvPr id="66563" name="2 Marcador de notas"/>
          <p:cNvSpPr>
            <a:spLocks noGrp="1"/>
          </p:cNvSpPr>
          <p:nvPr>
            <p:ph type="body" idx="1"/>
          </p:nvPr>
        </p:nvSpPr>
        <p:spPr>
          <a:noFill/>
          <a:ln/>
        </p:spPr>
        <p:txBody>
          <a:bodyPr/>
          <a:lstStyle/>
          <a:p>
            <a:endParaRPr lang="it-IT" smtClean="0"/>
          </a:p>
        </p:txBody>
      </p:sp>
      <p:sp>
        <p:nvSpPr>
          <p:cNvPr id="66564" name="3 Marcador de número de diapositiva"/>
          <p:cNvSpPr>
            <a:spLocks noGrp="1"/>
          </p:cNvSpPr>
          <p:nvPr>
            <p:ph type="sldNum" sz="quarter" idx="5"/>
          </p:nvPr>
        </p:nvSpPr>
        <p:spPr>
          <a:noFill/>
        </p:spPr>
        <p:txBody>
          <a:bodyPr/>
          <a:lstStyle/>
          <a:p>
            <a:fld id="{1CFBD6BC-3912-440C-B9E9-1A90A7095C7C}" type="slidenum">
              <a:rPr lang="en-GB" smtClean="0"/>
              <a:pPr/>
              <a:t>56</a:t>
            </a:fld>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a:ln/>
        </p:spPr>
      </p:sp>
      <p:sp>
        <p:nvSpPr>
          <p:cNvPr id="67587" name="2 Marcador de notas"/>
          <p:cNvSpPr>
            <a:spLocks noGrp="1"/>
          </p:cNvSpPr>
          <p:nvPr>
            <p:ph type="body" idx="1"/>
          </p:nvPr>
        </p:nvSpPr>
        <p:spPr>
          <a:noFill/>
          <a:ln/>
        </p:spPr>
        <p:txBody>
          <a:bodyPr/>
          <a:lstStyle/>
          <a:p>
            <a:endParaRPr lang="it-IT" smtClean="0"/>
          </a:p>
        </p:txBody>
      </p:sp>
      <p:sp>
        <p:nvSpPr>
          <p:cNvPr id="67588" name="3 Marcador de número de diapositiva"/>
          <p:cNvSpPr>
            <a:spLocks noGrp="1"/>
          </p:cNvSpPr>
          <p:nvPr>
            <p:ph type="sldNum" sz="quarter" idx="5"/>
          </p:nvPr>
        </p:nvSpPr>
        <p:spPr>
          <a:noFill/>
        </p:spPr>
        <p:txBody>
          <a:bodyPr/>
          <a:lstStyle/>
          <a:p>
            <a:fld id="{EEE97E44-7E59-478E-A127-569F94DB778F}" type="slidenum">
              <a:rPr lang="en-GB" smtClean="0"/>
              <a:pPr/>
              <a:t>57</a:t>
            </a:fld>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a:ln/>
        </p:spPr>
      </p:sp>
      <p:sp>
        <p:nvSpPr>
          <p:cNvPr id="69635" name="2 Marcador de notas"/>
          <p:cNvSpPr>
            <a:spLocks noGrp="1"/>
          </p:cNvSpPr>
          <p:nvPr>
            <p:ph type="body" idx="1"/>
          </p:nvPr>
        </p:nvSpPr>
        <p:spPr>
          <a:noFill/>
          <a:ln/>
        </p:spPr>
        <p:txBody>
          <a:bodyPr/>
          <a:lstStyle/>
          <a:p>
            <a:endParaRPr lang="it-IT" smtClean="0"/>
          </a:p>
        </p:txBody>
      </p:sp>
      <p:sp>
        <p:nvSpPr>
          <p:cNvPr id="69636" name="3 Marcador de número de diapositiva"/>
          <p:cNvSpPr>
            <a:spLocks noGrp="1"/>
          </p:cNvSpPr>
          <p:nvPr>
            <p:ph type="sldNum" sz="quarter" idx="5"/>
          </p:nvPr>
        </p:nvSpPr>
        <p:spPr>
          <a:noFill/>
        </p:spPr>
        <p:txBody>
          <a:bodyPr/>
          <a:lstStyle/>
          <a:p>
            <a:fld id="{D140F1C3-AD74-4FE9-B114-7EEFCF2DFBBF}" type="slidenum">
              <a:rPr lang="en-GB" smtClean="0"/>
              <a:pPr/>
              <a:t>58</a:t>
            </a:fld>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FD1E195-AF02-4F25-BDBB-B1183B396CDA}" type="slidenum">
              <a:rPr lang="en-US" altLang="it-IT"/>
              <a:pPr/>
              <a:t>59</a:t>
            </a:fld>
            <a:endParaRPr lang="en-US" altLang="it-IT"/>
          </a:p>
        </p:txBody>
      </p:sp>
      <p:sp>
        <p:nvSpPr>
          <p:cNvPr id="286722" name="Rectangle 2"/>
          <p:cNvSpPr>
            <a:spLocks noGrp="1" noRot="1" noChangeAspect="1" noChangeArrowheads="1" noTextEdit="1"/>
          </p:cNvSpPr>
          <p:nvPr>
            <p:ph type="sldImg"/>
          </p:nvPr>
        </p:nvSpPr>
        <p:spPr>
          <a:xfrm>
            <a:off x="3343275" y="533400"/>
            <a:ext cx="3548063" cy="2662238"/>
          </a:xfrm>
          <a:ln/>
        </p:spPr>
      </p:sp>
      <p:sp>
        <p:nvSpPr>
          <p:cNvPr id="286723" name="Rectangle 3"/>
          <p:cNvSpPr>
            <a:spLocks noGrp="1" noChangeArrowheads="1"/>
          </p:cNvSpPr>
          <p:nvPr>
            <p:ph type="body" idx="1"/>
          </p:nvPr>
        </p:nvSpPr>
        <p:spPr>
          <a:xfrm>
            <a:off x="1364615" y="3371502"/>
            <a:ext cx="7505383" cy="3195017"/>
          </a:xfrm>
        </p:spPr>
        <p:txBody>
          <a:bodyPr lIns="95045" tIns="47523" rIns="95045" bIns="47523"/>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37F83A-E7D9-4EAF-94E4-40D7D6888579}" type="slidenum">
              <a:rPr lang="en-US" altLang="it-IT"/>
              <a:pPr/>
              <a:t>60</a:t>
            </a:fld>
            <a:endParaRPr lang="en-US" altLang="it-IT"/>
          </a:p>
        </p:txBody>
      </p:sp>
      <p:sp>
        <p:nvSpPr>
          <p:cNvPr id="288770" name="Rectangle 2"/>
          <p:cNvSpPr>
            <a:spLocks noGrp="1" noRot="1" noChangeAspect="1" noChangeArrowheads="1" noTextEdit="1"/>
          </p:cNvSpPr>
          <p:nvPr>
            <p:ph type="sldImg"/>
          </p:nvPr>
        </p:nvSpPr>
        <p:spPr>
          <a:xfrm>
            <a:off x="3343275" y="533400"/>
            <a:ext cx="3548063" cy="2662238"/>
          </a:xfrm>
          <a:ln/>
        </p:spPr>
      </p:sp>
      <p:sp>
        <p:nvSpPr>
          <p:cNvPr id="288771" name="Rectangle 3"/>
          <p:cNvSpPr>
            <a:spLocks noGrp="1" noChangeArrowheads="1"/>
          </p:cNvSpPr>
          <p:nvPr>
            <p:ph type="body" idx="1"/>
          </p:nvPr>
        </p:nvSpPr>
        <p:spPr>
          <a:xfrm>
            <a:off x="1364615" y="3371502"/>
            <a:ext cx="7505383" cy="3195017"/>
          </a:xfrm>
        </p:spPr>
        <p:txBody>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C3D0B39-336F-4BC7-8F70-F1206CE123FA}" type="slidenum">
              <a:rPr lang="en-US" altLang="it-IT"/>
              <a:pPr/>
              <a:t>61</a:t>
            </a:fld>
            <a:endParaRPr lang="en-US" altLang="it-IT"/>
          </a:p>
        </p:txBody>
      </p:sp>
      <p:sp>
        <p:nvSpPr>
          <p:cNvPr id="290818" name="Rectangle 2"/>
          <p:cNvSpPr>
            <a:spLocks noGrp="1" noRot="1" noChangeAspect="1" noChangeArrowheads="1" noTextEdit="1"/>
          </p:cNvSpPr>
          <p:nvPr>
            <p:ph type="sldImg"/>
          </p:nvPr>
        </p:nvSpPr>
        <p:spPr>
          <a:xfrm>
            <a:off x="3343275" y="533400"/>
            <a:ext cx="3548063" cy="2662238"/>
          </a:xfrm>
          <a:ln/>
        </p:spPr>
      </p:sp>
      <p:sp>
        <p:nvSpPr>
          <p:cNvPr id="290819" name="Rectangle 3"/>
          <p:cNvSpPr>
            <a:spLocks noGrp="1" noChangeArrowheads="1"/>
          </p:cNvSpPr>
          <p:nvPr>
            <p:ph type="body" idx="1"/>
          </p:nvPr>
        </p:nvSpPr>
        <p:spPr>
          <a:xfrm>
            <a:off x="1364615" y="3371502"/>
            <a:ext cx="7505383" cy="3195017"/>
          </a:xfrm>
        </p:spPr>
        <p:txBody>
          <a:bodyPr lIns="95045" tIns="47523" rIns="95045" bIns="47523"/>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1E5090B-79A3-406E-A300-F5A8C914EECA}" type="slidenum">
              <a:rPr lang="en-US" altLang="it-IT"/>
              <a:pPr/>
              <a:t>5</a:t>
            </a:fld>
            <a:endParaRPr lang="en-US" altLang="it-IT"/>
          </a:p>
        </p:txBody>
      </p:sp>
      <p:sp>
        <p:nvSpPr>
          <p:cNvPr id="219138" name="Rectangle 2"/>
          <p:cNvSpPr>
            <a:spLocks noGrp="1" noRot="1" noChangeAspect="1" noChangeArrowheads="1" noTextEdit="1"/>
          </p:cNvSpPr>
          <p:nvPr>
            <p:ph type="sldImg"/>
          </p:nvPr>
        </p:nvSpPr>
        <p:spPr>
          <a:xfrm>
            <a:off x="3343275" y="533400"/>
            <a:ext cx="3548063" cy="2662238"/>
          </a:xfrm>
          <a:ln/>
        </p:spPr>
      </p:sp>
      <p:sp>
        <p:nvSpPr>
          <p:cNvPr id="219139" name="Rectangle 3"/>
          <p:cNvSpPr>
            <a:spLocks noGrp="1" noChangeArrowheads="1"/>
          </p:cNvSpPr>
          <p:nvPr>
            <p:ph type="body" idx="1"/>
          </p:nvPr>
        </p:nvSpPr>
        <p:spPr>
          <a:xfrm>
            <a:off x="1023462" y="3371502"/>
            <a:ext cx="8187690" cy="3195017"/>
          </a:xfrm>
        </p:spPr>
        <p:txBody>
          <a:bodyPr/>
          <a:lstStyle/>
          <a:p>
            <a:r>
              <a:rPr lang="en-US"/>
              <a:t>How can neutrinos be produced in astrophysical sources? They are expected to be produced in the interaction of high energy nucleons with ambient photons and surrounding matter. In this interaction, pions and other mesons are created. The decay of these pions will give rise to a muons and neutrinos. Moreover, the decay of the muons will produce more neutrinos.</a:t>
            </a:r>
          </a:p>
          <a:p>
            <a:r>
              <a:rPr lang="en-US"/>
              <a:t>On the other hand, these interactions can also produce neutral pions, which would decay to high energy photons.</a:t>
            </a:r>
          </a:p>
          <a:p>
            <a:r>
              <a:rPr lang="en-US"/>
              <a:t>This shows the direct link of high energy neutrinos with cosmic rays and neutrino astronomy, so we will review some important issues about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61F7CA1-C9E1-4FE7-B603-76B5E8AE26B3}" type="slidenum">
              <a:rPr lang="en-US" altLang="it-IT"/>
              <a:pPr/>
              <a:t>62</a:t>
            </a:fld>
            <a:endParaRPr lang="en-US" altLang="it-IT"/>
          </a:p>
        </p:txBody>
      </p:sp>
      <p:sp>
        <p:nvSpPr>
          <p:cNvPr id="292866" name="Rectangle 2"/>
          <p:cNvSpPr>
            <a:spLocks noGrp="1" noRot="1" noChangeAspect="1" noChangeArrowheads="1" noTextEdit="1"/>
          </p:cNvSpPr>
          <p:nvPr>
            <p:ph type="sldImg"/>
          </p:nvPr>
        </p:nvSpPr>
        <p:spPr>
          <a:xfrm>
            <a:off x="3343275" y="533400"/>
            <a:ext cx="3548063" cy="2662238"/>
          </a:xfrm>
          <a:ln/>
        </p:spPr>
      </p:sp>
      <p:sp>
        <p:nvSpPr>
          <p:cNvPr id="292867" name="Rectangle 3"/>
          <p:cNvSpPr>
            <a:spLocks noGrp="1" noChangeArrowheads="1"/>
          </p:cNvSpPr>
          <p:nvPr>
            <p:ph type="body" idx="1"/>
          </p:nvPr>
        </p:nvSpPr>
        <p:spPr>
          <a:xfrm>
            <a:off x="1364615" y="3371502"/>
            <a:ext cx="7505383" cy="3195017"/>
          </a:xfrm>
        </p:spPr>
        <p:txBody>
          <a:bodyPr lIns="95045" tIns="47523" rIns="95045" bIns="47523"/>
          <a:lstStyle/>
          <a:p>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FD760D6-C77A-4D26-95D9-FA50F1DF1630}" type="slidenum">
              <a:rPr lang="en-US" altLang="it-IT"/>
              <a:pPr/>
              <a:t>63</a:t>
            </a:fld>
            <a:endParaRPr lang="en-US" altLang="it-IT"/>
          </a:p>
        </p:txBody>
      </p:sp>
      <p:sp>
        <p:nvSpPr>
          <p:cNvPr id="294914" name="Rectangle 2"/>
          <p:cNvSpPr>
            <a:spLocks noGrp="1" noRot="1" noChangeAspect="1" noChangeArrowheads="1" noTextEdit="1"/>
          </p:cNvSpPr>
          <p:nvPr>
            <p:ph type="sldImg"/>
          </p:nvPr>
        </p:nvSpPr>
        <p:spPr>
          <a:xfrm>
            <a:off x="3343275" y="533400"/>
            <a:ext cx="3548063" cy="2662238"/>
          </a:xfrm>
          <a:ln/>
        </p:spPr>
      </p:sp>
      <p:sp>
        <p:nvSpPr>
          <p:cNvPr id="294915" name="Rectangle 3"/>
          <p:cNvSpPr>
            <a:spLocks noGrp="1" noChangeArrowheads="1"/>
          </p:cNvSpPr>
          <p:nvPr>
            <p:ph type="body" idx="1"/>
          </p:nvPr>
        </p:nvSpPr>
        <p:spPr>
          <a:xfrm>
            <a:off x="1364615" y="3371502"/>
            <a:ext cx="7505383" cy="3195017"/>
          </a:xfrm>
        </p:spPr>
        <p:txBody>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55880-6820-457C-9666-C3B8B59BC503}" type="slidenum">
              <a:rPr lang="it-IT"/>
              <a:pPr/>
              <a:t>65</a:t>
            </a:fld>
            <a:endParaRPr lang="it-IT"/>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xfrm>
            <a:off x="1364615" y="3372169"/>
            <a:ext cx="7505383" cy="3194685"/>
          </a:xfrm>
        </p:spPr>
        <p:txBody>
          <a:bodyP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C5FD80-9D62-437E-9B76-DC5B304F74D5}" type="slidenum">
              <a:rPr lang="it-IT"/>
              <a:pPr/>
              <a:t>66</a:t>
            </a:fld>
            <a:endParaRPr lang="it-IT"/>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xfrm>
            <a:off x="1364615" y="3372169"/>
            <a:ext cx="7505383" cy="3194685"/>
          </a:xfrm>
        </p:spPr>
        <p:txBody>
          <a:bodyP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DF3DCB-C1CE-4D38-B7C9-1BA08D122AAA}" type="slidenum">
              <a:rPr lang="it-IT"/>
              <a:pPr/>
              <a:t>67</a:t>
            </a:fld>
            <a:endParaRPr lang="it-IT"/>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1364615" y="3372169"/>
            <a:ext cx="7505383" cy="3194685"/>
          </a:xfrm>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21FDDAA-C57E-45A9-93C0-8C2A8A3DF1DA}" type="slidenum">
              <a:rPr lang="en-US" altLang="it-IT"/>
              <a:pPr/>
              <a:t>6</a:t>
            </a:fld>
            <a:endParaRPr lang="en-US" altLang="it-IT"/>
          </a:p>
        </p:txBody>
      </p:sp>
      <p:sp>
        <p:nvSpPr>
          <p:cNvPr id="221186" name="Rectangle 2"/>
          <p:cNvSpPr>
            <a:spLocks noGrp="1" noRot="1" noChangeAspect="1" noChangeArrowheads="1" noTextEdit="1"/>
          </p:cNvSpPr>
          <p:nvPr>
            <p:ph type="sldImg"/>
          </p:nvPr>
        </p:nvSpPr>
        <p:spPr>
          <a:xfrm>
            <a:off x="3343275" y="533400"/>
            <a:ext cx="3548063" cy="2662238"/>
          </a:xfrm>
          <a:ln/>
        </p:spPr>
      </p:sp>
      <p:sp>
        <p:nvSpPr>
          <p:cNvPr id="221187" name="Rectangle 3"/>
          <p:cNvSpPr>
            <a:spLocks noGrp="1" noChangeArrowheads="1"/>
          </p:cNvSpPr>
          <p:nvPr>
            <p:ph type="body" idx="1"/>
          </p:nvPr>
        </p:nvSpPr>
        <p:spPr>
          <a:xfrm>
            <a:off x="1023462" y="3371502"/>
            <a:ext cx="8187690" cy="3195017"/>
          </a:xfrm>
        </p:spPr>
        <p:txBody>
          <a:bodyPr/>
          <a:lstStyle/>
          <a:p>
            <a:r>
              <a:rPr lang="en-US"/>
              <a:t>OK, so first let’s have a look at cosmic rays. Here you can see the energy spectrum of cosmic rays, which extends in a very wide range, following a broken power law. The main features of this spectrum are the knee, at 5 PeV, and the ankle, at 3 EeV. Cosmic rays observed before the knee are believed to be produced in supernova remnants by the Fermi acceleration mechanism. At higher energies, the situation is much less clear. Pulsars are one of the candidates, but not the only ones. Beyond the ankle, there are increasing hints to an extra-Galactic origin, so objects like AGNs or GRBs are possible explanations. </a:t>
            </a:r>
          </a:p>
          <a:p>
            <a:r>
              <a:rPr lang="en-US"/>
              <a:t>Above 60 EeV, the flux should vanish due to the interaction of protons with the CMB, which is known as the GZK effect. However, there some experiments like AGASA have observed a significant flux above this energy. This is still a controversial issue which needs further experimental efforts.</a:t>
            </a:r>
          </a:p>
          <a:p>
            <a:r>
              <a:rPr lang="en-US"/>
              <a:t>We have seen, furthermore, that many intriguing questions about the origin of cosmic rays have still to be solved, and neutrino astronomy can help to answer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480D170-8B8A-42AE-932C-21297D00C097}" type="slidenum">
              <a:rPr lang="en-US" altLang="it-IT"/>
              <a:pPr/>
              <a:t>7</a:t>
            </a:fld>
            <a:endParaRPr lang="en-US" altLang="it-IT"/>
          </a:p>
        </p:txBody>
      </p:sp>
      <p:sp>
        <p:nvSpPr>
          <p:cNvPr id="223234" name="Rectangle 2"/>
          <p:cNvSpPr>
            <a:spLocks noGrp="1" noRot="1" noChangeAspect="1" noChangeArrowheads="1" noTextEdit="1"/>
          </p:cNvSpPr>
          <p:nvPr>
            <p:ph type="sldImg"/>
          </p:nvPr>
        </p:nvSpPr>
        <p:spPr>
          <a:xfrm>
            <a:off x="3343275" y="533400"/>
            <a:ext cx="3548063" cy="2662238"/>
          </a:xfrm>
          <a:ln/>
        </p:spPr>
      </p:sp>
      <p:sp>
        <p:nvSpPr>
          <p:cNvPr id="223235" name="Rectangle 3"/>
          <p:cNvSpPr>
            <a:spLocks noGrp="1" noChangeArrowheads="1"/>
          </p:cNvSpPr>
          <p:nvPr>
            <p:ph type="body" idx="1"/>
          </p:nvPr>
        </p:nvSpPr>
        <p:spPr>
          <a:xfrm>
            <a:off x="1023462" y="3371502"/>
            <a:ext cx="8187690" cy="3195017"/>
          </a:xfrm>
        </p:spPr>
        <p:txBody>
          <a:bodyPr/>
          <a:lstStyle/>
          <a:p>
            <a:r>
              <a:rPr lang="en-US"/>
              <a:t>As we have mentioned, the high energy photon astronomy is also directly linked with neutrino astronomy. TeV photon emission have been observed by several experiments like Whipple, HEGRA or CANGAROO. The explanations of the origin of such photons involves two kinds of models: leptonic processes, like inverse Compton scattering or bremsstrahlung) and the decay of neutral pions produced in the interaction of accelerated protons with matter or ambient photons, as we have seen before. In the latter case, neutrinos would be also produced (by the decay of charged pions), so neutrino astronomy can play an important role to determine which are the dominant process. As an example, we cad mention the observations of CANGAROO, which seem to agree better with a hadronic origin according to some authors, although this is still controversial.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349CB-325D-492F-A33F-842D28AA9755}" type="slidenum">
              <a:rPr lang="it-IT"/>
              <a:pPr/>
              <a:t>8</a:t>
            </a:fld>
            <a:endParaRPr lang="it-IT"/>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1364615" y="3372169"/>
            <a:ext cx="7505383" cy="3194685"/>
          </a:xfrm>
        </p:spPr>
        <p:txBody>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B11DA8B-D52F-4079-921A-AF032A9D3A91}" type="slidenum">
              <a:rPr lang="en-US" altLang="it-IT"/>
              <a:pPr/>
              <a:t>9</a:t>
            </a:fld>
            <a:endParaRPr lang="en-US" altLang="it-IT"/>
          </a:p>
        </p:txBody>
      </p:sp>
      <p:sp>
        <p:nvSpPr>
          <p:cNvPr id="225282" name="Rectangle 2"/>
          <p:cNvSpPr>
            <a:spLocks noGrp="1" noRot="1" noChangeAspect="1" noChangeArrowheads="1" noTextEdit="1"/>
          </p:cNvSpPr>
          <p:nvPr>
            <p:ph type="sldImg"/>
          </p:nvPr>
        </p:nvSpPr>
        <p:spPr>
          <a:xfrm>
            <a:off x="3343275" y="533400"/>
            <a:ext cx="3548063" cy="2662238"/>
          </a:xfrm>
          <a:ln/>
        </p:spPr>
      </p:sp>
      <p:sp>
        <p:nvSpPr>
          <p:cNvPr id="225283"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A14DF9A-F60A-44E9-8477-07F4A71A6FAA}" type="slidenum">
              <a:rPr lang="en-US" altLang="it-IT"/>
              <a:pPr/>
              <a:t>10</a:t>
            </a:fld>
            <a:endParaRPr lang="en-US" altLang="it-IT"/>
          </a:p>
        </p:txBody>
      </p:sp>
      <p:sp>
        <p:nvSpPr>
          <p:cNvPr id="237570" name="Rectangle 2"/>
          <p:cNvSpPr>
            <a:spLocks noGrp="1" noRot="1" noChangeAspect="1" noChangeArrowheads="1" noTextEdit="1"/>
          </p:cNvSpPr>
          <p:nvPr>
            <p:ph type="sldImg"/>
          </p:nvPr>
        </p:nvSpPr>
        <p:spPr>
          <a:xfrm>
            <a:off x="3343275" y="533400"/>
            <a:ext cx="3548063" cy="2662238"/>
          </a:xfrm>
          <a:ln/>
        </p:spPr>
      </p:sp>
      <p:sp>
        <p:nvSpPr>
          <p:cNvPr id="237571"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771C547-9790-4235-B57C-C5811C774440}" type="slidenum">
              <a:rPr lang="en-US" altLang="it-IT"/>
              <a:pPr/>
              <a:t>11</a:t>
            </a:fld>
            <a:endParaRPr lang="en-US" altLang="it-IT"/>
          </a:p>
        </p:txBody>
      </p:sp>
      <p:sp>
        <p:nvSpPr>
          <p:cNvPr id="239618" name="Rectangle 2"/>
          <p:cNvSpPr>
            <a:spLocks noGrp="1" noRot="1" noChangeAspect="1" noChangeArrowheads="1" noTextEdit="1"/>
          </p:cNvSpPr>
          <p:nvPr>
            <p:ph type="sldImg"/>
          </p:nvPr>
        </p:nvSpPr>
        <p:spPr>
          <a:xfrm>
            <a:off x="3343275" y="533400"/>
            <a:ext cx="3548063" cy="2662238"/>
          </a:xfrm>
          <a:ln/>
        </p:spPr>
      </p:sp>
      <p:sp>
        <p:nvSpPr>
          <p:cNvPr id="239619"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90466" name="Group 2"/>
          <p:cNvGrpSpPr>
            <a:grpSpLocks/>
          </p:cNvGrpSpPr>
          <p:nvPr/>
        </p:nvGrpSpPr>
        <p:grpSpPr bwMode="auto">
          <a:xfrm>
            <a:off x="0" y="0"/>
            <a:ext cx="9140825" cy="6850063"/>
            <a:chOff x="0" y="0"/>
            <a:chExt cx="5758" cy="4315"/>
          </a:xfrm>
        </p:grpSpPr>
        <p:grpSp>
          <p:nvGrpSpPr>
            <p:cNvPr id="190467" name="Group 3"/>
            <p:cNvGrpSpPr>
              <a:grpSpLocks/>
            </p:cNvGrpSpPr>
            <p:nvPr userDrawn="1"/>
          </p:nvGrpSpPr>
          <p:grpSpPr bwMode="auto">
            <a:xfrm>
              <a:off x="1728" y="2230"/>
              <a:ext cx="4027" cy="2085"/>
              <a:chOff x="1728" y="2230"/>
              <a:chExt cx="4027" cy="2085"/>
            </a:xfrm>
          </p:grpSpPr>
          <p:sp>
            <p:nvSpPr>
              <p:cNvPr id="19046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it-IT"/>
              </a:p>
            </p:txBody>
          </p:sp>
          <p:sp>
            <p:nvSpPr>
              <p:cNvPr id="19046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it-IT"/>
              </a:p>
            </p:txBody>
          </p:sp>
          <p:sp>
            <p:nvSpPr>
              <p:cNvPr id="19047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it-IT"/>
              </a:p>
            </p:txBody>
          </p:sp>
          <p:sp>
            <p:nvSpPr>
              <p:cNvPr id="19047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it-IT"/>
              </a:p>
            </p:txBody>
          </p:sp>
          <p:sp>
            <p:nvSpPr>
              <p:cNvPr id="19047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it-IT"/>
              </a:p>
            </p:txBody>
          </p:sp>
        </p:grpSp>
        <p:sp>
          <p:nvSpPr>
            <p:cNvPr id="190473"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it-IT"/>
            </a:p>
          </p:txBody>
        </p:sp>
        <p:sp>
          <p:nvSpPr>
            <p:cNvPr id="190474"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grpSp>
      <p:sp>
        <p:nvSpPr>
          <p:cNvPr id="190475" name="Rectangle 11"/>
          <p:cNvSpPr>
            <a:spLocks noGrp="1" noChangeArrowheads="1"/>
          </p:cNvSpPr>
          <p:nvPr>
            <p:ph type="ctrTitle" sz="quarter"/>
          </p:nvPr>
        </p:nvSpPr>
        <p:spPr>
          <a:xfrm>
            <a:off x="685800" y="1736725"/>
            <a:ext cx="7772400" cy="1920875"/>
          </a:xfrm>
        </p:spPr>
        <p:txBody>
          <a:bodyPr/>
          <a:lstStyle>
            <a:lvl1pPr>
              <a:defRPr sz="6000"/>
            </a:lvl1pPr>
          </a:lstStyle>
          <a:p>
            <a:r>
              <a:rPr lang="it-IT"/>
              <a:t>Click to edit Master title style</a:t>
            </a:r>
          </a:p>
        </p:txBody>
      </p:sp>
      <p:sp>
        <p:nvSpPr>
          <p:cNvPr id="1904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it-IT"/>
              <a:t>Click to edit Master subtitle style</a:t>
            </a:r>
          </a:p>
        </p:txBody>
      </p:sp>
      <p:sp>
        <p:nvSpPr>
          <p:cNvPr id="190477" name="Rectangle 13"/>
          <p:cNvSpPr>
            <a:spLocks noGrp="1" noChangeArrowheads="1"/>
          </p:cNvSpPr>
          <p:nvPr>
            <p:ph type="dt" sz="quarter" idx="2"/>
          </p:nvPr>
        </p:nvSpPr>
        <p:spPr>
          <a:xfrm>
            <a:off x="457200" y="6248400"/>
            <a:ext cx="2133600" cy="476250"/>
          </a:xfrm>
        </p:spPr>
        <p:txBody>
          <a:bodyPr/>
          <a:lstStyle>
            <a:lvl1pPr>
              <a:defRPr/>
            </a:lvl1pPr>
          </a:lstStyle>
          <a:p>
            <a:endParaRPr lang="it-IT"/>
          </a:p>
        </p:txBody>
      </p:sp>
      <p:sp>
        <p:nvSpPr>
          <p:cNvPr id="190478" name="Rectangle 14"/>
          <p:cNvSpPr>
            <a:spLocks noGrp="1" noChangeArrowheads="1"/>
          </p:cNvSpPr>
          <p:nvPr>
            <p:ph type="ftr" sz="quarter" idx="3"/>
          </p:nvPr>
        </p:nvSpPr>
        <p:spPr>
          <a:xfrm>
            <a:off x="3124200" y="6251575"/>
            <a:ext cx="2895600" cy="476250"/>
          </a:xfrm>
        </p:spPr>
        <p:txBody>
          <a:bodyPr/>
          <a:lstStyle>
            <a:lvl1pPr>
              <a:defRPr/>
            </a:lvl1pPr>
          </a:lstStyle>
          <a:p>
            <a:endParaRPr lang="it-IT"/>
          </a:p>
        </p:txBody>
      </p:sp>
      <p:sp>
        <p:nvSpPr>
          <p:cNvPr id="190479" name="Rectangle 15"/>
          <p:cNvSpPr>
            <a:spLocks noGrp="1" noChangeArrowheads="1"/>
          </p:cNvSpPr>
          <p:nvPr>
            <p:ph type="sldNum" sz="quarter" idx="4"/>
          </p:nvPr>
        </p:nvSpPr>
        <p:spPr>
          <a:xfrm>
            <a:off x="6553200" y="6254750"/>
            <a:ext cx="2133600" cy="476250"/>
          </a:xfrm>
        </p:spPr>
        <p:txBody>
          <a:bodyPr/>
          <a:lstStyle>
            <a:lvl1pPr>
              <a:defRPr/>
            </a:lvl1pPr>
          </a:lstStyle>
          <a:p>
            <a:fld id="{8CF7065B-86F4-468A-B060-ED9165C7EA6E}" type="slidenum">
              <a:rPr lang="it-IT"/>
              <a:pPr/>
              <a:t>‹N›</a:t>
            </a:fld>
            <a:endParaRPr lang="it-IT"/>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63AA289A-5B3C-4D6A-9614-830CFAA8CA70}"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EB7F3CA3-3BFC-4E66-8D12-AEEBCCB234E8}"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251575"/>
            <a:ext cx="2133600" cy="476250"/>
          </a:xfrm>
        </p:spPr>
        <p:txBody>
          <a:bodyPr/>
          <a:lstStyle>
            <a:lvl1pPr>
              <a:defRPr/>
            </a:lvl1pPr>
          </a:lstStyle>
          <a:p>
            <a:endParaRPr lang="it-IT"/>
          </a:p>
        </p:txBody>
      </p:sp>
      <p:sp>
        <p:nvSpPr>
          <p:cNvPr id="5" name="Segnaposto numero diapositiva 4"/>
          <p:cNvSpPr>
            <a:spLocks noGrp="1"/>
          </p:cNvSpPr>
          <p:nvPr>
            <p:ph type="sldNum" sz="quarter" idx="11"/>
          </p:nvPr>
        </p:nvSpPr>
        <p:spPr>
          <a:xfrm>
            <a:off x="6553200" y="6248400"/>
            <a:ext cx="2133600" cy="476250"/>
          </a:xfrm>
        </p:spPr>
        <p:txBody>
          <a:bodyPr/>
          <a:lstStyle>
            <a:lvl1pPr>
              <a:defRPr/>
            </a:lvl1pPr>
          </a:lstStyle>
          <a:p>
            <a:fld id="{81443E8D-D862-4A52-8208-B039BE3FD028}" type="slidenum">
              <a:rPr lang="it-IT"/>
              <a:pPr/>
              <a:t>‹N›</a:t>
            </a:fld>
            <a:endParaRPr lang="it-IT"/>
          </a:p>
        </p:txBody>
      </p:sp>
      <p:sp>
        <p:nvSpPr>
          <p:cNvPr id="6" name="Segnaposto piè di pagina 5"/>
          <p:cNvSpPr>
            <a:spLocks noGrp="1"/>
          </p:cNvSpPr>
          <p:nvPr>
            <p:ph type="ftr" sz="quarter" idx="12"/>
          </p:nvPr>
        </p:nvSpPr>
        <p:spPr>
          <a:xfrm>
            <a:off x="3124200" y="6248400"/>
            <a:ext cx="2895600" cy="476250"/>
          </a:xfrm>
        </p:spPr>
        <p:txBody>
          <a:bodyPr/>
          <a:lstStyle>
            <a:lvl1pPr>
              <a:defRPr/>
            </a:lvl1pPr>
          </a:lstStyle>
          <a:p>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GB"/>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16E147FC-B8C5-41F8-8063-2BC483A7DDB4}"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numero diapositiva 4"/>
          <p:cNvSpPr>
            <a:spLocks noGrp="1"/>
          </p:cNvSpPr>
          <p:nvPr>
            <p:ph type="sldNum" sz="quarter" idx="11"/>
          </p:nvPr>
        </p:nvSpPr>
        <p:spPr/>
        <p:txBody>
          <a:bodyPr/>
          <a:lstStyle>
            <a:lvl1pPr>
              <a:defRPr/>
            </a:lvl1pPr>
          </a:lstStyle>
          <a:p>
            <a:fld id="{FA51A9E4-F3B6-46C4-A363-631CB47FB27B}" type="slidenum">
              <a:rPr lang="it-IT"/>
              <a:pPr/>
              <a:t>‹N›</a:t>
            </a:fld>
            <a:endParaRPr lang="it-IT"/>
          </a:p>
        </p:txBody>
      </p:sp>
      <p:sp>
        <p:nvSpPr>
          <p:cNvPr id="6" name="Segnaposto piè di pagina 5"/>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numero diapositiva 5"/>
          <p:cNvSpPr>
            <a:spLocks noGrp="1"/>
          </p:cNvSpPr>
          <p:nvPr>
            <p:ph type="sldNum" sz="quarter" idx="11"/>
          </p:nvPr>
        </p:nvSpPr>
        <p:spPr/>
        <p:txBody>
          <a:bodyPr/>
          <a:lstStyle>
            <a:lvl1pPr>
              <a:defRPr/>
            </a:lvl1pPr>
          </a:lstStyle>
          <a:p>
            <a:fld id="{16DE50F9-D1AA-46E7-B262-2E82BEA310BD}" type="slidenum">
              <a:rPr lang="it-IT"/>
              <a:pPr/>
              <a:t>‹N›</a:t>
            </a:fld>
            <a:endParaRPr lang="it-IT"/>
          </a:p>
        </p:txBody>
      </p:sp>
      <p:sp>
        <p:nvSpPr>
          <p:cNvPr id="7" name="Segnaposto piè di pagina 6"/>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numero diapositiva 7"/>
          <p:cNvSpPr>
            <a:spLocks noGrp="1"/>
          </p:cNvSpPr>
          <p:nvPr>
            <p:ph type="sldNum" sz="quarter" idx="11"/>
          </p:nvPr>
        </p:nvSpPr>
        <p:spPr/>
        <p:txBody>
          <a:bodyPr/>
          <a:lstStyle>
            <a:lvl1pPr>
              <a:defRPr/>
            </a:lvl1pPr>
          </a:lstStyle>
          <a:p>
            <a:fld id="{C3C858EB-B6D4-41F1-ABBB-A3A96431F11D}" type="slidenum">
              <a:rPr lang="it-IT"/>
              <a:pPr/>
              <a:t>‹N›</a:t>
            </a:fld>
            <a:endParaRPr lang="it-IT"/>
          </a:p>
        </p:txBody>
      </p:sp>
      <p:sp>
        <p:nvSpPr>
          <p:cNvPr id="9" name="Segnaposto piè di pagina 8"/>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numero diapositiva 3"/>
          <p:cNvSpPr>
            <a:spLocks noGrp="1"/>
          </p:cNvSpPr>
          <p:nvPr>
            <p:ph type="sldNum" sz="quarter" idx="11"/>
          </p:nvPr>
        </p:nvSpPr>
        <p:spPr/>
        <p:txBody>
          <a:bodyPr/>
          <a:lstStyle>
            <a:lvl1pPr>
              <a:defRPr/>
            </a:lvl1pPr>
          </a:lstStyle>
          <a:p>
            <a:fld id="{BC712AE8-6BED-4450-A0CE-E5132C69DB3B}" type="slidenum">
              <a:rPr lang="it-IT"/>
              <a:pPr/>
              <a:t>‹N›</a:t>
            </a:fld>
            <a:endParaRPr lang="it-IT"/>
          </a:p>
        </p:txBody>
      </p:sp>
      <p:sp>
        <p:nvSpPr>
          <p:cNvPr id="5" name="Segnaposto piè di pagina 4"/>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numero diapositiva 2"/>
          <p:cNvSpPr>
            <a:spLocks noGrp="1"/>
          </p:cNvSpPr>
          <p:nvPr>
            <p:ph type="sldNum" sz="quarter" idx="11"/>
          </p:nvPr>
        </p:nvSpPr>
        <p:spPr/>
        <p:txBody>
          <a:bodyPr/>
          <a:lstStyle>
            <a:lvl1pPr>
              <a:defRPr/>
            </a:lvl1pPr>
          </a:lstStyle>
          <a:p>
            <a:fld id="{E71F1B45-4B81-4F13-8010-480DBD5A92C8}" type="slidenum">
              <a:rPr lang="it-IT"/>
              <a:pPr/>
              <a:t>‹N›</a:t>
            </a:fld>
            <a:endParaRPr lang="it-IT"/>
          </a:p>
        </p:txBody>
      </p:sp>
      <p:sp>
        <p:nvSpPr>
          <p:cNvPr id="4" name="Segnaposto piè di pagina 3"/>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numero diapositiva 5"/>
          <p:cNvSpPr>
            <a:spLocks noGrp="1"/>
          </p:cNvSpPr>
          <p:nvPr>
            <p:ph type="sldNum" sz="quarter" idx="11"/>
          </p:nvPr>
        </p:nvSpPr>
        <p:spPr/>
        <p:txBody>
          <a:bodyPr/>
          <a:lstStyle>
            <a:lvl1pPr>
              <a:defRPr/>
            </a:lvl1pPr>
          </a:lstStyle>
          <a:p>
            <a:fld id="{7F9222C5-AFAF-4474-822E-2DFAE8650510}" type="slidenum">
              <a:rPr lang="it-IT"/>
              <a:pPr/>
              <a:t>‹N›</a:t>
            </a:fld>
            <a:endParaRPr lang="it-IT"/>
          </a:p>
        </p:txBody>
      </p:sp>
      <p:sp>
        <p:nvSpPr>
          <p:cNvPr id="7" name="Segnaposto piè di pagina 6"/>
          <p:cNvSpPr>
            <a:spLocks noGrp="1"/>
          </p:cNvSpPr>
          <p:nvPr>
            <p:ph type="ftr" sz="quarter" idx="12"/>
          </p:nvPr>
        </p:nvSpPr>
        <p:spPr/>
        <p:txBody>
          <a:bodyPr/>
          <a:lstStyle>
            <a:lvl1pPr>
              <a:defRPr/>
            </a:lvl1p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numero diapositiva 5"/>
          <p:cNvSpPr>
            <a:spLocks noGrp="1"/>
          </p:cNvSpPr>
          <p:nvPr>
            <p:ph type="sldNum" sz="quarter" idx="11"/>
          </p:nvPr>
        </p:nvSpPr>
        <p:spPr/>
        <p:txBody>
          <a:bodyPr/>
          <a:lstStyle>
            <a:lvl1pPr>
              <a:defRPr/>
            </a:lvl1pPr>
          </a:lstStyle>
          <a:p>
            <a:fld id="{E21F5BEB-D7F9-4E97-8790-DE7B5AA439A4}" type="slidenum">
              <a:rPr lang="it-IT"/>
              <a:pPr/>
              <a:t>‹N›</a:t>
            </a:fld>
            <a:endParaRPr lang="it-IT"/>
          </a:p>
        </p:txBody>
      </p:sp>
      <p:sp>
        <p:nvSpPr>
          <p:cNvPr id="7" name="Segnaposto piè di pagina 6"/>
          <p:cNvSpPr>
            <a:spLocks noGrp="1"/>
          </p:cNvSpPr>
          <p:nvPr>
            <p:ph type="ftr" sz="quarter" idx="12"/>
          </p:nvPr>
        </p:nvSpPr>
        <p:spPr/>
        <p:txBody>
          <a:bodyPr/>
          <a:lstStyle>
            <a:lvl1pPr>
              <a:defRPr/>
            </a:lvl1p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it-IT"/>
          </a:p>
        </p:txBody>
      </p:sp>
      <p:sp>
        <p:nvSpPr>
          <p:cNvPr id="18944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639B160-B16A-4838-B7A9-CEB909C1A187}" type="slidenum">
              <a:rPr lang="it-IT"/>
              <a:pPr/>
              <a:t>‹N›</a:t>
            </a:fld>
            <a:endParaRPr lang="it-IT"/>
          </a:p>
        </p:txBody>
      </p:sp>
      <p:grpSp>
        <p:nvGrpSpPr>
          <p:cNvPr id="189444" name="Group 4"/>
          <p:cNvGrpSpPr>
            <a:grpSpLocks/>
          </p:cNvGrpSpPr>
          <p:nvPr/>
        </p:nvGrpSpPr>
        <p:grpSpPr bwMode="auto">
          <a:xfrm>
            <a:off x="0" y="0"/>
            <a:ext cx="9140825" cy="6850063"/>
            <a:chOff x="0" y="0"/>
            <a:chExt cx="5758" cy="4315"/>
          </a:xfrm>
        </p:grpSpPr>
        <p:grpSp>
          <p:nvGrpSpPr>
            <p:cNvPr id="189445" name="Group 5"/>
            <p:cNvGrpSpPr>
              <a:grpSpLocks/>
            </p:cNvGrpSpPr>
            <p:nvPr userDrawn="1"/>
          </p:nvGrpSpPr>
          <p:grpSpPr bwMode="auto">
            <a:xfrm>
              <a:off x="1728" y="2230"/>
              <a:ext cx="4027" cy="2085"/>
              <a:chOff x="1728" y="2230"/>
              <a:chExt cx="4027" cy="2085"/>
            </a:xfrm>
          </p:grpSpPr>
          <p:sp>
            <p:nvSpPr>
              <p:cNvPr id="18944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it-IT"/>
              </a:p>
            </p:txBody>
          </p:sp>
          <p:sp>
            <p:nvSpPr>
              <p:cNvPr id="18944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it-IT"/>
              </a:p>
            </p:txBody>
          </p:sp>
          <p:sp>
            <p:nvSpPr>
              <p:cNvPr id="18944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it-IT"/>
              </a:p>
            </p:txBody>
          </p:sp>
          <p:sp>
            <p:nvSpPr>
              <p:cNvPr id="18944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it-IT"/>
              </a:p>
            </p:txBody>
          </p:sp>
          <p:sp>
            <p:nvSpPr>
              <p:cNvPr id="18945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it-IT"/>
              </a:p>
            </p:txBody>
          </p:sp>
        </p:grpSp>
        <p:sp>
          <p:nvSpPr>
            <p:cNvPr id="18945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it-IT"/>
            </a:p>
          </p:txBody>
        </p:sp>
        <p:sp>
          <p:nvSpPr>
            <p:cNvPr id="18945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grpSp>
      <p:sp>
        <p:nvSpPr>
          <p:cNvPr id="18945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Click to edit Master title style</a:t>
            </a:r>
          </a:p>
        </p:txBody>
      </p:sp>
      <p:sp>
        <p:nvSpPr>
          <p:cNvPr id="18945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it-IT"/>
          </a:p>
        </p:txBody>
      </p:sp>
      <p:sp>
        <p:nvSpPr>
          <p:cNvPr id="18945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slide" Target="slide2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slide" Target="slide22.xml"/><Relationship Id="rId5" Type="http://schemas.openxmlformats.org/officeDocument/2006/relationships/image" Target="../media/image33.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Documento_di_Microsoft_Office_Word_97_-_20031.doc"/></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5.bin"/><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2.wmf"/></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wmf"/><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ideo" Target="file:///C:\Documents%20and%20Settings\maurizio\Documenti\antares\floor1_080114_0914.avi"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5.xml"/><Relationship Id="rId7" Type="http://schemas.openxmlformats.org/officeDocument/2006/relationships/oleObject" Target="../embeddings/oleObject20.bin"/><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91.jpeg"/><Relationship Id="rId5" Type="http://schemas.openxmlformats.org/officeDocument/2006/relationships/oleObject" Target="../embeddings/oleObject18.bin"/><Relationship Id="rId10" Type="http://schemas.openxmlformats.org/officeDocument/2006/relationships/oleObject" Target="../embeddings/oleObject22.bin"/><Relationship Id="rId4" Type="http://schemas.openxmlformats.org/officeDocument/2006/relationships/oleObject" Target="../embeddings/oleObject17.bin"/><Relationship Id="rId9"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notesSlide" Target="../notesSlides/notesSlide16.xml"/><Relationship Id="rId7"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77.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5.gif"/></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7.gif"/></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30.wmf"/><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oleObject" Target="../embeddings/Foglio_di_lavoro_di_Microsoft_Office_Excel_97-20033.xls"/><Relationship Id="rId4" Type="http://schemas.openxmlformats.org/officeDocument/2006/relationships/oleObject" Target="../embeddings/Documento_di_Microsoft_Office_Word_97_-_20032.doc"/></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62.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oleObject" Target="../embeddings/Documento_di_Microsoft_Office_Word_97_-_20034.doc"/></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503238" y="333375"/>
            <a:ext cx="8172450" cy="3024188"/>
          </a:xfrm>
        </p:spPr>
        <p:txBody>
          <a:bodyPr/>
          <a:lstStyle/>
          <a:p>
            <a:r>
              <a:rPr lang="it-IT" dirty="0">
                <a:solidFill>
                  <a:schemeClr val="tx1"/>
                </a:solidFill>
              </a:rPr>
              <a:t>9.</a:t>
            </a:r>
            <a:r>
              <a:rPr lang="it-IT" dirty="0"/>
              <a:t> </a:t>
            </a:r>
            <a:r>
              <a:rPr lang="en-US" dirty="0">
                <a:solidFill>
                  <a:schemeClr val="tx1"/>
                </a:solidFill>
                <a:effectLst/>
              </a:rPr>
              <a:t>Neutrino Astronomy</a:t>
            </a:r>
            <a:endParaRPr lang="it-IT" dirty="0"/>
          </a:p>
        </p:txBody>
      </p:sp>
      <p:sp>
        <p:nvSpPr>
          <p:cNvPr id="191491" name="Rectangle 3"/>
          <p:cNvSpPr>
            <a:spLocks noGrp="1" noChangeArrowheads="1"/>
          </p:cNvSpPr>
          <p:nvPr>
            <p:ph type="subTitle" idx="1"/>
          </p:nvPr>
        </p:nvSpPr>
        <p:spPr>
          <a:xfrm>
            <a:off x="1187450" y="4581525"/>
            <a:ext cx="6832600" cy="1727200"/>
          </a:xfrm>
          <a:noFill/>
          <a:ln/>
        </p:spPr>
        <p:txBody>
          <a:bodyPr/>
          <a:lstStyle/>
          <a:p>
            <a:pPr>
              <a:lnSpc>
                <a:spcPct val="90000"/>
              </a:lnSpc>
            </a:pPr>
            <a:r>
              <a:rPr lang="it-IT" dirty="0"/>
              <a:t>Corso </a:t>
            </a:r>
            <a:r>
              <a:rPr lang="it-IT" dirty="0" smtClean="0"/>
              <a:t>“</a:t>
            </a:r>
            <a:r>
              <a:rPr lang="it-IT" b="1" dirty="0" smtClean="0"/>
              <a:t>Astrofisica delle particelle</a:t>
            </a:r>
            <a:r>
              <a:rPr lang="it-IT" dirty="0" smtClean="0"/>
              <a:t>”</a:t>
            </a:r>
            <a:endParaRPr lang="it-IT" dirty="0"/>
          </a:p>
          <a:p>
            <a:pPr>
              <a:lnSpc>
                <a:spcPct val="90000"/>
              </a:lnSpc>
            </a:pPr>
            <a:r>
              <a:rPr lang="it-IT" dirty="0"/>
              <a:t>Prof. Maurizio Spurio</a:t>
            </a:r>
          </a:p>
          <a:p>
            <a:pPr>
              <a:lnSpc>
                <a:spcPct val="90000"/>
              </a:lnSpc>
            </a:pPr>
            <a:r>
              <a:rPr lang="it-IT" dirty="0"/>
              <a:t>Università di Bologna. </a:t>
            </a:r>
            <a:r>
              <a:rPr lang="it-IT" dirty="0" err="1"/>
              <a:t>A.a.</a:t>
            </a:r>
            <a:r>
              <a:rPr lang="it-IT" dirty="0"/>
              <a:t> </a:t>
            </a:r>
            <a:r>
              <a:rPr lang="it-IT" dirty="0" smtClean="0"/>
              <a:t>2011/12</a:t>
            </a:r>
            <a:endParaRPr lang="it-IT"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rrowheads="1"/>
          </p:cNvSpPr>
          <p:nvPr>
            <p:ph type="title"/>
          </p:nvPr>
        </p:nvSpPr>
        <p:spPr>
          <a:xfrm>
            <a:off x="457200" y="44450"/>
            <a:ext cx="8229600" cy="1143000"/>
          </a:xfrm>
        </p:spPr>
        <p:txBody>
          <a:bodyPr/>
          <a:lstStyle/>
          <a:p>
            <a:r>
              <a:rPr lang="en-US"/>
              <a:t>Astrophysical Sources</a:t>
            </a:r>
          </a:p>
        </p:txBody>
      </p:sp>
      <p:sp>
        <p:nvSpPr>
          <p:cNvPr id="236547" name="Rectangle 3"/>
          <p:cNvSpPr>
            <a:spLocks noGrp="1" noChangeArrowheads="1"/>
          </p:cNvSpPr>
          <p:nvPr>
            <p:ph type="body" idx="1"/>
          </p:nvPr>
        </p:nvSpPr>
        <p:spPr>
          <a:xfrm>
            <a:off x="476250" y="1268413"/>
            <a:ext cx="4321175" cy="4857750"/>
          </a:xfrm>
        </p:spPr>
        <p:txBody>
          <a:bodyPr/>
          <a:lstStyle/>
          <a:p>
            <a:pPr>
              <a:lnSpc>
                <a:spcPct val="90000"/>
              </a:lnSpc>
            </a:pPr>
            <a:r>
              <a:rPr lang="en-US" sz="2400" b="1" u="sng"/>
              <a:t>Galactic sources</a:t>
            </a:r>
            <a:r>
              <a:rPr lang="en-US" sz="2400"/>
              <a:t>: these are near objects (few kpc) so the luminosity requirements are much lower.</a:t>
            </a:r>
          </a:p>
          <a:p>
            <a:pPr lvl="1">
              <a:lnSpc>
                <a:spcPct val="90000"/>
              </a:lnSpc>
            </a:pPr>
            <a:r>
              <a:rPr lang="en-US" sz="2000"/>
              <a:t>Micro-quasars</a:t>
            </a:r>
          </a:p>
          <a:p>
            <a:pPr lvl="1">
              <a:lnSpc>
                <a:spcPct val="90000"/>
              </a:lnSpc>
            </a:pPr>
            <a:r>
              <a:rPr lang="en-US" sz="2000"/>
              <a:t>Supernova remnants</a:t>
            </a:r>
          </a:p>
          <a:p>
            <a:pPr lvl="1">
              <a:lnSpc>
                <a:spcPct val="90000"/>
              </a:lnSpc>
              <a:buFont typeface="Wingdings" pitchFamily="2" charset="2"/>
              <a:buNone/>
            </a:pPr>
            <a:endParaRPr lang="en-US" sz="2000"/>
          </a:p>
        </p:txBody>
      </p:sp>
      <p:pic>
        <p:nvPicPr>
          <p:cNvPr id="236550" name="Picture 6" descr="m1_nowotny"/>
          <p:cNvPicPr>
            <a:picLocks noChangeAspect="1" noChangeArrowheads="1"/>
          </p:cNvPicPr>
          <p:nvPr/>
        </p:nvPicPr>
        <p:blipFill>
          <a:blip r:embed="rId4" cstate="print"/>
          <a:srcRect/>
          <a:stretch>
            <a:fillRect/>
          </a:stretch>
        </p:blipFill>
        <p:spPr bwMode="auto">
          <a:xfrm>
            <a:off x="5246688" y="1268413"/>
            <a:ext cx="3151187" cy="3105150"/>
          </a:xfrm>
          <a:prstGeom prst="rect">
            <a:avLst/>
          </a:prstGeom>
          <a:noFill/>
        </p:spPr>
      </p:pic>
      <p:sp>
        <p:nvSpPr>
          <p:cNvPr id="236551" name="Rectangle 7"/>
          <p:cNvSpPr>
            <a:spLocks noChangeArrowheads="1"/>
          </p:cNvSpPr>
          <p:nvPr/>
        </p:nvSpPr>
        <p:spPr bwMode="auto">
          <a:xfrm>
            <a:off x="4797425" y="4464050"/>
            <a:ext cx="4346575" cy="184467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pitchFamily="2" charset="2"/>
              <a:buNone/>
            </a:pPr>
            <a:r>
              <a:rPr lang="en-US" sz="1600" dirty="0">
                <a:effectLst>
                  <a:outerShdw blurRad="38100" dist="38100" dir="2700000" algn="tl">
                    <a:srgbClr val="000000"/>
                  </a:outerShdw>
                </a:effectLst>
                <a:latin typeface="Garamond" pitchFamily="18" charset="0"/>
              </a:rPr>
              <a:t>Several </a:t>
            </a:r>
            <a:r>
              <a:rPr lang="en-US" sz="1600" dirty="0" smtClean="0">
                <a:effectLst>
                  <a:outerShdw blurRad="38100" dist="38100" dir="2700000" algn="tl">
                    <a:srgbClr val="000000"/>
                  </a:outerShdw>
                </a:effectLst>
                <a:latin typeface="Garamond" pitchFamily="18" charset="0"/>
              </a:rPr>
              <a:t>scenarios (optimistic?):</a:t>
            </a:r>
            <a:endParaRPr lang="en-US" sz="1600" dirty="0">
              <a:effectLst>
                <a:outerShdw blurRad="38100" dist="38100" dir="2700000" algn="tl">
                  <a:srgbClr val="000000"/>
                </a:outerShdw>
              </a:effectLst>
              <a:latin typeface="Garamond" pitchFamily="18" charset="0"/>
            </a:endParaRPr>
          </a:p>
          <a:p>
            <a:pPr marL="342900" indent="-342900" eaLnBrk="1" hangingPunct="1">
              <a:lnSpc>
                <a:spcPct val="120000"/>
              </a:lnSpc>
              <a:spcBef>
                <a:spcPct val="20000"/>
              </a:spcBef>
              <a:buClr>
                <a:schemeClr val="hlink"/>
              </a:buClr>
              <a:buSzPct val="70000"/>
              <a:buFont typeface="Wingdings" pitchFamily="2" charset="2"/>
              <a:buChar char="n"/>
            </a:pPr>
            <a:r>
              <a:rPr lang="en-US" sz="1600" dirty="0" err="1">
                <a:effectLst>
                  <a:outerShdw blurRad="38100" dist="38100" dir="2700000" algn="tl">
                    <a:srgbClr val="000000"/>
                  </a:outerShdw>
                </a:effectLst>
                <a:latin typeface="Garamond" pitchFamily="18" charset="0"/>
              </a:rPr>
              <a:t>Plerions</a:t>
            </a:r>
            <a:r>
              <a:rPr lang="en-US" sz="1600" dirty="0">
                <a:effectLst>
                  <a:outerShdw blurRad="38100" dist="38100" dir="2700000" algn="tl">
                    <a:srgbClr val="000000"/>
                  </a:outerShdw>
                </a:effectLst>
                <a:latin typeface="Garamond" pitchFamily="18" charset="0"/>
              </a:rPr>
              <a:t> (center-filled SNRs): 1-14</a:t>
            </a:r>
            <a:r>
              <a:rPr lang="en-US" sz="1600" dirty="0">
                <a:effectLst>
                  <a:outerShdw blurRad="38100" dist="38100" dir="2700000" algn="tl">
                    <a:srgbClr val="000000"/>
                  </a:outerShdw>
                </a:effectLst>
                <a:latin typeface="Century Gothic"/>
              </a:rPr>
              <a:t> </a:t>
            </a:r>
            <a:r>
              <a:rPr lang="en-US" sz="1600" dirty="0" err="1">
                <a:effectLst>
                  <a:outerShdw blurRad="38100" dist="38100" dir="2700000" algn="tl">
                    <a:srgbClr val="000000"/>
                  </a:outerShdw>
                </a:effectLst>
                <a:latin typeface="Garamond" pitchFamily="18" charset="0"/>
              </a:rPr>
              <a:t>ev</a:t>
            </a:r>
            <a:r>
              <a:rPr lang="en-US" sz="1600" dirty="0">
                <a:effectLst>
                  <a:outerShdw blurRad="38100" dist="38100" dir="2700000" algn="tl">
                    <a:srgbClr val="000000"/>
                  </a:outerShdw>
                </a:effectLst>
                <a:latin typeface="Garamond" pitchFamily="18" charset="0"/>
              </a:rPr>
              <a:t>/km</a:t>
            </a:r>
            <a:r>
              <a:rPr lang="en-US" sz="1600" baseline="30000" dirty="0">
                <a:effectLst>
                  <a:outerShdw blurRad="38100" dist="38100" dir="2700000" algn="tl">
                    <a:srgbClr val="000000"/>
                  </a:outerShdw>
                </a:effectLst>
                <a:latin typeface="Garamond" pitchFamily="18" charset="0"/>
              </a:rPr>
              <a:t>3</a:t>
            </a:r>
            <a:r>
              <a:rPr lang="en-US" sz="1600" dirty="0">
                <a:effectLst>
                  <a:outerShdw blurRad="38100" dist="38100" dir="2700000" algn="tl">
                    <a:srgbClr val="000000"/>
                  </a:outerShdw>
                </a:effectLst>
                <a:latin typeface="Garamond" pitchFamily="18" charset="0"/>
              </a:rPr>
              <a:t>· y.</a:t>
            </a:r>
          </a:p>
          <a:p>
            <a:pPr marL="342900" indent="-342900" eaLnBrk="1" hangingPunct="1">
              <a:lnSpc>
                <a:spcPct val="120000"/>
              </a:lnSpc>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Shell-type SNRs: 40-140 </a:t>
            </a:r>
            <a:r>
              <a:rPr lang="en-US" sz="1600" dirty="0" err="1">
                <a:effectLst>
                  <a:outerShdw blurRad="38100" dist="38100" dir="2700000" algn="tl">
                    <a:srgbClr val="000000"/>
                  </a:outerShdw>
                </a:effectLst>
                <a:latin typeface="Garamond" pitchFamily="18" charset="0"/>
              </a:rPr>
              <a:t>ev</a:t>
            </a:r>
            <a:r>
              <a:rPr lang="en-US" sz="1600" dirty="0">
                <a:effectLst>
                  <a:outerShdw blurRad="38100" dist="38100" dir="2700000" algn="tl">
                    <a:srgbClr val="000000"/>
                  </a:outerShdw>
                </a:effectLst>
                <a:latin typeface="Garamond" pitchFamily="18" charset="0"/>
              </a:rPr>
              <a:t>/km</a:t>
            </a:r>
            <a:r>
              <a:rPr lang="en-US" sz="1600" baseline="30000" dirty="0">
                <a:effectLst>
                  <a:outerShdw blurRad="38100" dist="38100" dir="2700000" algn="tl">
                    <a:srgbClr val="000000"/>
                  </a:outerShdw>
                </a:effectLst>
                <a:latin typeface="Garamond" pitchFamily="18" charset="0"/>
              </a:rPr>
              <a:t>3</a:t>
            </a:r>
            <a:r>
              <a:rPr lang="en-US" sz="1600" dirty="0">
                <a:effectLst>
                  <a:outerShdw blurRad="38100" dist="38100" dir="2700000" algn="tl">
                    <a:srgbClr val="000000"/>
                  </a:outerShdw>
                </a:effectLst>
                <a:latin typeface="Garamond" pitchFamily="18" charset="0"/>
              </a:rPr>
              <a:t>· y.</a:t>
            </a:r>
          </a:p>
          <a:p>
            <a:pPr marL="342900" indent="-342900" eaLnBrk="1" hangingPunct="1">
              <a:lnSpc>
                <a:spcPct val="120000"/>
              </a:lnSpc>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SNRs with energetic pulsars: ~100 </a:t>
            </a:r>
            <a:r>
              <a:rPr lang="en-US" sz="1600" dirty="0" err="1">
                <a:effectLst>
                  <a:outerShdw blurRad="38100" dist="38100" dir="2700000" algn="tl">
                    <a:srgbClr val="000000"/>
                  </a:outerShdw>
                </a:effectLst>
                <a:latin typeface="Garamond" pitchFamily="18" charset="0"/>
              </a:rPr>
              <a:t>ev</a:t>
            </a:r>
            <a:r>
              <a:rPr lang="en-US" sz="1600" dirty="0">
                <a:effectLst>
                  <a:outerShdw blurRad="38100" dist="38100" dir="2700000" algn="tl">
                    <a:srgbClr val="000000"/>
                  </a:outerShdw>
                </a:effectLst>
                <a:latin typeface="Garamond" pitchFamily="18" charset="0"/>
              </a:rPr>
              <a:t>/km</a:t>
            </a:r>
            <a:r>
              <a:rPr lang="en-US" sz="1600" baseline="30000" dirty="0">
                <a:effectLst>
                  <a:outerShdw blurRad="38100" dist="38100" dir="2700000" algn="tl">
                    <a:srgbClr val="000000"/>
                  </a:outerShdw>
                </a:effectLst>
                <a:latin typeface="Garamond" pitchFamily="18" charset="0"/>
              </a:rPr>
              <a:t>3</a:t>
            </a:r>
            <a:r>
              <a:rPr lang="en-US" sz="1600" dirty="0">
                <a:effectLst>
                  <a:outerShdw blurRad="38100" dist="38100" dir="2700000" algn="tl">
                    <a:srgbClr val="000000"/>
                  </a:outerShdw>
                </a:effectLst>
                <a:latin typeface="Garamond" pitchFamily="18" charset="0"/>
              </a:rPr>
              <a:t>· y.</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uiExpand="1" build="p"/>
      <p:bldP spid="2365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44450"/>
            <a:ext cx="8229600" cy="1143000"/>
          </a:xfrm>
        </p:spPr>
        <p:txBody>
          <a:bodyPr/>
          <a:lstStyle/>
          <a:p>
            <a:r>
              <a:rPr lang="en-US"/>
              <a:t>Astrophysical Sources</a:t>
            </a:r>
          </a:p>
        </p:txBody>
      </p:sp>
      <p:sp>
        <p:nvSpPr>
          <p:cNvPr id="238595" name="Rectangle 3"/>
          <p:cNvSpPr>
            <a:spLocks noGrp="1" noChangeArrowheads="1"/>
          </p:cNvSpPr>
          <p:nvPr>
            <p:ph type="body" idx="1"/>
          </p:nvPr>
        </p:nvSpPr>
        <p:spPr>
          <a:xfrm>
            <a:off x="476250" y="1268413"/>
            <a:ext cx="4321175" cy="4857750"/>
          </a:xfrm>
        </p:spPr>
        <p:txBody>
          <a:bodyPr/>
          <a:lstStyle/>
          <a:p>
            <a:pPr>
              <a:lnSpc>
                <a:spcPct val="90000"/>
              </a:lnSpc>
            </a:pPr>
            <a:r>
              <a:rPr lang="en-US" sz="2400" b="1" u="sng"/>
              <a:t>Galactic sources</a:t>
            </a:r>
            <a:r>
              <a:rPr lang="en-US" sz="2400"/>
              <a:t>: these are near objects (few kpc) so the luminosity requirements are much lower.</a:t>
            </a:r>
          </a:p>
          <a:p>
            <a:pPr lvl="1">
              <a:lnSpc>
                <a:spcPct val="90000"/>
              </a:lnSpc>
            </a:pPr>
            <a:r>
              <a:rPr lang="en-US" sz="2000"/>
              <a:t>Micro-quasars</a:t>
            </a:r>
          </a:p>
          <a:p>
            <a:pPr lvl="1">
              <a:lnSpc>
                <a:spcPct val="90000"/>
              </a:lnSpc>
            </a:pPr>
            <a:r>
              <a:rPr lang="en-US" sz="2000"/>
              <a:t>Supernova remnants</a:t>
            </a:r>
          </a:p>
          <a:p>
            <a:pPr lvl="1">
              <a:lnSpc>
                <a:spcPct val="90000"/>
              </a:lnSpc>
            </a:pPr>
            <a:r>
              <a:rPr lang="en-US" sz="2000"/>
              <a:t>Magnetars</a:t>
            </a:r>
          </a:p>
          <a:p>
            <a:pPr lvl="1">
              <a:lnSpc>
                <a:spcPct val="90000"/>
              </a:lnSpc>
            </a:pPr>
            <a:r>
              <a:rPr lang="en-US" sz="2000"/>
              <a:t>…</a:t>
            </a:r>
          </a:p>
          <a:p>
            <a:pPr lvl="1">
              <a:lnSpc>
                <a:spcPct val="90000"/>
              </a:lnSpc>
              <a:buFont typeface="Wingdings" pitchFamily="2" charset="2"/>
              <a:buNone/>
            </a:pPr>
            <a:endParaRPr lang="en-US" sz="2000"/>
          </a:p>
        </p:txBody>
      </p:sp>
      <p:sp>
        <p:nvSpPr>
          <p:cNvPr id="238600" name="Rectangle 8"/>
          <p:cNvSpPr>
            <a:spLocks noChangeArrowheads="1"/>
          </p:cNvSpPr>
          <p:nvPr/>
        </p:nvSpPr>
        <p:spPr bwMode="auto">
          <a:xfrm>
            <a:off x="4724400" y="4419600"/>
            <a:ext cx="4456113" cy="1665288"/>
          </a:xfrm>
          <a:prstGeom prst="rect">
            <a:avLst/>
          </a:prstGeom>
          <a:noFill/>
          <a:ln w="9525">
            <a:noFill/>
            <a:miter lim="800000"/>
            <a:headEnd/>
            <a:tailEnd/>
          </a:ln>
          <a:effectLst/>
        </p:spPr>
        <p:txBody>
          <a:bodyPr/>
          <a:lstStyle/>
          <a:p>
            <a:pPr marL="342900" indent="-342900" eaLnBrk="1" hangingPunct="1">
              <a:lnSpc>
                <a:spcPct val="95000"/>
              </a:lnSpc>
              <a:spcBef>
                <a:spcPct val="1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Isolated neutron stars with surface dipole magnetic fields ~10</a:t>
            </a:r>
            <a:r>
              <a:rPr lang="en-US" sz="1600" baseline="30000" dirty="0">
                <a:effectLst>
                  <a:outerShdw blurRad="38100" dist="38100" dir="2700000" algn="tl">
                    <a:srgbClr val="000000"/>
                  </a:outerShdw>
                </a:effectLst>
                <a:latin typeface="Garamond" pitchFamily="18" charset="0"/>
              </a:rPr>
              <a:t>15</a:t>
            </a:r>
            <a:r>
              <a:rPr lang="en-US" sz="1600" dirty="0">
                <a:effectLst>
                  <a:outerShdw blurRad="38100" dist="38100" dir="2700000" algn="tl">
                    <a:srgbClr val="000000"/>
                  </a:outerShdw>
                </a:effectLst>
                <a:latin typeface="Garamond" pitchFamily="18" charset="0"/>
              </a:rPr>
              <a:t> G, much larger than ordinary pulsars.</a:t>
            </a:r>
          </a:p>
          <a:p>
            <a:pPr marL="342900" indent="-342900" eaLnBrk="1" hangingPunct="1">
              <a:lnSpc>
                <a:spcPct val="95000"/>
              </a:lnSpc>
              <a:spcBef>
                <a:spcPct val="1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Seismic activity in the surface could induce particle acceleration in the magnetosphere.</a:t>
            </a:r>
          </a:p>
          <a:p>
            <a:pPr marL="342900" indent="-342900" eaLnBrk="1" hangingPunct="1">
              <a:lnSpc>
                <a:spcPct val="95000"/>
              </a:lnSpc>
              <a:spcBef>
                <a:spcPct val="1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Event rate: </a:t>
            </a:r>
            <a:r>
              <a:rPr lang="en-US" sz="1600" dirty="0" smtClean="0">
                <a:effectLst>
                  <a:outerShdw blurRad="38100" dist="38100" dir="2700000" algn="tl">
                    <a:srgbClr val="000000"/>
                  </a:outerShdw>
                </a:effectLst>
                <a:latin typeface="Garamond" pitchFamily="18" charset="0"/>
              </a:rPr>
              <a:t>~1 </a:t>
            </a:r>
            <a:r>
              <a:rPr lang="en-US" sz="1600" dirty="0">
                <a:effectLst>
                  <a:outerShdw blurRad="38100" dist="38100" dir="2700000" algn="tl">
                    <a:srgbClr val="000000"/>
                  </a:outerShdw>
                </a:effectLst>
                <a:latin typeface="Garamond" pitchFamily="18" charset="0"/>
              </a:rPr>
              <a:t>(0.1/</a:t>
            </a:r>
            <a:r>
              <a:rPr lang="en-US" sz="1600" dirty="0">
                <a:effectLst>
                  <a:outerShdw blurRad="38100" dist="38100" dir="2700000" algn="tl">
                    <a:srgbClr val="000000"/>
                  </a:outerShdw>
                </a:effectLst>
                <a:latin typeface="Garamond" pitchFamily="18" charset="0"/>
                <a:sym typeface="Symbol" pitchFamily="18" charset="2"/>
              </a:rPr>
              <a:t></a:t>
            </a:r>
            <a:r>
              <a:rPr lang="en-US" sz="1600" dirty="0">
                <a:effectLst>
                  <a:outerShdw blurRad="38100" dist="38100" dir="2700000" algn="tl">
                    <a:srgbClr val="000000"/>
                  </a:outerShdw>
                </a:effectLst>
                <a:latin typeface="Garamond" pitchFamily="18" charset="0"/>
              </a:rPr>
              <a:t>) </a:t>
            </a:r>
            <a:r>
              <a:rPr lang="en-US" sz="1600" dirty="0" err="1">
                <a:effectLst>
                  <a:outerShdw blurRad="38100" dist="38100" dir="2700000" algn="tl">
                    <a:srgbClr val="000000"/>
                  </a:outerShdw>
                </a:effectLst>
                <a:latin typeface="Garamond" pitchFamily="18" charset="0"/>
              </a:rPr>
              <a:t>ev</a:t>
            </a:r>
            <a:r>
              <a:rPr lang="en-US" sz="1600" dirty="0">
                <a:effectLst>
                  <a:outerShdw blurRad="38100" dist="38100" dir="2700000" algn="tl">
                    <a:srgbClr val="000000"/>
                  </a:outerShdw>
                </a:effectLst>
                <a:latin typeface="Garamond" pitchFamily="18" charset="0"/>
              </a:rPr>
              <a:t>/km</a:t>
            </a:r>
            <a:r>
              <a:rPr lang="en-US" sz="1600" baseline="30000" dirty="0">
                <a:effectLst>
                  <a:outerShdw blurRad="38100" dist="38100" dir="2700000" algn="tl">
                    <a:srgbClr val="000000"/>
                  </a:outerShdw>
                </a:effectLst>
                <a:latin typeface="Garamond" pitchFamily="18" charset="0"/>
              </a:rPr>
              <a:t>3</a:t>
            </a:r>
            <a:r>
              <a:rPr lang="en-US" sz="1600" dirty="0">
                <a:effectLst>
                  <a:outerShdw blurRad="38100" dist="38100" dir="2700000" algn="tl">
                    <a:srgbClr val="000000"/>
                  </a:outerShdw>
                </a:effectLst>
                <a:latin typeface="Garamond" pitchFamily="18" charset="0"/>
              </a:rPr>
              <a:t>· y.</a:t>
            </a:r>
          </a:p>
        </p:txBody>
      </p:sp>
      <p:pic>
        <p:nvPicPr>
          <p:cNvPr id="238601" name="Picture 9" descr="magnetar"/>
          <p:cNvPicPr>
            <a:picLocks noChangeAspect="1" noChangeArrowheads="1"/>
          </p:cNvPicPr>
          <p:nvPr/>
        </p:nvPicPr>
        <p:blipFill>
          <a:blip r:embed="rId4" cstate="print"/>
          <a:srcRect/>
          <a:stretch>
            <a:fillRect/>
          </a:stretch>
        </p:blipFill>
        <p:spPr bwMode="auto">
          <a:xfrm>
            <a:off x="4926013" y="1412875"/>
            <a:ext cx="3678237" cy="2941638"/>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86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86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860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860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38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uiExpand="1" build="p"/>
      <p:bldP spid="238600" grpId="0"/>
      <p:bldP spid="23860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457200" y="44450"/>
            <a:ext cx="8229600" cy="1143000"/>
          </a:xfrm>
        </p:spPr>
        <p:txBody>
          <a:bodyPr/>
          <a:lstStyle/>
          <a:p>
            <a:r>
              <a:rPr lang="en-US" dirty="0"/>
              <a:t>Astrophysical Sources</a:t>
            </a:r>
          </a:p>
        </p:txBody>
      </p:sp>
      <p:sp>
        <p:nvSpPr>
          <p:cNvPr id="240643" name="Rectangle 3"/>
          <p:cNvSpPr>
            <a:spLocks noGrp="1" noChangeArrowheads="1"/>
          </p:cNvSpPr>
          <p:nvPr>
            <p:ph type="body" idx="1"/>
          </p:nvPr>
        </p:nvSpPr>
        <p:spPr>
          <a:xfrm>
            <a:off x="476250" y="1268413"/>
            <a:ext cx="4321175" cy="4857750"/>
          </a:xfrm>
        </p:spPr>
        <p:txBody>
          <a:bodyPr/>
          <a:lstStyle/>
          <a:p>
            <a:pPr>
              <a:lnSpc>
                <a:spcPct val="90000"/>
              </a:lnSpc>
            </a:pPr>
            <a:r>
              <a:rPr lang="en-US" sz="2400" b="1" u="sng"/>
              <a:t>Galactic sources</a:t>
            </a:r>
            <a:r>
              <a:rPr lang="en-US" sz="2400"/>
              <a:t>: these are near objects (few kpc) so the luminosity requirements are much lower.</a:t>
            </a:r>
          </a:p>
          <a:p>
            <a:pPr lvl="1">
              <a:lnSpc>
                <a:spcPct val="90000"/>
              </a:lnSpc>
            </a:pPr>
            <a:r>
              <a:rPr lang="en-US" sz="2000"/>
              <a:t>Micro-quasars</a:t>
            </a:r>
          </a:p>
          <a:p>
            <a:pPr lvl="1">
              <a:lnSpc>
                <a:spcPct val="90000"/>
              </a:lnSpc>
            </a:pPr>
            <a:r>
              <a:rPr lang="en-US" sz="2000"/>
              <a:t>Supernova remnants</a:t>
            </a:r>
          </a:p>
          <a:p>
            <a:pPr lvl="1">
              <a:lnSpc>
                <a:spcPct val="90000"/>
              </a:lnSpc>
            </a:pPr>
            <a:r>
              <a:rPr lang="en-US" sz="2000"/>
              <a:t>Magnetars</a:t>
            </a:r>
          </a:p>
          <a:p>
            <a:pPr lvl="1">
              <a:lnSpc>
                <a:spcPct val="90000"/>
              </a:lnSpc>
            </a:pPr>
            <a:r>
              <a:rPr lang="en-US" sz="2000"/>
              <a:t>…</a:t>
            </a:r>
          </a:p>
          <a:p>
            <a:pPr lvl="1">
              <a:lnSpc>
                <a:spcPct val="90000"/>
              </a:lnSpc>
            </a:pPr>
            <a:endParaRPr lang="en-US" sz="2000"/>
          </a:p>
          <a:p>
            <a:pPr lvl="1">
              <a:lnSpc>
                <a:spcPct val="90000"/>
              </a:lnSpc>
            </a:pPr>
            <a:endParaRPr lang="en-US" sz="2000"/>
          </a:p>
          <a:p>
            <a:pPr>
              <a:lnSpc>
                <a:spcPct val="90000"/>
              </a:lnSpc>
            </a:pPr>
            <a:r>
              <a:rPr lang="en-US" sz="2400" b="1" u="sng"/>
              <a:t>Extra-galactic sources</a:t>
            </a:r>
            <a:r>
              <a:rPr lang="en-US" sz="2400"/>
              <a:t>: most powerful sources in the Universe</a:t>
            </a:r>
          </a:p>
          <a:p>
            <a:pPr lvl="1">
              <a:lnSpc>
                <a:spcPct val="90000"/>
              </a:lnSpc>
            </a:pPr>
            <a:r>
              <a:rPr lang="en-US" sz="2000"/>
              <a:t>AGNs</a:t>
            </a:r>
          </a:p>
        </p:txBody>
      </p:sp>
      <p:sp>
        <p:nvSpPr>
          <p:cNvPr id="240650" name="Rectangle 10"/>
          <p:cNvSpPr>
            <a:spLocks noChangeArrowheads="1"/>
          </p:cNvSpPr>
          <p:nvPr/>
        </p:nvSpPr>
        <p:spPr bwMode="auto">
          <a:xfrm>
            <a:off x="4859338" y="5084763"/>
            <a:ext cx="4140200" cy="153035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Active Galactic Nuclei includes </a:t>
            </a:r>
            <a:r>
              <a:rPr lang="en-US" sz="1600" dirty="0" err="1">
                <a:effectLst>
                  <a:outerShdw blurRad="38100" dist="38100" dir="2700000" algn="tl">
                    <a:srgbClr val="000000"/>
                  </a:outerShdw>
                </a:effectLst>
                <a:latin typeface="Garamond" pitchFamily="18" charset="0"/>
              </a:rPr>
              <a:t>Seyferts</a:t>
            </a:r>
            <a:r>
              <a:rPr lang="en-US" sz="1600" dirty="0">
                <a:effectLst>
                  <a:outerShdw blurRad="38100" dist="38100" dir="2700000" algn="tl">
                    <a:srgbClr val="000000"/>
                  </a:outerShdw>
                </a:effectLst>
                <a:latin typeface="Garamond" pitchFamily="18" charset="0"/>
              </a:rPr>
              <a:t>, quasars, radio galaxies and </a:t>
            </a:r>
            <a:r>
              <a:rPr lang="en-US" sz="1600" dirty="0" err="1">
                <a:effectLst>
                  <a:outerShdw blurRad="38100" dist="38100" dir="2700000" algn="tl">
                    <a:srgbClr val="000000"/>
                  </a:outerShdw>
                </a:effectLst>
                <a:latin typeface="Garamond" pitchFamily="18" charset="0"/>
              </a:rPr>
              <a:t>blazars</a:t>
            </a:r>
            <a:r>
              <a:rPr lang="en-US" sz="1600" dirty="0">
                <a:effectLst>
                  <a:outerShdw blurRad="38100" dist="38100" dir="2700000" algn="tl">
                    <a:srgbClr val="000000"/>
                  </a:outerShdw>
                </a:effectLst>
                <a:latin typeface="Garamond" pitchFamily="18" charset="0"/>
              </a:rPr>
              <a:t>.</a:t>
            </a:r>
          </a:p>
          <a:p>
            <a:pPr marL="342900" indent="-342900" eaLnBrk="1" hangingPunct="1">
              <a:lnSpc>
                <a:spcPct val="90000"/>
              </a:lnSpc>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Standard model: a super-massive (10</a:t>
            </a:r>
            <a:r>
              <a:rPr lang="en-US" sz="1600" baseline="30000" dirty="0">
                <a:effectLst>
                  <a:outerShdw blurRad="38100" dist="38100" dir="2700000" algn="tl">
                    <a:srgbClr val="000000"/>
                  </a:outerShdw>
                </a:effectLst>
                <a:latin typeface="Garamond" pitchFamily="18" charset="0"/>
              </a:rPr>
              <a:t>6</a:t>
            </a:r>
            <a:r>
              <a:rPr lang="en-US" sz="1600" dirty="0">
                <a:effectLst>
                  <a:outerShdw blurRad="38100" dist="38100" dir="2700000" algn="tl">
                    <a:srgbClr val="000000"/>
                  </a:outerShdw>
                </a:effectLst>
                <a:latin typeface="Garamond" pitchFamily="18" charset="0"/>
              </a:rPr>
              <a:t>-10</a:t>
            </a:r>
            <a:r>
              <a:rPr lang="en-US" sz="1600" baseline="30000" dirty="0">
                <a:effectLst>
                  <a:outerShdw blurRad="38100" dist="38100" dir="2700000" algn="tl">
                    <a:srgbClr val="000000"/>
                  </a:outerShdw>
                </a:effectLst>
                <a:latin typeface="Garamond" pitchFamily="18" charset="0"/>
              </a:rPr>
              <a:t>8 </a:t>
            </a:r>
            <a:r>
              <a:rPr lang="en-US" sz="1600" dirty="0">
                <a:effectLst>
                  <a:outerShdw blurRad="38100" dist="38100" dir="2700000" algn="tl">
                    <a:srgbClr val="000000"/>
                  </a:outerShdw>
                </a:effectLst>
                <a:latin typeface="Garamond" pitchFamily="18" charset="0"/>
              </a:rPr>
              <a:t>M</a:t>
            </a:r>
            <a:r>
              <a:rPr lang="en-US" sz="1600" baseline="-25000" dirty="0">
                <a:effectLst>
                  <a:outerShdw blurRad="38100" dist="38100" dir="2700000" algn="tl">
                    <a:srgbClr val="000000"/>
                  </a:outerShdw>
                </a:effectLst>
                <a:latin typeface="Garamond" pitchFamily="18" charset="0"/>
              </a:rPr>
              <a:t>o</a:t>
            </a:r>
            <a:r>
              <a:rPr lang="en-US" sz="1600" dirty="0">
                <a:effectLst>
                  <a:outerShdw blurRad="38100" dist="38100" dir="2700000" algn="tl">
                    <a:srgbClr val="000000"/>
                  </a:outerShdw>
                </a:effectLst>
                <a:latin typeface="Garamond" pitchFamily="18" charset="0"/>
              </a:rPr>
              <a:t>) black hole towards which large amounts of matter are accreted.</a:t>
            </a:r>
          </a:p>
          <a:p>
            <a:pPr marL="342900" indent="-342900" eaLnBrk="1" hangingPunct="1">
              <a:lnSpc>
                <a:spcPct val="90000"/>
              </a:lnSpc>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Detectable neutrino rates </a:t>
            </a:r>
            <a:r>
              <a:rPr lang="en-US" sz="1600" dirty="0" smtClean="0">
                <a:effectLst>
                  <a:outerShdw blurRad="38100" dist="38100" dir="2700000" algn="tl">
                    <a:srgbClr val="000000"/>
                  </a:outerShdw>
                </a:effectLst>
                <a:latin typeface="Garamond" pitchFamily="18" charset="0"/>
              </a:rPr>
              <a:t>(~1-10 </a:t>
            </a:r>
            <a:r>
              <a:rPr lang="en-US" sz="1600" dirty="0" err="1">
                <a:effectLst>
                  <a:outerShdw blurRad="38100" dist="38100" dir="2700000" algn="tl">
                    <a:srgbClr val="000000"/>
                  </a:outerShdw>
                </a:effectLst>
                <a:latin typeface="Garamond" pitchFamily="18" charset="0"/>
              </a:rPr>
              <a:t>ev</a:t>
            </a:r>
            <a:r>
              <a:rPr lang="en-US" sz="1600" dirty="0">
                <a:effectLst>
                  <a:outerShdw blurRad="38100" dist="38100" dir="2700000" algn="tl">
                    <a:srgbClr val="000000"/>
                  </a:outerShdw>
                </a:effectLst>
                <a:latin typeface="Garamond" pitchFamily="18" charset="0"/>
              </a:rPr>
              <a:t>/year/km</a:t>
            </a:r>
            <a:r>
              <a:rPr lang="en-US" sz="1600" baseline="30000" dirty="0">
                <a:effectLst>
                  <a:outerShdw blurRad="38100" dist="38100" dir="2700000" algn="tl">
                    <a:srgbClr val="000000"/>
                  </a:outerShdw>
                </a:effectLst>
                <a:latin typeface="Garamond" pitchFamily="18" charset="0"/>
              </a:rPr>
              <a:t>3</a:t>
            </a:r>
            <a:r>
              <a:rPr lang="en-US" sz="1600" dirty="0">
                <a:effectLst>
                  <a:outerShdw blurRad="38100" dist="38100" dir="2700000" algn="tl">
                    <a:srgbClr val="000000"/>
                  </a:outerShdw>
                </a:effectLst>
                <a:latin typeface="Garamond" pitchFamily="18" charset="0"/>
              </a:rPr>
              <a:t>) could be produced.</a:t>
            </a:r>
          </a:p>
        </p:txBody>
      </p:sp>
      <p:pic>
        <p:nvPicPr>
          <p:cNvPr id="240651" name="Picture 11" descr="agn-1"/>
          <p:cNvPicPr>
            <a:picLocks noChangeAspect="1" noChangeArrowheads="1"/>
          </p:cNvPicPr>
          <p:nvPr/>
        </p:nvPicPr>
        <p:blipFill>
          <a:blip r:embed="rId4" cstate="print"/>
          <a:srcRect/>
          <a:stretch>
            <a:fillRect/>
          </a:stretch>
        </p:blipFill>
        <p:spPr bwMode="auto">
          <a:xfrm>
            <a:off x="5148263" y="1206500"/>
            <a:ext cx="3206750" cy="3735388"/>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643">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06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0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rrowheads="1"/>
          </p:cNvSpPr>
          <p:nvPr>
            <p:ph type="title"/>
          </p:nvPr>
        </p:nvSpPr>
        <p:spPr>
          <a:xfrm>
            <a:off x="457200" y="44450"/>
            <a:ext cx="8229600" cy="1143000"/>
          </a:xfrm>
        </p:spPr>
        <p:txBody>
          <a:bodyPr/>
          <a:lstStyle/>
          <a:p>
            <a:r>
              <a:rPr lang="en-US"/>
              <a:t>Astrophysical Sources</a:t>
            </a:r>
          </a:p>
        </p:txBody>
      </p:sp>
      <p:sp>
        <p:nvSpPr>
          <p:cNvPr id="242691" name="Rectangle 3"/>
          <p:cNvSpPr>
            <a:spLocks noGrp="1" noChangeArrowheads="1"/>
          </p:cNvSpPr>
          <p:nvPr>
            <p:ph type="body" idx="1"/>
          </p:nvPr>
        </p:nvSpPr>
        <p:spPr>
          <a:xfrm>
            <a:off x="476250" y="1268413"/>
            <a:ext cx="4321175" cy="4857750"/>
          </a:xfrm>
        </p:spPr>
        <p:txBody>
          <a:bodyPr/>
          <a:lstStyle/>
          <a:p>
            <a:pPr>
              <a:lnSpc>
                <a:spcPct val="90000"/>
              </a:lnSpc>
            </a:pPr>
            <a:r>
              <a:rPr lang="en-US" sz="2400" b="1" u="sng"/>
              <a:t>Galactic sources</a:t>
            </a:r>
            <a:r>
              <a:rPr lang="en-US" sz="2400"/>
              <a:t>: these are near objects (few kpc) so the luminosity requirements are much lower.</a:t>
            </a:r>
          </a:p>
          <a:p>
            <a:pPr lvl="1">
              <a:lnSpc>
                <a:spcPct val="90000"/>
              </a:lnSpc>
            </a:pPr>
            <a:r>
              <a:rPr lang="en-US" sz="2000"/>
              <a:t>Micro-quasars</a:t>
            </a:r>
          </a:p>
          <a:p>
            <a:pPr lvl="1">
              <a:lnSpc>
                <a:spcPct val="90000"/>
              </a:lnSpc>
            </a:pPr>
            <a:r>
              <a:rPr lang="en-US" sz="2000"/>
              <a:t>Supernova remnants</a:t>
            </a:r>
          </a:p>
          <a:p>
            <a:pPr lvl="1">
              <a:lnSpc>
                <a:spcPct val="90000"/>
              </a:lnSpc>
            </a:pPr>
            <a:r>
              <a:rPr lang="en-US" sz="2000"/>
              <a:t>Magnetars</a:t>
            </a:r>
          </a:p>
          <a:p>
            <a:pPr lvl="1">
              <a:lnSpc>
                <a:spcPct val="90000"/>
              </a:lnSpc>
            </a:pPr>
            <a:r>
              <a:rPr lang="en-US" sz="2000"/>
              <a:t>…</a:t>
            </a:r>
          </a:p>
          <a:p>
            <a:pPr lvl="1">
              <a:lnSpc>
                <a:spcPct val="90000"/>
              </a:lnSpc>
            </a:pPr>
            <a:endParaRPr lang="en-US" sz="2000"/>
          </a:p>
          <a:p>
            <a:pPr lvl="1">
              <a:lnSpc>
                <a:spcPct val="90000"/>
              </a:lnSpc>
            </a:pPr>
            <a:endParaRPr lang="en-US" sz="2000"/>
          </a:p>
          <a:p>
            <a:pPr>
              <a:lnSpc>
                <a:spcPct val="90000"/>
              </a:lnSpc>
            </a:pPr>
            <a:r>
              <a:rPr lang="en-US" sz="2400" b="1" u="sng"/>
              <a:t>Extra-galactic sources</a:t>
            </a:r>
            <a:r>
              <a:rPr lang="en-US" sz="2400"/>
              <a:t>: most powerful sources in the Universe</a:t>
            </a:r>
          </a:p>
          <a:p>
            <a:pPr lvl="1">
              <a:lnSpc>
                <a:spcPct val="90000"/>
              </a:lnSpc>
            </a:pPr>
            <a:r>
              <a:rPr lang="en-US" sz="2000"/>
              <a:t>AGNs</a:t>
            </a:r>
          </a:p>
          <a:p>
            <a:pPr lvl="1">
              <a:lnSpc>
                <a:spcPct val="90000"/>
              </a:lnSpc>
            </a:pPr>
            <a:r>
              <a:rPr lang="en-US" sz="2000"/>
              <a:t>GRBs	</a:t>
            </a:r>
          </a:p>
        </p:txBody>
      </p:sp>
      <p:pic>
        <p:nvPicPr>
          <p:cNvPr id="242700" name="Picture 12"/>
          <p:cNvPicPr>
            <a:picLocks noChangeAspect="1" noChangeArrowheads="1"/>
          </p:cNvPicPr>
          <p:nvPr/>
        </p:nvPicPr>
        <p:blipFill>
          <a:blip r:embed="rId4" cstate="print"/>
          <a:srcRect/>
          <a:stretch>
            <a:fillRect/>
          </a:stretch>
        </p:blipFill>
        <p:spPr bwMode="auto">
          <a:xfrm>
            <a:off x="4662488" y="1289050"/>
            <a:ext cx="4410075" cy="2932113"/>
          </a:xfrm>
          <a:prstGeom prst="rect">
            <a:avLst/>
          </a:prstGeom>
          <a:noFill/>
          <a:ln w="9525" algn="ctr">
            <a:noFill/>
            <a:miter lim="800000"/>
            <a:headEnd/>
            <a:tailEnd/>
          </a:ln>
          <a:effectLst/>
        </p:spPr>
      </p:pic>
      <p:sp>
        <p:nvSpPr>
          <p:cNvPr id="242701" name="Rectangle 13"/>
          <p:cNvSpPr>
            <a:spLocks noChangeArrowheads="1"/>
          </p:cNvSpPr>
          <p:nvPr/>
        </p:nvSpPr>
        <p:spPr bwMode="auto">
          <a:xfrm>
            <a:off x="4643438" y="4437063"/>
            <a:ext cx="4346575" cy="2276475"/>
          </a:xfrm>
          <a:prstGeom prst="rect">
            <a:avLst/>
          </a:prstGeom>
          <a:noFill/>
          <a:ln w="9525">
            <a:noFill/>
            <a:miter lim="800000"/>
            <a:headEnd/>
            <a:tailEnd/>
          </a:ln>
          <a:effectLst/>
        </p:spPr>
        <p:txBody>
          <a:bodyPr/>
          <a:lstStyle/>
          <a:p>
            <a:pPr marL="342900" indent="-342900" eaLnBrk="1" hangingPunct="1">
              <a:spcBef>
                <a:spcPct val="15000"/>
              </a:spcBef>
              <a:buClr>
                <a:schemeClr val="hlink"/>
              </a:buClr>
              <a:buSzPct val="70000"/>
              <a:buFont typeface="Wingdings" pitchFamily="2" charset="2"/>
              <a:buChar char="n"/>
            </a:pPr>
            <a:r>
              <a:rPr lang="en-US" sz="1600">
                <a:effectLst>
                  <a:outerShdw blurRad="38100" dist="38100" dir="2700000" algn="tl">
                    <a:srgbClr val="000000"/>
                  </a:outerShdw>
                </a:effectLst>
                <a:latin typeface="Garamond" pitchFamily="18" charset="0"/>
              </a:rPr>
              <a:t>GRBs are brief explosions of </a:t>
            </a:r>
            <a:r>
              <a:rPr lang="en-US" sz="1600">
                <a:effectLst>
                  <a:outerShdw blurRad="38100" dist="38100" dir="2700000" algn="tl">
                    <a:srgbClr val="000000"/>
                  </a:outerShdw>
                </a:effectLst>
                <a:latin typeface="Garamond" pitchFamily="18" charset="0"/>
                <a:sym typeface="Symbol" pitchFamily="18" charset="2"/>
              </a:rPr>
              <a:t></a:t>
            </a:r>
            <a:r>
              <a:rPr lang="en-US" sz="1600">
                <a:effectLst>
                  <a:outerShdw blurRad="38100" dist="38100" dir="2700000" algn="tl">
                    <a:srgbClr val="000000"/>
                  </a:outerShdw>
                </a:effectLst>
                <a:latin typeface="Garamond" pitchFamily="18" charset="0"/>
              </a:rPr>
              <a:t> rays</a:t>
            </a:r>
            <a:br>
              <a:rPr lang="en-US" sz="1600">
                <a:effectLst>
                  <a:outerShdw blurRad="38100" dist="38100" dir="2700000" algn="tl">
                    <a:srgbClr val="000000"/>
                  </a:outerShdw>
                </a:effectLst>
                <a:latin typeface="Garamond" pitchFamily="18" charset="0"/>
              </a:rPr>
            </a:br>
            <a:r>
              <a:rPr lang="en-US" sz="1600">
                <a:effectLst>
                  <a:outerShdw blurRad="38100" dist="38100" dir="2700000" algn="tl">
                    <a:srgbClr val="000000"/>
                  </a:outerShdw>
                </a:effectLst>
                <a:latin typeface="Garamond" pitchFamily="18" charset="0"/>
              </a:rPr>
              <a:t>(often + X-ray, optical and radio).</a:t>
            </a:r>
          </a:p>
          <a:p>
            <a:pPr marL="342900" indent="-342900" eaLnBrk="1" hangingPunct="1">
              <a:spcBef>
                <a:spcPct val="15000"/>
              </a:spcBef>
              <a:buClr>
                <a:schemeClr val="hlink"/>
              </a:buClr>
              <a:buSzPct val="70000"/>
              <a:buFont typeface="Wingdings" pitchFamily="2" charset="2"/>
              <a:buChar char="n"/>
            </a:pPr>
            <a:r>
              <a:rPr lang="en-US" sz="1600">
                <a:effectLst>
                  <a:outerShdw blurRad="38100" dist="38100" dir="2700000" algn="tl">
                    <a:srgbClr val="000000"/>
                  </a:outerShdw>
                </a:effectLst>
                <a:latin typeface="Garamond" pitchFamily="18" charset="0"/>
              </a:rPr>
              <a:t>In the fireball model, matter moving at relativistic velocities collides with the surrounding material. The progenitor could be a collapsing super-massive star.</a:t>
            </a:r>
          </a:p>
          <a:p>
            <a:pPr marL="342900" indent="-342900" eaLnBrk="1" hangingPunct="1">
              <a:spcBef>
                <a:spcPct val="15000"/>
              </a:spcBef>
              <a:buClr>
                <a:schemeClr val="hlink"/>
              </a:buClr>
              <a:buSzPct val="70000"/>
              <a:buFont typeface="Wingdings" pitchFamily="2" charset="2"/>
              <a:buChar char="n"/>
            </a:pPr>
            <a:r>
              <a:rPr lang="en-US" sz="1600" u="sng">
                <a:effectLst>
                  <a:outerShdw blurRad="38100" dist="38100" dir="2700000" algn="tl">
                    <a:srgbClr val="000000"/>
                  </a:outerShdw>
                </a:effectLst>
                <a:latin typeface="Garamond" pitchFamily="18" charset="0"/>
              </a:rPr>
              <a:t>Time correlation</a:t>
            </a:r>
            <a:r>
              <a:rPr lang="en-US" sz="1600">
                <a:effectLst>
                  <a:outerShdw blurRad="38100" dist="38100" dir="2700000" algn="tl">
                    <a:srgbClr val="000000"/>
                  </a:outerShdw>
                </a:effectLst>
                <a:latin typeface="Garamond" pitchFamily="18" charset="0"/>
              </a:rPr>
              <a:t> enhances the neutrino detection efficiency.</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7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p:txBody>
          <a:bodyPr/>
          <a:lstStyle/>
          <a:p>
            <a:r>
              <a:rPr lang="it-IT"/>
              <a:t>Astrofisica con neutrini</a:t>
            </a:r>
          </a:p>
        </p:txBody>
      </p:sp>
      <p:sp>
        <p:nvSpPr>
          <p:cNvPr id="7" name="Segnaposto numero diapositiva 5"/>
          <p:cNvSpPr>
            <a:spLocks noGrp="1"/>
          </p:cNvSpPr>
          <p:nvPr>
            <p:ph type="sldNum" sz="quarter" idx="12"/>
          </p:nvPr>
        </p:nvSpPr>
        <p:spPr/>
        <p:txBody>
          <a:bodyPr/>
          <a:lstStyle/>
          <a:p>
            <a:fld id="{0144EFDA-C3A2-4E5A-93B7-EF271456A355}" type="slidenum">
              <a:rPr lang="it-IT"/>
              <a:pPr/>
              <a:t>14</a:t>
            </a:fld>
            <a:endParaRPr lang="it-IT"/>
          </a:p>
        </p:txBody>
      </p:sp>
      <p:sp>
        <p:nvSpPr>
          <p:cNvPr id="130050" name="Rectangle 2"/>
          <p:cNvSpPr>
            <a:spLocks noGrp="1" noChangeArrowheads="1"/>
          </p:cNvSpPr>
          <p:nvPr>
            <p:ph type="title"/>
          </p:nvPr>
        </p:nvSpPr>
        <p:spPr>
          <a:xfrm>
            <a:off x="457200" y="274638"/>
            <a:ext cx="8186766" cy="1582726"/>
          </a:xfrm>
        </p:spPr>
        <p:txBody>
          <a:bodyPr/>
          <a:lstStyle/>
          <a:p>
            <a:r>
              <a:rPr lang="en-US" sz="4800" smtClean="0"/>
              <a:t>9.3 Recipes for a Neutrino Telescope</a:t>
            </a:r>
            <a:endParaRPr lang="en-US" sz="4800"/>
          </a:p>
        </p:txBody>
      </p:sp>
      <p:pic>
        <p:nvPicPr>
          <p:cNvPr id="130052" name="Picture 4"/>
          <p:cNvPicPr>
            <a:picLocks noChangeAspect="1" noChangeArrowheads="1"/>
          </p:cNvPicPr>
          <p:nvPr/>
        </p:nvPicPr>
        <p:blipFill>
          <a:blip r:embed="rId2" cstate="print"/>
          <a:srcRect/>
          <a:stretch>
            <a:fillRect/>
          </a:stretch>
        </p:blipFill>
        <p:spPr bwMode="auto">
          <a:xfrm>
            <a:off x="1908175" y="1773238"/>
            <a:ext cx="5319713" cy="4400550"/>
          </a:xfrm>
          <a:prstGeom prst="rect">
            <a:avLst/>
          </a:prstGeom>
          <a:noFill/>
          <a:ln w="9525" algn="ctr">
            <a:noFill/>
            <a:miter lim="800000"/>
            <a:headEnd/>
            <a:tailEnd/>
          </a:ln>
          <a:effectLst/>
        </p:spPr>
      </p:pic>
      <p:sp>
        <p:nvSpPr>
          <p:cNvPr id="130053" name="Rectangle 5"/>
          <p:cNvSpPr>
            <a:spLocks noChangeArrowheads="1"/>
          </p:cNvSpPr>
          <p:nvPr/>
        </p:nvSpPr>
        <p:spPr bwMode="auto">
          <a:xfrm>
            <a:off x="2982913" y="3379788"/>
            <a:ext cx="3389312" cy="2179637"/>
          </a:xfrm>
          <a:prstGeom prst="rect">
            <a:avLst/>
          </a:prstGeom>
          <a:solidFill>
            <a:schemeClr val="tx1"/>
          </a:solidFill>
          <a:ln w="9525" algn="ctr">
            <a:noFill/>
            <a:miter lim="800000"/>
            <a:headEnd/>
            <a:tailEnd/>
          </a:ln>
          <a:effectLst/>
        </p:spPr>
        <p:txBody>
          <a:bodyPr anchor="ctr">
            <a:spAutoFit/>
          </a:bodyPr>
          <a:lstStyle/>
          <a:p>
            <a:r>
              <a:rPr lang="it-IT" sz="1800" b="1">
                <a:solidFill>
                  <a:srgbClr val="000066"/>
                </a:solidFill>
              </a:rPr>
              <a:t>M. Markov</a:t>
            </a:r>
            <a:r>
              <a:rPr lang="it-IT" sz="1800">
                <a:solidFill>
                  <a:srgbClr val="000066"/>
                </a:solidFill>
              </a:rPr>
              <a:t>: </a:t>
            </a:r>
          </a:p>
          <a:p>
            <a:r>
              <a:rPr lang="it-IT" sz="1700">
                <a:solidFill>
                  <a:srgbClr val="000066"/>
                </a:solidFill>
              </a:rPr>
              <a:t>“We propose to install detectors deep in a lake or  in the sea and to determine the direction of the charged particles with the help of Cherenkov radiation”</a:t>
            </a:r>
          </a:p>
          <a:p>
            <a:endParaRPr lang="it-IT" sz="800">
              <a:solidFill>
                <a:srgbClr val="000066"/>
              </a:solidFill>
            </a:endParaRPr>
          </a:p>
          <a:p>
            <a:endParaRPr lang="it-IT" sz="800">
              <a:solidFill>
                <a:srgbClr val="000066"/>
              </a:solidFill>
            </a:endParaRPr>
          </a:p>
          <a:p>
            <a:r>
              <a:rPr lang="it-IT" sz="1800">
                <a:solidFill>
                  <a:srgbClr val="000066"/>
                </a:solidFill>
              </a:rPr>
              <a:t>1960, Rochester Conference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data 3"/>
          <p:cNvSpPr>
            <a:spLocks noGrp="1"/>
          </p:cNvSpPr>
          <p:nvPr>
            <p:ph type="dt" sz="half" idx="10"/>
          </p:nvPr>
        </p:nvSpPr>
        <p:spPr/>
        <p:txBody>
          <a:bodyPr/>
          <a:lstStyle/>
          <a:p>
            <a:r>
              <a:rPr lang="it-IT"/>
              <a:t>Astrofisica con neutrini</a:t>
            </a:r>
          </a:p>
        </p:txBody>
      </p:sp>
      <p:sp>
        <p:nvSpPr>
          <p:cNvPr id="11" name="Segnaposto numero diapositiva 5"/>
          <p:cNvSpPr>
            <a:spLocks noGrp="1"/>
          </p:cNvSpPr>
          <p:nvPr>
            <p:ph type="sldNum" sz="quarter" idx="12"/>
          </p:nvPr>
        </p:nvSpPr>
        <p:spPr/>
        <p:txBody>
          <a:bodyPr/>
          <a:lstStyle/>
          <a:p>
            <a:fld id="{573DA915-B9CF-4378-A1C2-CC8B849D2C70}" type="slidenum">
              <a:rPr lang="it-IT"/>
              <a:pPr/>
              <a:t>15</a:t>
            </a:fld>
            <a:endParaRPr lang="it-IT" dirty="0"/>
          </a:p>
        </p:txBody>
      </p:sp>
      <p:sp>
        <p:nvSpPr>
          <p:cNvPr id="143362" name="Rectangle 2"/>
          <p:cNvSpPr>
            <a:spLocks noGrp="1" noChangeArrowheads="1"/>
          </p:cNvSpPr>
          <p:nvPr>
            <p:ph type="title"/>
          </p:nvPr>
        </p:nvSpPr>
        <p:spPr>
          <a:xfrm>
            <a:off x="755650" y="115888"/>
            <a:ext cx="8064500" cy="1431925"/>
          </a:xfrm>
        </p:spPr>
        <p:txBody>
          <a:bodyPr/>
          <a:lstStyle/>
          <a:p>
            <a:pPr algn="ctr"/>
            <a:r>
              <a:rPr lang="en-US" sz="4000" smtClean="0"/>
              <a:t>Deep in a transparent medium</a:t>
            </a:r>
            <a:endParaRPr lang="en-US" sz="4000"/>
          </a:p>
        </p:txBody>
      </p:sp>
      <p:sp>
        <p:nvSpPr>
          <p:cNvPr id="143365" name="Text Box 5"/>
          <p:cNvSpPr txBox="1">
            <a:spLocks noChangeArrowheads="1"/>
          </p:cNvSpPr>
          <p:nvPr/>
        </p:nvSpPr>
        <p:spPr bwMode="auto">
          <a:xfrm>
            <a:off x="107950" y="1773238"/>
            <a:ext cx="3535356" cy="4339650"/>
          </a:xfrm>
          <a:prstGeom prst="rect">
            <a:avLst/>
          </a:prstGeom>
          <a:solidFill>
            <a:schemeClr val="bg1"/>
          </a:solidFill>
          <a:ln w="38100">
            <a:solidFill>
              <a:srgbClr val="FAB406"/>
            </a:solidFill>
            <a:miter lim="800000"/>
            <a:headEnd/>
            <a:tailEnd/>
          </a:ln>
          <a:effectLst>
            <a:outerShdw dist="107763" dir="2700000" algn="ctr" rotWithShape="0">
              <a:srgbClr val="FF0000"/>
            </a:outerShdw>
          </a:effectLst>
        </p:spPr>
        <p:txBody>
          <a:bodyPr wrap="square">
            <a:spAutoFit/>
          </a:bodyPr>
          <a:lstStyle/>
          <a:p>
            <a:pPr marL="288925" indent="-288925">
              <a:spcAft>
                <a:spcPct val="50000"/>
              </a:spcAft>
              <a:buFontTx/>
              <a:buChar char="•"/>
            </a:pPr>
            <a:r>
              <a:rPr lang="en-US" b="1" dirty="0" smtClean="0">
                <a:solidFill>
                  <a:srgbClr val="FFFF00"/>
                </a:solidFill>
              </a:rPr>
              <a:t>Water or Ice</a:t>
            </a:r>
            <a:r>
              <a:rPr lang="en-US" dirty="0" smtClean="0">
                <a:solidFill>
                  <a:srgbClr val="FFFF00"/>
                </a:solidFill>
              </a:rPr>
              <a:t>:</a:t>
            </a:r>
          </a:p>
          <a:p>
            <a:pPr marL="565150" lvl="1">
              <a:spcAft>
                <a:spcPct val="50000"/>
              </a:spcAft>
              <a:buFontTx/>
              <a:buChar char="•"/>
            </a:pPr>
            <a:r>
              <a:rPr lang="en-US" dirty="0" smtClean="0">
                <a:solidFill>
                  <a:srgbClr val="FFFF00"/>
                </a:solidFill>
              </a:rPr>
              <a:t> large (and inexpensive ) target for </a:t>
            </a:r>
            <a:r>
              <a:rPr lang="en-US" dirty="0" smtClean="0">
                <a:solidFill>
                  <a:srgbClr val="FFFF00"/>
                </a:solidFill>
                <a:latin typeface="Symbol" pitchFamily="18" charset="2"/>
              </a:rPr>
              <a:t>n</a:t>
            </a:r>
            <a:r>
              <a:rPr lang="en-US" dirty="0" smtClean="0">
                <a:solidFill>
                  <a:srgbClr val="FFFF00"/>
                </a:solidFill>
              </a:rPr>
              <a:t> interaction</a:t>
            </a:r>
            <a:endParaRPr lang="en-US" dirty="0" smtClean="0">
              <a:solidFill>
                <a:srgbClr val="FFFF00"/>
              </a:solidFill>
              <a:latin typeface="Symbol" pitchFamily="18" charset="2"/>
            </a:endParaRPr>
          </a:p>
          <a:p>
            <a:pPr marL="565150" lvl="1">
              <a:spcAft>
                <a:spcPct val="50000"/>
              </a:spcAft>
              <a:buFontTx/>
              <a:buChar char="•"/>
            </a:pPr>
            <a:r>
              <a:rPr lang="en-US" dirty="0" smtClean="0">
                <a:solidFill>
                  <a:srgbClr val="FFFF00"/>
                </a:solidFill>
              </a:rPr>
              <a:t> transparent radiators for Cherenkov light;</a:t>
            </a:r>
          </a:p>
          <a:p>
            <a:pPr marL="565150" lvl="1">
              <a:spcAft>
                <a:spcPct val="50000"/>
              </a:spcAft>
              <a:buFontTx/>
              <a:buChar char="•"/>
            </a:pPr>
            <a:r>
              <a:rPr lang="en-US" dirty="0" smtClean="0">
                <a:solidFill>
                  <a:srgbClr val="FFFF00"/>
                </a:solidFill>
              </a:rPr>
              <a:t> large deep: protection against the cosmic-ray </a:t>
            </a:r>
            <a:r>
              <a:rPr lang="en-US" dirty="0" err="1" smtClean="0">
                <a:solidFill>
                  <a:srgbClr val="FFFF00"/>
                </a:solidFill>
              </a:rPr>
              <a:t>muon</a:t>
            </a:r>
            <a:r>
              <a:rPr lang="en-US" dirty="0" smtClean="0">
                <a:solidFill>
                  <a:srgbClr val="FFFF00"/>
                </a:solidFill>
              </a:rPr>
              <a:t> background</a:t>
            </a:r>
            <a:endParaRPr lang="en-US" dirty="0">
              <a:solidFill>
                <a:srgbClr val="FFFF00"/>
              </a:solidFill>
            </a:endParaRPr>
          </a:p>
        </p:txBody>
      </p:sp>
      <p:pic>
        <p:nvPicPr>
          <p:cNvPr id="143367" name="Picture 7"/>
          <p:cNvPicPr>
            <a:picLocks noChangeAspect="1" noChangeArrowheads="1"/>
          </p:cNvPicPr>
          <p:nvPr/>
        </p:nvPicPr>
        <p:blipFill>
          <a:blip r:embed="rId2" cstate="print"/>
          <a:srcRect l="2756" t="69505" r="55103" b="1947"/>
          <a:stretch>
            <a:fillRect/>
          </a:stretch>
        </p:blipFill>
        <p:spPr bwMode="auto">
          <a:xfrm>
            <a:off x="3779838" y="1384300"/>
            <a:ext cx="5364162" cy="5140325"/>
          </a:xfrm>
          <a:prstGeom prst="rect">
            <a:avLst/>
          </a:prstGeom>
          <a:noFill/>
          <a:ln w="9525" algn="ctr">
            <a:noFill/>
            <a:miter lim="800000"/>
            <a:headEnd/>
            <a:tailEnd/>
          </a:ln>
          <a:effectLst/>
        </p:spPr>
      </p:pic>
      <p:sp>
        <p:nvSpPr>
          <p:cNvPr id="143368" name="Line 8"/>
          <p:cNvSpPr>
            <a:spLocks noChangeShapeType="1"/>
          </p:cNvSpPr>
          <p:nvPr/>
        </p:nvSpPr>
        <p:spPr bwMode="auto">
          <a:xfrm>
            <a:off x="7524750" y="1844675"/>
            <a:ext cx="576263" cy="1368425"/>
          </a:xfrm>
          <a:prstGeom prst="line">
            <a:avLst/>
          </a:prstGeom>
          <a:noFill/>
          <a:ln w="117475">
            <a:solidFill>
              <a:srgbClr val="008000"/>
            </a:solidFill>
            <a:round/>
            <a:headEnd/>
            <a:tailEnd type="triangle" w="med" len="med"/>
          </a:ln>
          <a:effectLst/>
        </p:spPr>
        <p:txBody>
          <a:bodyPr>
            <a:spAutoFit/>
          </a:bodyPr>
          <a:lstStyle/>
          <a:p>
            <a:endParaRPr lang="it-IT"/>
          </a:p>
        </p:txBody>
      </p:sp>
      <p:sp>
        <p:nvSpPr>
          <p:cNvPr id="143369" name="Text Box 9"/>
          <p:cNvSpPr txBox="1">
            <a:spLocks noChangeArrowheads="1"/>
          </p:cNvSpPr>
          <p:nvPr/>
        </p:nvSpPr>
        <p:spPr bwMode="auto">
          <a:xfrm>
            <a:off x="8008938" y="1971675"/>
            <a:ext cx="461962" cy="671513"/>
          </a:xfrm>
          <a:prstGeom prst="rect">
            <a:avLst/>
          </a:prstGeom>
          <a:noFill/>
          <a:ln w="9525" algn="ctr">
            <a:noFill/>
            <a:miter lim="800000"/>
            <a:headEnd/>
            <a:tailEnd/>
          </a:ln>
          <a:effectLst/>
        </p:spPr>
        <p:txBody>
          <a:bodyPr wrap="none">
            <a:spAutoFit/>
          </a:bodyPr>
          <a:lstStyle/>
          <a:p>
            <a:r>
              <a:rPr lang="it-IT" sz="3800" b="1">
                <a:solidFill>
                  <a:srgbClr val="000086"/>
                </a:solidFill>
                <a:latin typeface="Symbol" pitchFamily="18" charset="2"/>
              </a:rPr>
              <a:t>m</a:t>
            </a:r>
          </a:p>
        </p:txBody>
      </p:sp>
      <p:sp>
        <p:nvSpPr>
          <p:cNvPr id="143370" name="Line 10"/>
          <p:cNvSpPr>
            <a:spLocks noChangeShapeType="1"/>
          </p:cNvSpPr>
          <p:nvPr/>
        </p:nvSpPr>
        <p:spPr bwMode="auto">
          <a:xfrm flipV="1">
            <a:off x="5435600" y="4437063"/>
            <a:ext cx="936625" cy="1439862"/>
          </a:xfrm>
          <a:prstGeom prst="line">
            <a:avLst/>
          </a:prstGeom>
          <a:noFill/>
          <a:ln w="117475">
            <a:solidFill>
              <a:srgbClr val="FF0000"/>
            </a:solidFill>
            <a:round/>
            <a:headEnd/>
            <a:tailEnd type="triangle" w="med" len="med"/>
          </a:ln>
          <a:effectLst/>
        </p:spPr>
        <p:txBody>
          <a:bodyPr>
            <a:spAutoFit/>
          </a:bodyPr>
          <a:lstStyle/>
          <a:p>
            <a:endParaRPr lang="it-IT"/>
          </a:p>
        </p:txBody>
      </p:sp>
      <p:sp>
        <p:nvSpPr>
          <p:cNvPr id="143371" name="Text Box 11"/>
          <p:cNvSpPr txBox="1">
            <a:spLocks noChangeArrowheads="1"/>
          </p:cNvSpPr>
          <p:nvPr/>
        </p:nvSpPr>
        <p:spPr bwMode="auto">
          <a:xfrm>
            <a:off x="5435600" y="4052888"/>
            <a:ext cx="436563" cy="671512"/>
          </a:xfrm>
          <a:prstGeom prst="rect">
            <a:avLst/>
          </a:prstGeom>
          <a:noFill/>
          <a:ln w="9525" algn="ctr">
            <a:noFill/>
            <a:miter lim="800000"/>
            <a:headEnd/>
            <a:tailEnd/>
          </a:ln>
          <a:effectLst/>
        </p:spPr>
        <p:txBody>
          <a:bodyPr wrap="none">
            <a:spAutoFit/>
          </a:bodyPr>
          <a:lstStyle/>
          <a:p>
            <a:r>
              <a:rPr lang="it-IT" sz="3800" b="1">
                <a:solidFill>
                  <a:srgbClr val="000086"/>
                </a:solidFill>
                <a:latin typeface="Symbol" pitchFamily="18" charset="2"/>
              </a:rPr>
              <a:t>n</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data 3"/>
          <p:cNvSpPr>
            <a:spLocks noGrp="1"/>
          </p:cNvSpPr>
          <p:nvPr>
            <p:ph type="dt" sz="half" idx="10"/>
          </p:nvPr>
        </p:nvSpPr>
        <p:spPr/>
        <p:txBody>
          <a:bodyPr/>
          <a:lstStyle/>
          <a:p>
            <a:r>
              <a:rPr lang="it-IT"/>
              <a:t>Astrofisica con neutrini</a:t>
            </a:r>
          </a:p>
        </p:txBody>
      </p:sp>
      <p:sp>
        <p:nvSpPr>
          <p:cNvPr id="12" name="Segnaposto numero diapositiva 5"/>
          <p:cNvSpPr>
            <a:spLocks noGrp="1"/>
          </p:cNvSpPr>
          <p:nvPr>
            <p:ph type="sldNum" sz="quarter" idx="12"/>
          </p:nvPr>
        </p:nvSpPr>
        <p:spPr/>
        <p:txBody>
          <a:bodyPr/>
          <a:lstStyle/>
          <a:p>
            <a:fld id="{E8927A80-A9C0-44BC-80F6-1A5B2B465315}" type="slidenum">
              <a:rPr lang="it-IT"/>
              <a:pPr/>
              <a:t>16</a:t>
            </a:fld>
            <a:endParaRPr lang="it-IT" dirty="0"/>
          </a:p>
        </p:txBody>
      </p:sp>
      <p:sp>
        <p:nvSpPr>
          <p:cNvPr id="97282" name="Rectangle 2"/>
          <p:cNvSpPr>
            <a:spLocks noGrp="1" noChangeArrowheads="1"/>
          </p:cNvSpPr>
          <p:nvPr>
            <p:ph type="title"/>
          </p:nvPr>
        </p:nvSpPr>
        <p:spPr>
          <a:xfrm>
            <a:off x="142844" y="71414"/>
            <a:ext cx="9001156" cy="1431925"/>
          </a:xfrm>
        </p:spPr>
        <p:txBody>
          <a:bodyPr/>
          <a:lstStyle/>
          <a:p>
            <a:r>
              <a:rPr lang="en-US" dirty="0" err="1" smtClean="0">
                <a:latin typeface="Symbol" pitchFamily="18" charset="2"/>
              </a:rPr>
              <a:t>n</a:t>
            </a:r>
            <a:r>
              <a:rPr lang="en-US" dirty="0" err="1" smtClean="0"/>
              <a:t>T</a:t>
            </a:r>
            <a:r>
              <a:rPr lang="en-US" dirty="0" smtClean="0"/>
              <a:t>: a detector looking to the bottom </a:t>
            </a:r>
            <a:endParaRPr lang="en-US" dirty="0"/>
          </a:p>
        </p:txBody>
      </p:sp>
      <p:pic>
        <p:nvPicPr>
          <p:cNvPr id="97323" name="Picture 43" descr="atm"/>
          <p:cNvPicPr>
            <a:picLocks noChangeAspect="1" noChangeArrowheads="1"/>
          </p:cNvPicPr>
          <p:nvPr/>
        </p:nvPicPr>
        <p:blipFill>
          <a:blip r:embed="rId2" cstate="print"/>
          <a:srcRect/>
          <a:stretch>
            <a:fillRect/>
          </a:stretch>
        </p:blipFill>
        <p:spPr bwMode="auto">
          <a:xfrm>
            <a:off x="0" y="2714620"/>
            <a:ext cx="5145088" cy="4151312"/>
          </a:xfrm>
          <a:prstGeom prst="rect">
            <a:avLst/>
          </a:prstGeom>
          <a:noFill/>
          <a:ln w="9525">
            <a:noFill/>
            <a:miter lim="800000"/>
            <a:headEnd/>
            <a:tailEnd/>
          </a:ln>
        </p:spPr>
      </p:pic>
      <p:sp>
        <p:nvSpPr>
          <p:cNvPr id="97325" name="Text Box 45"/>
          <p:cNvSpPr txBox="1">
            <a:spLocks noChangeArrowheads="1"/>
          </p:cNvSpPr>
          <p:nvPr/>
        </p:nvSpPr>
        <p:spPr bwMode="auto">
          <a:xfrm>
            <a:off x="285720" y="1357298"/>
            <a:ext cx="8678893" cy="1477328"/>
          </a:xfrm>
          <a:prstGeom prst="rect">
            <a:avLst/>
          </a:prstGeom>
          <a:noFill/>
          <a:ln w="9525">
            <a:noFill/>
            <a:miter lim="800000"/>
            <a:headEnd/>
            <a:tailEnd/>
          </a:ln>
          <a:effectLst/>
        </p:spPr>
        <p:txBody>
          <a:bodyPr wrap="square">
            <a:spAutoFit/>
          </a:bodyPr>
          <a:lstStyle/>
          <a:p>
            <a:pPr>
              <a:lnSpc>
                <a:spcPct val="125000"/>
              </a:lnSpc>
              <a:buFont typeface="Arial" pitchFamily="34" charset="0"/>
              <a:buChar char="•"/>
            </a:pPr>
            <a:r>
              <a:rPr lang="en-US" dirty="0" smtClean="0"/>
              <a:t> Atmospheric </a:t>
            </a:r>
            <a:r>
              <a:rPr lang="en-US" dirty="0" err="1" smtClean="0"/>
              <a:t>muons</a:t>
            </a:r>
            <a:r>
              <a:rPr lang="en-US" dirty="0" smtClean="0"/>
              <a:t> dominate by many order of magnitude the neutrino-induced </a:t>
            </a:r>
            <a:r>
              <a:rPr lang="en-US" dirty="0" err="1" smtClean="0"/>
              <a:t>muons</a:t>
            </a:r>
            <a:r>
              <a:rPr lang="en-US" dirty="0" smtClean="0"/>
              <a:t>.  </a:t>
            </a:r>
          </a:p>
          <a:p>
            <a:pPr>
              <a:lnSpc>
                <a:spcPct val="125000"/>
              </a:lnSpc>
              <a:buFont typeface="Arial" pitchFamily="34" charset="0"/>
              <a:buChar char="•"/>
            </a:pPr>
            <a:r>
              <a:rPr lang="en-US" dirty="0" smtClean="0"/>
              <a:t> Only upward-going particles are candidate for extraterrestrial  </a:t>
            </a:r>
            <a:r>
              <a:rPr lang="en-US" dirty="0" smtClean="0">
                <a:latin typeface="Symbol" pitchFamily="18" charset="2"/>
              </a:rPr>
              <a:t>n </a:t>
            </a:r>
            <a:r>
              <a:rPr lang="en-US" dirty="0" smtClean="0"/>
              <a:t>. </a:t>
            </a:r>
            <a:endParaRPr lang="en-US" dirty="0"/>
          </a:p>
        </p:txBody>
      </p:sp>
      <p:grpSp>
        <p:nvGrpSpPr>
          <p:cNvPr id="2" name="Group 51"/>
          <p:cNvGrpSpPr>
            <a:grpSpLocks/>
          </p:cNvGrpSpPr>
          <p:nvPr/>
        </p:nvGrpSpPr>
        <p:grpSpPr bwMode="auto">
          <a:xfrm>
            <a:off x="1403350" y="4292602"/>
            <a:ext cx="7632700" cy="2239964"/>
            <a:chOff x="930" y="2704"/>
            <a:chExt cx="4808" cy="1411"/>
          </a:xfrm>
        </p:grpSpPr>
        <p:sp>
          <p:nvSpPr>
            <p:cNvPr id="97328" name="Rectangle 48"/>
            <p:cNvSpPr>
              <a:spLocks noChangeArrowheads="1"/>
            </p:cNvSpPr>
            <p:nvPr/>
          </p:nvSpPr>
          <p:spPr bwMode="auto">
            <a:xfrm>
              <a:off x="3538" y="2704"/>
              <a:ext cx="2200" cy="931"/>
            </a:xfrm>
            <a:prstGeom prst="rect">
              <a:avLst/>
            </a:prstGeom>
            <a:noFill/>
            <a:ln w="9525">
              <a:solidFill>
                <a:srgbClr val="FF0000"/>
              </a:solidFill>
              <a:miter lim="800000"/>
              <a:headEnd/>
              <a:tailEnd/>
            </a:ln>
            <a:effectLst/>
          </p:spPr>
          <p:txBody>
            <a:bodyPr>
              <a:spAutoFit/>
            </a:bodyPr>
            <a:lstStyle/>
            <a:p>
              <a:pPr>
                <a:lnSpc>
                  <a:spcPct val="125000"/>
                </a:lnSpc>
                <a:spcBef>
                  <a:spcPct val="50000"/>
                </a:spcBef>
              </a:pPr>
              <a:r>
                <a:rPr lang="en-US" b="1" smtClean="0">
                  <a:solidFill>
                    <a:srgbClr val="FFFF00"/>
                  </a:solidFill>
                </a:rPr>
                <a:t>Upward-going muons (or horizontal muons) ARE neutrino-induced!</a:t>
              </a:r>
              <a:endParaRPr lang="en-US" b="1">
                <a:solidFill>
                  <a:srgbClr val="FFFF00"/>
                </a:solidFill>
              </a:endParaRPr>
            </a:p>
          </p:txBody>
        </p:sp>
        <p:sp>
          <p:nvSpPr>
            <p:cNvPr id="97329" name="Oval 49"/>
            <p:cNvSpPr>
              <a:spLocks noChangeArrowheads="1"/>
            </p:cNvSpPr>
            <p:nvPr/>
          </p:nvSpPr>
          <p:spPr bwMode="auto">
            <a:xfrm>
              <a:off x="2381" y="3521"/>
              <a:ext cx="880" cy="594"/>
            </a:xfrm>
            <a:prstGeom prst="ellipse">
              <a:avLst/>
            </a:prstGeom>
            <a:noFill/>
            <a:ln w="57150">
              <a:solidFill>
                <a:srgbClr val="FF0000"/>
              </a:solidFill>
              <a:round/>
              <a:headEnd/>
              <a:tailEnd/>
            </a:ln>
            <a:effectLst/>
          </p:spPr>
          <p:txBody>
            <a:bodyPr wrap="none" anchor="ctr"/>
            <a:lstStyle/>
            <a:p>
              <a:endParaRPr lang="it-IT"/>
            </a:p>
          </p:txBody>
        </p:sp>
        <p:sp>
          <p:nvSpPr>
            <p:cNvPr id="97330" name="Oval 50"/>
            <p:cNvSpPr>
              <a:spLocks noChangeArrowheads="1"/>
            </p:cNvSpPr>
            <p:nvPr/>
          </p:nvSpPr>
          <p:spPr bwMode="auto">
            <a:xfrm>
              <a:off x="930" y="3138"/>
              <a:ext cx="880" cy="593"/>
            </a:xfrm>
            <a:prstGeom prst="ellipse">
              <a:avLst/>
            </a:prstGeom>
            <a:noFill/>
            <a:ln w="57150">
              <a:solidFill>
                <a:srgbClr val="FF0000"/>
              </a:solidFill>
              <a:round/>
              <a:headEnd/>
              <a:tailEnd/>
            </a:ln>
            <a:effectLst/>
          </p:spPr>
          <p:txBody>
            <a:bodyPr wrap="none" anchor="ctr"/>
            <a:lstStyle/>
            <a:p>
              <a:endParaRPr lang="it-IT"/>
            </a:p>
          </p:txBody>
        </p:sp>
      </p:grpSp>
      <p:sp>
        <p:nvSpPr>
          <p:cNvPr id="13" name="CasellaDiTesto 12"/>
          <p:cNvSpPr txBox="1"/>
          <p:nvPr/>
        </p:nvSpPr>
        <p:spPr>
          <a:xfrm>
            <a:off x="5643571" y="3000372"/>
            <a:ext cx="3500430" cy="1200329"/>
          </a:xfrm>
          <a:prstGeom prst="rect">
            <a:avLst/>
          </a:prstGeom>
          <a:noFill/>
        </p:spPr>
        <p:txBody>
          <a:bodyPr wrap="square" rtlCol="0">
            <a:spAutoFit/>
          </a:bodyPr>
          <a:lstStyle/>
          <a:p>
            <a:r>
              <a:rPr lang="en-US" dirty="0" smtClean="0"/>
              <a:t>Atmospheric neutrinos represent the irreducible background for NT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43612" y="274638"/>
            <a:ext cx="3400420" cy="1143000"/>
          </a:xfrm>
        </p:spPr>
        <p:txBody>
          <a:bodyPr/>
          <a:lstStyle/>
          <a:p>
            <a:r>
              <a:rPr lang="it-IT" dirty="0" err="1" smtClean="0"/>
              <a:t>Atmospheric</a:t>
            </a:r>
            <a:r>
              <a:rPr lang="it-IT" dirty="0" smtClean="0"/>
              <a:t> </a:t>
            </a:r>
            <a:r>
              <a:rPr lang="it-IT" dirty="0" err="1" smtClean="0"/>
              <a:t>muon</a:t>
            </a:r>
            <a:r>
              <a:rPr lang="it-IT" dirty="0" smtClean="0"/>
              <a:t> </a:t>
            </a:r>
            <a:r>
              <a:rPr lang="it-IT" dirty="0" err="1" smtClean="0"/>
              <a:t>flux</a:t>
            </a:r>
            <a:endParaRPr lang="it-IT" dirty="0"/>
          </a:p>
        </p:txBody>
      </p:sp>
      <p:pic>
        <p:nvPicPr>
          <p:cNvPr id="357378" name="Picture 2"/>
          <p:cNvPicPr>
            <a:picLocks noChangeAspect="1" noChangeArrowheads="1"/>
          </p:cNvPicPr>
          <p:nvPr/>
        </p:nvPicPr>
        <p:blipFill>
          <a:blip r:embed="rId2" cstate="print"/>
          <a:srcRect/>
          <a:stretch>
            <a:fillRect/>
          </a:stretch>
        </p:blipFill>
        <p:spPr bwMode="auto">
          <a:xfrm>
            <a:off x="-31" y="71415"/>
            <a:ext cx="5786477" cy="5786477"/>
          </a:xfrm>
          <a:prstGeom prst="rect">
            <a:avLst/>
          </a:prstGeom>
          <a:noFill/>
          <a:ln w="9525">
            <a:noFill/>
            <a:miter lim="800000"/>
            <a:headEnd/>
            <a:tailEnd/>
          </a:ln>
          <a:effectLst/>
        </p:spPr>
      </p:pic>
      <p:pic>
        <p:nvPicPr>
          <p:cNvPr id="357379" name="Picture 3"/>
          <p:cNvPicPr>
            <a:picLocks noChangeAspect="1" noChangeArrowheads="1"/>
          </p:cNvPicPr>
          <p:nvPr/>
        </p:nvPicPr>
        <p:blipFill>
          <a:blip r:embed="rId3" cstate="print"/>
          <a:srcRect/>
          <a:stretch>
            <a:fillRect/>
          </a:stretch>
        </p:blipFill>
        <p:spPr bwMode="auto">
          <a:xfrm>
            <a:off x="-32" y="5827047"/>
            <a:ext cx="5796000" cy="998079"/>
          </a:xfrm>
          <a:prstGeom prst="rect">
            <a:avLst/>
          </a:prstGeom>
          <a:noFill/>
          <a:ln w="9525">
            <a:noFill/>
            <a:miter lim="800000"/>
            <a:headEnd/>
            <a:tailEnd/>
          </a:ln>
          <a:effectLst/>
        </p:spPr>
      </p:pic>
      <p:sp>
        <p:nvSpPr>
          <p:cNvPr id="5" name="Rectangle 46"/>
          <p:cNvSpPr>
            <a:spLocks noChangeArrowheads="1"/>
          </p:cNvSpPr>
          <p:nvPr/>
        </p:nvSpPr>
        <p:spPr bwMode="auto">
          <a:xfrm>
            <a:off x="5869018" y="2781300"/>
            <a:ext cx="3274982" cy="830997"/>
          </a:xfrm>
          <a:prstGeom prst="rect">
            <a:avLst/>
          </a:prstGeom>
          <a:noFill/>
          <a:ln w="9525">
            <a:noFill/>
            <a:miter lim="800000"/>
            <a:headEnd/>
            <a:tailEnd/>
          </a:ln>
          <a:effectLst/>
        </p:spPr>
        <p:txBody>
          <a:bodyPr wrap="square">
            <a:spAutoFit/>
          </a:bodyPr>
          <a:lstStyle/>
          <a:p>
            <a:pPr>
              <a:spcBef>
                <a:spcPct val="50000"/>
              </a:spcBef>
            </a:pPr>
            <a:r>
              <a:rPr lang="en-US" dirty="0" err="1" smtClean="0"/>
              <a:t>Muons</a:t>
            </a:r>
            <a:r>
              <a:rPr lang="en-US" dirty="0" smtClean="0"/>
              <a:t> cannot cross more than </a:t>
            </a:r>
            <a:r>
              <a:rPr lang="en-US" dirty="0" smtClean="0">
                <a:sym typeface="Symbol" pitchFamily="18" charset="2"/>
              </a:rPr>
              <a:t> 15</a:t>
            </a:r>
            <a:r>
              <a:rPr lang="en-US" dirty="0" smtClean="0"/>
              <a:t> </a:t>
            </a:r>
            <a:r>
              <a:rPr lang="en-US" dirty="0" err="1" smtClean="0"/>
              <a:t>km.w.e</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gnaposto data 3"/>
          <p:cNvSpPr>
            <a:spLocks noGrp="1"/>
          </p:cNvSpPr>
          <p:nvPr>
            <p:ph type="dt" sz="half" idx="10"/>
          </p:nvPr>
        </p:nvSpPr>
        <p:spPr/>
        <p:txBody>
          <a:bodyPr/>
          <a:lstStyle/>
          <a:p>
            <a:r>
              <a:rPr lang="it-IT"/>
              <a:t>Astrofisica con neutrini</a:t>
            </a:r>
          </a:p>
        </p:txBody>
      </p:sp>
      <p:sp>
        <p:nvSpPr>
          <p:cNvPr id="19" name="Segnaposto numero diapositiva 5"/>
          <p:cNvSpPr>
            <a:spLocks noGrp="1"/>
          </p:cNvSpPr>
          <p:nvPr>
            <p:ph type="sldNum" sz="quarter" idx="12"/>
          </p:nvPr>
        </p:nvSpPr>
        <p:spPr/>
        <p:txBody>
          <a:bodyPr/>
          <a:lstStyle/>
          <a:p>
            <a:fld id="{2813C183-862C-46CA-A497-E23DCF990B0C}" type="slidenum">
              <a:rPr lang="it-IT"/>
              <a:pPr/>
              <a:t>18</a:t>
            </a:fld>
            <a:endParaRPr lang="it-IT"/>
          </a:p>
        </p:txBody>
      </p:sp>
      <p:sp>
        <p:nvSpPr>
          <p:cNvPr id="94210" name="Rectangle 2"/>
          <p:cNvSpPr>
            <a:spLocks noGrp="1" noChangeArrowheads="1"/>
          </p:cNvSpPr>
          <p:nvPr>
            <p:ph type="title"/>
          </p:nvPr>
        </p:nvSpPr>
        <p:spPr>
          <a:xfrm>
            <a:off x="107950" y="188913"/>
            <a:ext cx="3289300" cy="1584325"/>
          </a:xfrm>
        </p:spPr>
        <p:txBody>
          <a:bodyPr/>
          <a:lstStyle/>
          <a:p>
            <a:r>
              <a:rPr lang="it-IT" dirty="0" smtClean="0"/>
              <a:t>Neutrino </a:t>
            </a:r>
            <a:r>
              <a:rPr lang="it-IT" dirty="0" err="1" smtClean="0"/>
              <a:t>telescope=</a:t>
            </a:r>
            <a:endParaRPr lang="it-IT" dirty="0"/>
          </a:p>
        </p:txBody>
      </p:sp>
      <p:sp>
        <p:nvSpPr>
          <p:cNvPr id="94290" name="Line 82"/>
          <p:cNvSpPr>
            <a:spLocks noChangeShapeType="1"/>
          </p:cNvSpPr>
          <p:nvPr/>
        </p:nvSpPr>
        <p:spPr bwMode="auto">
          <a:xfrm flipV="1">
            <a:off x="5867400" y="836613"/>
            <a:ext cx="3092450" cy="1341437"/>
          </a:xfrm>
          <a:prstGeom prst="line">
            <a:avLst/>
          </a:prstGeom>
          <a:noFill/>
          <a:ln w="28575">
            <a:solidFill>
              <a:schemeClr val="accent1"/>
            </a:solidFill>
            <a:round/>
            <a:headEnd/>
            <a:tailEnd type="triangle" w="med" len="med"/>
          </a:ln>
          <a:effectLst/>
        </p:spPr>
        <p:txBody>
          <a:bodyPr/>
          <a:lstStyle/>
          <a:p>
            <a:endParaRPr lang="it-IT"/>
          </a:p>
        </p:txBody>
      </p:sp>
      <p:sp>
        <p:nvSpPr>
          <p:cNvPr id="94295" name="Line 87"/>
          <p:cNvSpPr>
            <a:spLocks noChangeShapeType="1"/>
          </p:cNvSpPr>
          <p:nvPr/>
        </p:nvSpPr>
        <p:spPr bwMode="auto">
          <a:xfrm flipV="1">
            <a:off x="2268538" y="2133600"/>
            <a:ext cx="3676650" cy="1165225"/>
          </a:xfrm>
          <a:prstGeom prst="line">
            <a:avLst/>
          </a:prstGeom>
          <a:noFill/>
          <a:ln w="38100">
            <a:solidFill>
              <a:srgbClr val="FF0000"/>
            </a:solidFill>
            <a:round/>
            <a:headEnd/>
            <a:tailEnd type="triangle" w="med" len="med"/>
          </a:ln>
          <a:effectLst/>
        </p:spPr>
        <p:txBody>
          <a:bodyPr/>
          <a:lstStyle/>
          <a:p>
            <a:endParaRPr lang="it-IT"/>
          </a:p>
        </p:txBody>
      </p:sp>
      <p:sp>
        <p:nvSpPr>
          <p:cNvPr id="94300" name="Text Box 92"/>
          <p:cNvSpPr txBox="1">
            <a:spLocks noChangeArrowheads="1"/>
          </p:cNvSpPr>
          <p:nvPr/>
        </p:nvSpPr>
        <p:spPr bwMode="auto">
          <a:xfrm>
            <a:off x="3492500" y="836613"/>
            <a:ext cx="2663825" cy="646331"/>
          </a:xfrm>
          <a:prstGeom prst="rect">
            <a:avLst/>
          </a:prstGeom>
          <a:noFill/>
          <a:ln w="9525">
            <a:noFill/>
            <a:miter lim="800000"/>
            <a:headEnd/>
            <a:tailEnd/>
          </a:ln>
          <a:effectLst/>
        </p:spPr>
        <p:txBody>
          <a:bodyPr>
            <a:spAutoFit/>
          </a:bodyPr>
          <a:lstStyle/>
          <a:p>
            <a:r>
              <a:rPr lang="en-US" sz="1800" b="1" smtClean="0">
                <a:solidFill>
                  <a:srgbClr val="99FFCC"/>
                </a:solidFill>
                <a:latin typeface="Arial" charset="0"/>
              </a:rPr>
              <a:t>Istrumented detector  D&lt;R</a:t>
            </a:r>
            <a:r>
              <a:rPr lang="en-US" sz="1800" b="1" baseline="-25000" smtClean="0">
                <a:solidFill>
                  <a:srgbClr val="99FFCC"/>
                </a:solidFill>
                <a:latin typeface="Arial" charset="0"/>
                <a:sym typeface="Symbol" pitchFamily="18" charset="2"/>
              </a:rPr>
              <a:t></a:t>
            </a:r>
            <a:endParaRPr lang="en-US" sz="1800" b="1" baseline="-25000">
              <a:solidFill>
                <a:srgbClr val="99FFCC"/>
              </a:solidFill>
              <a:latin typeface="Arial" charset="0"/>
            </a:endParaRPr>
          </a:p>
        </p:txBody>
      </p:sp>
      <p:sp>
        <p:nvSpPr>
          <p:cNvPr id="94301" name="Text Box 93"/>
          <p:cNvSpPr txBox="1">
            <a:spLocks noChangeArrowheads="1"/>
          </p:cNvSpPr>
          <p:nvPr/>
        </p:nvSpPr>
        <p:spPr bwMode="auto">
          <a:xfrm>
            <a:off x="6588125" y="1916113"/>
            <a:ext cx="301625" cy="336550"/>
          </a:xfrm>
          <a:prstGeom prst="rect">
            <a:avLst/>
          </a:prstGeom>
          <a:noFill/>
          <a:ln w="9525">
            <a:noFill/>
            <a:miter lim="800000"/>
            <a:headEnd/>
            <a:tailEnd/>
          </a:ln>
          <a:effectLst/>
        </p:spPr>
        <p:txBody>
          <a:bodyPr wrap="none">
            <a:spAutoFit/>
          </a:bodyPr>
          <a:lstStyle/>
          <a:p>
            <a:r>
              <a:rPr lang="it-IT" sz="1600" b="1">
                <a:solidFill>
                  <a:srgbClr val="99FFCC"/>
                </a:solidFill>
                <a:sym typeface="Symbol" pitchFamily="18" charset="2"/>
              </a:rPr>
              <a:t></a:t>
            </a:r>
            <a:endParaRPr lang="it-IT" sz="1600" b="1">
              <a:solidFill>
                <a:srgbClr val="99FFCC"/>
              </a:solidFill>
            </a:endParaRPr>
          </a:p>
        </p:txBody>
      </p:sp>
      <p:sp>
        <p:nvSpPr>
          <p:cNvPr id="94309" name="Oval 101"/>
          <p:cNvSpPr>
            <a:spLocks noChangeArrowheads="1"/>
          </p:cNvSpPr>
          <p:nvPr/>
        </p:nvSpPr>
        <p:spPr bwMode="auto">
          <a:xfrm>
            <a:off x="5745163" y="4292600"/>
            <a:ext cx="771525" cy="1157288"/>
          </a:xfrm>
          <a:prstGeom prst="ellipse">
            <a:avLst/>
          </a:prstGeom>
          <a:noFill/>
          <a:ln w="25400" algn="ctr">
            <a:solidFill>
              <a:srgbClr val="00FF00"/>
            </a:solidFill>
            <a:round/>
            <a:headEnd/>
            <a:tailEnd/>
          </a:ln>
          <a:effectLst/>
        </p:spPr>
        <p:txBody>
          <a:bodyPr anchor="ctr">
            <a:spAutoFit/>
          </a:bodyPr>
          <a:lstStyle/>
          <a:p>
            <a:endParaRPr lang="it-IT"/>
          </a:p>
        </p:txBody>
      </p:sp>
      <p:sp>
        <p:nvSpPr>
          <p:cNvPr id="94310" name="Text Box 102"/>
          <p:cNvSpPr txBox="1">
            <a:spLocks noChangeArrowheads="1"/>
          </p:cNvSpPr>
          <p:nvPr/>
        </p:nvSpPr>
        <p:spPr bwMode="auto">
          <a:xfrm>
            <a:off x="1692275" y="5589588"/>
            <a:ext cx="6985000" cy="492443"/>
          </a:xfrm>
          <a:prstGeom prst="rect">
            <a:avLst/>
          </a:prstGeom>
          <a:noFill/>
          <a:ln w="9525" algn="ctr">
            <a:noFill/>
            <a:miter lim="800000"/>
            <a:headEnd/>
            <a:tailEnd/>
          </a:ln>
          <a:effectLst/>
        </p:spPr>
        <p:txBody>
          <a:bodyPr>
            <a:spAutoFit/>
          </a:bodyPr>
          <a:lstStyle/>
          <a:p>
            <a:r>
              <a:rPr lang="it-IT" sz="2600" dirty="0" smtClean="0">
                <a:solidFill>
                  <a:srgbClr val="66FF33"/>
                </a:solidFill>
              </a:rPr>
              <a:t>B- </a:t>
            </a:r>
            <a:r>
              <a:rPr lang="it-IT" sz="2600" dirty="0" err="1" smtClean="0">
                <a:solidFill>
                  <a:srgbClr val="66FF33"/>
                </a:solidFill>
                <a:latin typeface="Symbol" pitchFamily="18" charset="2"/>
              </a:rPr>
              <a:t>n</a:t>
            </a:r>
            <a:r>
              <a:rPr lang="it-IT" sz="2600" dirty="0" err="1" smtClean="0">
                <a:solidFill>
                  <a:srgbClr val="66FF33"/>
                </a:solidFill>
              </a:rPr>
              <a:t>-induced</a:t>
            </a:r>
            <a:r>
              <a:rPr lang="it-IT" sz="2600" dirty="0" smtClean="0">
                <a:solidFill>
                  <a:srgbClr val="66FF33"/>
                </a:solidFill>
              </a:rPr>
              <a:t> </a:t>
            </a:r>
            <a:r>
              <a:rPr lang="it-IT" sz="2600" dirty="0" err="1" smtClean="0">
                <a:solidFill>
                  <a:srgbClr val="66FF33"/>
                </a:solidFill>
              </a:rPr>
              <a:t>muon</a:t>
            </a:r>
            <a:r>
              <a:rPr lang="it-IT" sz="2600" dirty="0" smtClean="0">
                <a:solidFill>
                  <a:srgbClr val="66FF33"/>
                </a:solidFill>
              </a:rPr>
              <a:t> detection </a:t>
            </a:r>
            <a:r>
              <a:rPr lang="it-IT" sz="2600" dirty="0" err="1" smtClean="0">
                <a:solidFill>
                  <a:srgbClr val="66FF33"/>
                </a:solidFill>
              </a:rPr>
              <a:t>probability</a:t>
            </a:r>
            <a:endParaRPr lang="it-IT" sz="2600" dirty="0">
              <a:solidFill>
                <a:srgbClr val="66FF33"/>
              </a:solidFill>
              <a:latin typeface="Symbol" pitchFamily="18" charset="2"/>
            </a:endParaRPr>
          </a:p>
        </p:txBody>
      </p:sp>
      <p:sp>
        <p:nvSpPr>
          <p:cNvPr id="94314" name="Oval 106"/>
          <p:cNvSpPr>
            <a:spLocks noChangeArrowheads="1"/>
          </p:cNvSpPr>
          <p:nvPr/>
        </p:nvSpPr>
        <p:spPr bwMode="auto">
          <a:xfrm>
            <a:off x="6588125" y="4508500"/>
            <a:ext cx="1360488" cy="865188"/>
          </a:xfrm>
          <a:prstGeom prst="ellipse">
            <a:avLst/>
          </a:prstGeom>
          <a:noFill/>
          <a:ln w="25400" algn="ctr">
            <a:solidFill>
              <a:srgbClr val="FFFF00"/>
            </a:solidFill>
            <a:round/>
            <a:headEnd/>
            <a:tailEnd/>
          </a:ln>
          <a:effectLst/>
        </p:spPr>
        <p:txBody>
          <a:bodyPr anchor="ctr">
            <a:spAutoFit/>
          </a:bodyPr>
          <a:lstStyle/>
          <a:p>
            <a:endParaRPr lang="it-IT"/>
          </a:p>
        </p:txBody>
      </p:sp>
      <p:sp>
        <p:nvSpPr>
          <p:cNvPr id="94315" name="Text Box 107"/>
          <p:cNvSpPr txBox="1">
            <a:spLocks noChangeArrowheads="1"/>
          </p:cNvSpPr>
          <p:nvPr/>
        </p:nvSpPr>
        <p:spPr bwMode="auto">
          <a:xfrm>
            <a:off x="1736753" y="6191250"/>
            <a:ext cx="5088252" cy="492443"/>
          </a:xfrm>
          <a:prstGeom prst="rect">
            <a:avLst/>
          </a:prstGeom>
          <a:solidFill>
            <a:srgbClr val="000086"/>
          </a:solidFill>
          <a:ln w="9525" algn="ctr">
            <a:noFill/>
            <a:miter lim="800000"/>
            <a:headEnd/>
            <a:tailEnd/>
          </a:ln>
          <a:effectLst/>
        </p:spPr>
        <p:txBody>
          <a:bodyPr wrap="none">
            <a:spAutoFit/>
          </a:bodyPr>
          <a:lstStyle/>
          <a:p>
            <a:r>
              <a:rPr lang="it-IT" sz="2600" dirty="0" smtClean="0">
                <a:solidFill>
                  <a:srgbClr val="FFFF00"/>
                </a:solidFill>
              </a:rPr>
              <a:t>C- </a:t>
            </a:r>
            <a:r>
              <a:rPr lang="it-IT" sz="2600" dirty="0" err="1" smtClean="0">
                <a:solidFill>
                  <a:srgbClr val="FFFF00"/>
                </a:solidFill>
              </a:rPr>
              <a:t>Earth</a:t>
            </a:r>
            <a:r>
              <a:rPr lang="it-IT" sz="2600" dirty="0" smtClean="0">
                <a:solidFill>
                  <a:srgbClr val="FFFF00"/>
                </a:solidFill>
              </a:rPr>
              <a:t> </a:t>
            </a:r>
            <a:r>
              <a:rPr lang="it-IT" sz="2600" dirty="0" err="1" smtClean="0">
                <a:solidFill>
                  <a:srgbClr val="FFFF00"/>
                </a:solidFill>
              </a:rPr>
              <a:t>absorption</a:t>
            </a:r>
            <a:r>
              <a:rPr lang="it-IT" sz="2600" dirty="0" smtClean="0">
                <a:solidFill>
                  <a:srgbClr val="FFFF00"/>
                </a:solidFill>
              </a:rPr>
              <a:t> </a:t>
            </a:r>
            <a:r>
              <a:rPr lang="it-IT" sz="2600" dirty="0" err="1" smtClean="0">
                <a:solidFill>
                  <a:srgbClr val="FFFF00"/>
                </a:solidFill>
              </a:rPr>
              <a:t>probability</a:t>
            </a:r>
            <a:r>
              <a:rPr lang="it-IT" sz="2600" dirty="0" smtClean="0">
                <a:solidFill>
                  <a:srgbClr val="FFFF00"/>
                </a:solidFill>
              </a:rPr>
              <a:t> </a:t>
            </a:r>
            <a:r>
              <a:rPr lang="it-IT" sz="2600" dirty="0" err="1" smtClean="0">
                <a:solidFill>
                  <a:srgbClr val="FFFF00"/>
                </a:solidFill>
              </a:rPr>
              <a:t>for</a:t>
            </a:r>
            <a:r>
              <a:rPr lang="it-IT" sz="2600" dirty="0" smtClean="0">
                <a:solidFill>
                  <a:srgbClr val="FFFF00"/>
                </a:solidFill>
              </a:rPr>
              <a:t> </a:t>
            </a:r>
            <a:r>
              <a:rPr lang="it-IT" sz="2600" dirty="0" smtClean="0">
                <a:solidFill>
                  <a:srgbClr val="66FF33"/>
                </a:solidFill>
                <a:latin typeface="Symbol" pitchFamily="18" charset="2"/>
              </a:rPr>
              <a:t>n</a:t>
            </a:r>
            <a:endParaRPr lang="it-IT" sz="2600" dirty="0">
              <a:solidFill>
                <a:srgbClr val="FFFF00"/>
              </a:solidFill>
            </a:endParaRPr>
          </a:p>
        </p:txBody>
      </p:sp>
      <p:graphicFrame>
        <p:nvGraphicFramePr>
          <p:cNvPr id="94317" name="Object 109"/>
          <p:cNvGraphicFramePr>
            <a:graphicFrameLocks noChangeAspect="1"/>
          </p:cNvGraphicFramePr>
          <p:nvPr/>
        </p:nvGraphicFramePr>
        <p:xfrm>
          <a:off x="2914650" y="4368800"/>
          <a:ext cx="4752975" cy="1076325"/>
        </p:xfrm>
        <a:graphic>
          <a:graphicData uri="http://schemas.openxmlformats.org/presentationml/2006/ole">
            <p:oleObj spid="_x0000_s351234" name="Equation" r:id="rId3" imgW="1854000" imgH="419040" progId="Equation.3">
              <p:embed/>
            </p:oleObj>
          </a:graphicData>
        </a:graphic>
      </p:graphicFrame>
      <p:sp>
        <p:nvSpPr>
          <p:cNvPr id="94346" name="Oval 138"/>
          <p:cNvSpPr>
            <a:spLocks noChangeArrowheads="1"/>
          </p:cNvSpPr>
          <p:nvPr/>
        </p:nvSpPr>
        <p:spPr bwMode="auto">
          <a:xfrm>
            <a:off x="4932363" y="4297363"/>
            <a:ext cx="792162" cy="1223962"/>
          </a:xfrm>
          <a:prstGeom prst="ellipse">
            <a:avLst/>
          </a:prstGeom>
          <a:noFill/>
          <a:ln w="25400" algn="ctr">
            <a:solidFill>
              <a:srgbClr val="FF6600"/>
            </a:solidFill>
            <a:round/>
            <a:headEnd/>
            <a:tailEnd/>
          </a:ln>
          <a:effectLst/>
        </p:spPr>
        <p:txBody>
          <a:bodyPr wrap="none" anchor="ctr">
            <a:spAutoFit/>
          </a:bodyPr>
          <a:lstStyle/>
          <a:p>
            <a:endParaRPr lang="it-IT"/>
          </a:p>
        </p:txBody>
      </p:sp>
      <p:sp>
        <p:nvSpPr>
          <p:cNvPr id="94347" name="Text Box 139"/>
          <p:cNvSpPr txBox="1">
            <a:spLocks noChangeArrowheads="1"/>
          </p:cNvSpPr>
          <p:nvPr/>
        </p:nvSpPr>
        <p:spPr bwMode="auto">
          <a:xfrm>
            <a:off x="1692275" y="3573463"/>
            <a:ext cx="5235575" cy="492443"/>
          </a:xfrm>
          <a:prstGeom prst="rect">
            <a:avLst/>
          </a:prstGeom>
          <a:noFill/>
          <a:ln w="9525" algn="ctr">
            <a:noFill/>
            <a:miter lim="800000"/>
            <a:headEnd/>
            <a:tailEnd/>
          </a:ln>
          <a:effectLst/>
        </p:spPr>
        <p:txBody>
          <a:bodyPr>
            <a:spAutoFit/>
          </a:bodyPr>
          <a:lstStyle/>
          <a:p>
            <a:r>
              <a:rPr lang="it-IT" sz="2600" dirty="0" smtClean="0">
                <a:solidFill>
                  <a:srgbClr val="FF9900"/>
                </a:solidFill>
              </a:rPr>
              <a:t>A- Source neutrino </a:t>
            </a:r>
            <a:r>
              <a:rPr lang="it-IT" sz="2600" dirty="0" err="1" smtClean="0">
                <a:solidFill>
                  <a:srgbClr val="FF9900"/>
                </a:solidFill>
              </a:rPr>
              <a:t>energy</a:t>
            </a:r>
            <a:r>
              <a:rPr lang="it-IT" sz="2600" dirty="0" smtClean="0">
                <a:solidFill>
                  <a:srgbClr val="FF9900"/>
                </a:solidFill>
              </a:rPr>
              <a:t> </a:t>
            </a:r>
            <a:r>
              <a:rPr lang="it-IT" sz="2600" dirty="0" err="1" smtClean="0">
                <a:solidFill>
                  <a:srgbClr val="FF9900"/>
                </a:solidFill>
              </a:rPr>
              <a:t>spectrum</a:t>
            </a:r>
            <a:r>
              <a:rPr lang="it-IT" sz="2600" dirty="0" smtClean="0">
                <a:solidFill>
                  <a:srgbClr val="FF9900"/>
                </a:solidFill>
              </a:rPr>
              <a:t> </a:t>
            </a:r>
            <a:endParaRPr lang="it-IT" sz="2600" dirty="0">
              <a:solidFill>
                <a:srgbClr val="FF9900"/>
              </a:solidFill>
            </a:endParaRPr>
          </a:p>
        </p:txBody>
      </p:sp>
      <p:sp>
        <p:nvSpPr>
          <p:cNvPr id="94348" name="Text Box 140"/>
          <p:cNvSpPr txBox="1">
            <a:spLocks noChangeArrowheads="1"/>
          </p:cNvSpPr>
          <p:nvPr/>
        </p:nvSpPr>
        <p:spPr bwMode="auto">
          <a:xfrm>
            <a:off x="214282" y="4221163"/>
            <a:ext cx="1838356" cy="1200329"/>
          </a:xfrm>
          <a:prstGeom prst="rect">
            <a:avLst/>
          </a:prstGeom>
          <a:noFill/>
          <a:ln w="9525" algn="ctr">
            <a:noFill/>
            <a:miter lim="800000"/>
            <a:headEnd/>
            <a:tailEnd/>
          </a:ln>
          <a:effectLst/>
        </p:spPr>
        <p:txBody>
          <a:bodyPr wrap="square">
            <a:spAutoFit/>
          </a:bodyPr>
          <a:lstStyle/>
          <a:p>
            <a:r>
              <a:rPr lang="it-IT" dirty="0" err="1" smtClean="0">
                <a:solidFill>
                  <a:schemeClr val="tx1"/>
                </a:solidFill>
              </a:rPr>
              <a:t>Event</a:t>
            </a:r>
            <a:r>
              <a:rPr lang="it-IT" dirty="0" smtClean="0">
                <a:solidFill>
                  <a:schemeClr val="tx1"/>
                </a:solidFill>
              </a:rPr>
              <a:t> </a:t>
            </a:r>
            <a:r>
              <a:rPr lang="it-IT" dirty="0" err="1" smtClean="0">
                <a:solidFill>
                  <a:schemeClr val="tx1"/>
                </a:solidFill>
              </a:rPr>
              <a:t>number</a:t>
            </a:r>
            <a:r>
              <a:rPr lang="it-IT" dirty="0" smtClean="0">
                <a:solidFill>
                  <a:schemeClr val="tx1"/>
                </a:solidFill>
              </a:rPr>
              <a:t> / (</a:t>
            </a:r>
            <a:r>
              <a:rPr lang="it-IT" dirty="0" smtClean="0"/>
              <a:t>area × </a:t>
            </a:r>
            <a:r>
              <a:rPr lang="it-IT" dirty="0" err="1" smtClean="0"/>
              <a:t>time</a:t>
            </a:r>
            <a:r>
              <a:rPr lang="it-IT" dirty="0" smtClean="0"/>
              <a:t>)</a:t>
            </a:r>
            <a:endParaRPr lang="it-IT" dirty="0">
              <a:solidFill>
                <a:schemeClr val="tx1"/>
              </a:solidFill>
            </a:endParaRPr>
          </a:p>
        </p:txBody>
      </p:sp>
      <p:pic>
        <p:nvPicPr>
          <p:cNvPr id="94349" name="Picture 141" descr="ant_det_2_2"/>
          <p:cNvPicPr>
            <a:picLocks noChangeAspect="1" noChangeArrowheads="1"/>
          </p:cNvPicPr>
          <p:nvPr/>
        </p:nvPicPr>
        <p:blipFill>
          <a:blip r:embed="rId4" cstate="print"/>
          <a:srcRect/>
          <a:stretch>
            <a:fillRect/>
          </a:stretch>
        </p:blipFill>
        <p:spPr bwMode="auto">
          <a:xfrm>
            <a:off x="6011863" y="333375"/>
            <a:ext cx="2917825" cy="3319463"/>
          </a:xfrm>
          <a:prstGeom prst="rect">
            <a:avLst/>
          </a:prstGeom>
          <a:noFill/>
        </p:spPr>
      </p:pic>
      <p:sp>
        <p:nvSpPr>
          <p:cNvPr id="94351" name="AutoShape 143"/>
          <p:cNvSpPr>
            <a:spLocks noChangeArrowheads="1"/>
          </p:cNvSpPr>
          <p:nvPr/>
        </p:nvSpPr>
        <p:spPr bwMode="auto">
          <a:xfrm>
            <a:off x="6443663" y="117475"/>
            <a:ext cx="2282825" cy="3455988"/>
          </a:xfrm>
          <a:prstGeom prst="flowChartMagneticDisk">
            <a:avLst/>
          </a:prstGeom>
          <a:solidFill>
            <a:schemeClr val="accent1">
              <a:alpha val="28999"/>
            </a:schemeClr>
          </a:solidFill>
          <a:ln w="9525">
            <a:noFill/>
            <a:round/>
            <a:headEnd/>
            <a:tailEnd/>
          </a:ln>
          <a:effectLst/>
        </p:spPr>
        <p:txBody>
          <a:bodyPr anchor="ctr">
            <a:spAutoFit/>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4349"/>
                                        </p:tgtEl>
                                        <p:attrNameLst>
                                          <p:attrName>style.visibility</p:attrName>
                                        </p:attrNameLst>
                                      </p:cBhvr>
                                      <p:to>
                                        <p:strVal val="visible"/>
                                      </p:to>
                                    </p:set>
                                    <p:animEffect transition="in" filter="box(in)">
                                      <p:cBhvr>
                                        <p:cTn id="7" dur="500"/>
                                        <p:tgtEl>
                                          <p:spTgt spid="943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317"/>
                                        </p:tgtEl>
                                        <p:attrNameLst>
                                          <p:attrName>style.visibility</p:attrName>
                                        </p:attrNameLst>
                                      </p:cBhvr>
                                      <p:to>
                                        <p:strVal val="visible"/>
                                      </p:to>
                                    </p:set>
                                    <p:animEffect transition="in" filter="dissolve">
                                      <p:cBhvr>
                                        <p:cTn id="12" dur="500"/>
                                        <p:tgtEl>
                                          <p:spTgt spid="943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4348"/>
                                        </p:tgtEl>
                                        <p:attrNameLst>
                                          <p:attrName>style.visibility</p:attrName>
                                        </p:attrNameLst>
                                      </p:cBhvr>
                                      <p:to>
                                        <p:strVal val="visible"/>
                                      </p:to>
                                    </p:set>
                                    <p:animEffect transition="in" filter="dissolve">
                                      <p:cBhvr>
                                        <p:cTn id="15" dur="500"/>
                                        <p:tgtEl>
                                          <p:spTgt spid="9434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4347"/>
                                        </p:tgtEl>
                                        <p:attrNameLst>
                                          <p:attrName>style.visibility</p:attrName>
                                        </p:attrNameLst>
                                      </p:cBhvr>
                                      <p:to>
                                        <p:strVal val="visible"/>
                                      </p:to>
                                    </p:set>
                                    <p:animEffect transition="in" filter="dissolve">
                                      <p:cBhvr>
                                        <p:cTn id="20" dur="500"/>
                                        <p:tgtEl>
                                          <p:spTgt spid="9434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4346"/>
                                        </p:tgtEl>
                                        <p:attrNameLst>
                                          <p:attrName>style.visibility</p:attrName>
                                        </p:attrNameLst>
                                      </p:cBhvr>
                                      <p:to>
                                        <p:strVal val="visible"/>
                                      </p:to>
                                    </p:set>
                                    <p:animEffect transition="in" filter="dissolve">
                                      <p:cBhvr>
                                        <p:cTn id="23" dur="500"/>
                                        <p:tgtEl>
                                          <p:spTgt spid="9434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4310"/>
                                        </p:tgtEl>
                                        <p:attrNameLst>
                                          <p:attrName>style.visibility</p:attrName>
                                        </p:attrNameLst>
                                      </p:cBhvr>
                                      <p:to>
                                        <p:strVal val="visible"/>
                                      </p:to>
                                    </p:set>
                                    <p:animEffect transition="in" filter="dissolve">
                                      <p:cBhvr>
                                        <p:cTn id="28" dur="500"/>
                                        <p:tgtEl>
                                          <p:spTgt spid="943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4309"/>
                                        </p:tgtEl>
                                        <p:attrNameLst>
                                          <p:attrName>style.visibility</p:attrName>
                                        </p:attrNameLst>
                                      </p:cBhvr>
                                      <p:to>
                                        <p:strVal val="visible"/>
                                      </p:to>
                                    </p:set>
                                    <p:animEffect transition="in" filter="dissolve">
                                      <p:cBhvr>
                                        <p:cTn id="31" dur="500"/>
                                        <p:tgtEl>
                                          <p:spTgt spid="9430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4315"/>
                                        </p:tgtEl>
                                        <p:attrNameLst>
                                          <p:attrName>style.visibility</p:attrName>
                                        </p:attrNameLst>
                                      </p:cBhvr>
                                      <p:to>
                                        <p:strVal val="visible"/>
                                      </p:to>
                                    </p:set>
                                    <p:animEffect transition="in" filter="dissolve">
                                      <p:cBhvr>
                                        <p:cTn id="36" dur="500"/>
                                        <p:tgtEl>
                                          <p:spTgt spid="9431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94314"/>
                                        </p:tgtEl>
                                        <p:attrNameLst>
                                          <p:attrName>style.visibility</p:attrName>
                                        </p:attrNameLst>
                                      </p:cBhvr>
                                      <p:to>
                                        <p:strVal val="visible"/>
                                      </p:to>
                                    </p:set>
                                    <p:animEffect transition="in" filter="dissolve">
                                      <p:cBhvr>
                                        <p:cTn id="39" dur="500"/>
                                        <p:tgtEl>
                                          <p:spTgt spid="94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9" grpId="0" animBg="1"/>
      <p:bldP spid="94310" grpId="0"/>
      <p:bldP spid="94314" grpId="0" animBg="1"/>
      <p:bldP spid="94315" grpId="0" animBg="1"/>
      <p:bldP spid="94346" grpId="0" animBg="1"/>
      <p:bldP spid="94347" grpId="0"/>
      <p:bldP spid="943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2786050" y="1500174"/>
            <a:ext cx="6357950" cy="4893647"/>
          </a:xfrm>
          <a:prstGeom prst="rect">
            <a:avLst/>
          </a:prstGeom>
        </p:spPr>
        <p:txBody>
          <a:bodyPr wrap="square">
            <a:spAutoFit/>
          </a:bodyPr>
          <a:lstStyle/>
          <a:p>
            <a:endParaRPr lang="en-US" dirty="0" smtClean="0"/>
          </a:p>
          <a:p>
            <a:r>
              <a:rPr lang="en-US" dirty="0" err="1" smtClean="0"/>
              <a:t>TeV</a:t>
            </a:r>
            <a:r>
              <a:rPr lang="en-US" dirty="0" smtClean="0"/>
              <a:t> γ-rays and neutrinos can be produced from </a:t>
            </a:r>
            <a:r>
              <a:rPr lang="en-US" b="1" dirty="0" err="1" smtClean="0"/>
              <a:t>hadronic</a:t>
            </a:r>
            <a:r>
              <a:rPr lang="en-US" b="1" dirty="0" smtClean="0"/>
              <a:t> processes</a:t>
            </a:r>
            <a:r>
              <a:rPr lang="en-US" dirty="0" smtClean="0"/>
              <a:t>:</a:t>
            </a:r>
          </a:p>
          <a:p>
            <a:r>
              <a:rPr lang="it-IT" dirty="0" smtClean="0"/>
              <a:t>p + </a:t>
            </a:r>
            <a:r>
              <a:rPr lang="el-GR" dirty="0" smtClean="0"/>
              <a:t>γ → Δ</a:t>
            </a:r>
            <a:r>
              <a:rPr lang="el-GR" baseline="30000" dirty="0" smtClean="0"/>
              <a:t>+</a:t>
            </a:r>
            <a:r>
              <a:rPr lang="el-GR" dirty="0" smtClean="0"/>
              <a:t>→ π</a:t>
            </a:r>
            <a:r>
              <a:rPr lang="it-IT" baseline="30000" dirty="0" err="1" smtClean="0"/>
              <a:t>o</a:t>
            </a:r>
            <a:r>
              <a:rPr lang="it-IT" dirty="0" err="1" smtClean="0"/>
              <a:t>+</a:t>
            </a:r>
            <a:r>
              <a:rPr lang="it-IT" dirty="0" smtClean="0"/>
              <a:t> p</a:t>
            </a:r>
          </a:p>
          <a:p>
            <a:r>
              <a:rPr lang="it-IT" dirty="0" smtClean="0"/>
              <a:t>p + </a:t>
            </a:r>
            <a:r>
              <a:rPr lang="el-GR" dirty="0" smtClean="0"/>
              <a:t>γ → Δ</a:t>
            </a:r>
            <a:r>
              <a:rPr lang="el-GR" baseline="30000" dirty="0" smtClean="0"/>
              <a:t>+</a:t>
            </a:r>
            <a:r>
              <a:rPr lang="el-GR" dirty="0" smtClean="0"/>
              <a:t>→ π</a:t>
            </a:r>
            <a:r>
              <a:rPr lang="el-GR" baseline="30000" dirty="0" smtClean="0"/>
              <a:t>+</a:t>
            </a:r>
            <a:r>
              <a:rPr lang="el-GR" dirty="0" smtClean="0"/>
              <a:t>+ </a:t>
            </a:r>
            <a:r>
              <a:rPr lang="it-IT" dirty="0" smtClean="0"/>
              <a:t>n</a:t>
            </a:r>
          </a:p>
          <a:p>
            <a:endParaRPr lang="it-IT" dirty="0" smtClean="0"/>
          </a:p>
          <a:p>
            <a:r>
              <a:rPr lang="en-US" dirty="0" smtClean="0"/>
              <a:t>Neutral mesons decay in </a:t>
            </a:r>
            <a:r>
              <a:rPr lang="en-US" b="1" u="sng" dirty="0" smtClean="0"/>
              <a:t>photons</a:t>
            </a:r>
            <a:r>
              <a:rPr lang="en-US" dirty="0" smtClean="0"/>
              <a:t>:</a:t>
            </a:r>
          </a:p>
          <a:p>
            <a:r>
              <a:rPr lang="en-US" dirty="0" err="1" smtClean="0"/>
              <a:t>π</a:t>
            </a:r>
            <a:r>
              <a:rPr lang="en-US" baseline="30000" dirty="0" err="1" smtClean="0"/>
              <a:t>o</a:t>
            </a:r>
            <a:r>
              <a:rPr lang="en-US" dirty="0" smtClean="0"/>
              <a:t>→ </a:t>
            </a:r>
            <a:r>
              <a:rPr lang="en-US" dirty="0" err="1" smtClean="0"/>
              <a:t>γγ</a:t>
            </a:r>
            <a:endParaRPr lang="en-US" dirty="0" smtClean="0"/>
          </a:p>
          <a:p>
            <a:r>
              <a:rPr lang="it-IT" dirty="0" err="1" smtClean="0"/>
              <a:t>charged</a:t>
            </a:r>
            <a:r>
              <a:rPr lang="it-IT" dirty="0" smtClean="0"/>
              <a:t> </a:t>
            </a:r>
            <a:r>
              <a:rPr lang="it-IT" dirty="0" err="1" smtClean="0"/>
              <a:t>mesons</a:t>
            </a:r>
            <a:r>
              <a:rPr lang="it-IT" dirty="0" smtClean="0"/>
              <a:t> </a:t>
            </a:r>
            <a:r>
              <a:rPr lang="it-IT" dirty="0" err="1" smtClean="0"/>
              <a:t>decay</a:t>
            </a:r>
            <a:r>
              <a:rPr lang="it-IT" dirty="0" smtClean="0"/>
              <a:t> in </a:t>
            </a:r>
            <a:r>
              <a:rPr lang="it-IT" b="1" u="sng" dirty="0" err="1" smtClean="0"/>
              <a:t>neutrinos</a:t>
            </a:r>
            <a:r>
              <a:rPr lang="it-IT" dirty="0" smtClean="0"/>
              <a:t>:</a:t>
            </a:r>
          </a:p>
          <a:p>
            <a:r>
              <a:rPr lang="el-GR" dirty="0" smtClean="0"/>
              <a:t>π</a:t>
            </a:r>
            <a:r>
              <a:rPr lang="el-GR" baseline="30000" dirty="0" smtClean="0"/>
              <a:t>+</a:t>
            </a:r>
            <a:r>
              <a:rPr lang="el-GR" dirty="0" smtClean="0"/>
              <a:t>→ ν</a:t>
            </a:r>
            <a:r>
              <a:rPr lang="el-GR" baseline="-25000" dirty="0" smtClean="0"/>
              <a:t>µ</a:t>
            </a:r>
            <a:r>
              <a:rPr lang="el-GR" dirty="0" smtClean="0"/>
              <a:t> + µ+</a:t>
            </a:r>
          </a:p>
          <a:p>
            <a:r>
              <a:rPr lang="it-IT" dirty="0" smtClean="0"/>
              <a:t>               </a:t>
            </a:r>
            <a:r>
              <a:rPr lang="he-IL" dirty="0" smtClean="0"/>
              <a:t> µ</a:t>
            </a:r>
            <a:r>
              <a:rPr lang="it-IT" baseline="30000" dirty="0" smtClean="0"/>
              <a:t>+</a:t>
            </a:r>
            <a:r>
              <a:rPr lang="he-IL" dirty="0" smtClean="0"/>
              <a:t> </a:t>
            </a:r>
            <a:r>
              <a:rPr lang="it-IT" dirty="0" smtClean="0"/>
              <a:t> </a:t>
            </a:r>
            <a:r>
              <a:rPr lang="it-IT" dirty="0" smtClean="0">
                <a:sym typeface="Wingdings" pitchFamily="2" charset="2"/>
              </a:rPr>
              <a:t> </a:t>
            </a:r>
            <a:r>
              <a:rPr lang="el-GR" dirty="0" smtClean="0"/>
              <a:t>ν</a:t>
            </a:r>
            <a:r>
              <a:rPr lang="el-GR" baseline="-25000" dirty="0" smtClean="0"/>
              <a:t>µ </a:t>
            </a:r>
            <a:r>
              <a:rPr lang="el-GR" dirty="0" smtClean="0"/>
              <a:t>+ ν</a:t>
            </a:r>
            <a:r>
              <a:rPr lang="it-IT" baseline="-25000" dirty="0" smtClean="0"/>
              <a:t>e </a:t>
            </a:r>
            <a:r>
              <a:rPr lang="it-IT" dirty="0" smtClean="0"/>
              <a:t>+ </a:t>
            </a:r>
            <a:r>
              <a:rPr lang="it-IT" dirty="0" err="1" smtClean="0"/>
              <a:t>e</a:t>
            </a:r>
            <a:r>
              <a:rPr lang="it-IT" baseline="30000" dirty="0" err="1" smtClean="0"/>
              <a:t>+</a:t>
            </a:r>
            <a:endParaRPr lang="it-IT" baseline="30000" dirty="0" smtClean="0"/>
          </a:p>
          <a:p>
            <a:r>
              <a:rPr lang="el-GR" dirty="0" smtClean="0"/>
              <a:t>π</a:t>
            </a:r>
            <a:r>
              <a:rPr lang="el-GR" baseline="30000" dirty="0" smtClean="0"/>
              <a:t>−</a:t>
            </a:r>
            <a:r>
              <a:rPr lang="el-GR" dirty="0" smtClean="0"/>
              <a:t> → ν</a:t>
            </a:r>
            <a:r>
              <a:rPr lang="el-GR" baseline="-25000" dirty="0" smtClean="0"/>
              <a:t>µ</a:t>
            </a:r>
            <a:r>
              <a:rPr lang="el-GR" dirty="0" smtClean="0"/>
              <a:t> + µ</a:t>
            </a:r>
            <a:r>
              <a:rPr lang="el-GR" baseline="30000" dirty="0" smtClean="0"/>
              <a:t>−</a:t>
            </a:r>
            <a:endParaRPr lang="it-IT" baseline="30000" dirty="0" smtClean="0"/>
          </a:p>
          <a:p>
            <a:r>
              <a:rPr lang="it-IT" baseline="30000" smtClean="0"/>
              <a:t> </a:t>
            </a:r>
            <a:r>
              <a:rPr lang="it-IT" smtClean="0"/>
              <a:t>                 </a:t>
            </a:r>
            <a:r>
              <a:rPr lang="he-IL" smtClean="0"/>
              <a:t>µ</a:t>
            </a:r>
            <a:r>
              <a:rPr lang="it-IT" baseline="30000" dirty="0" smtClean="0"/>
              <a:t>-</a:t>
            </a:r>
            <a:r>
              <a:rPr lang="he-IL" dirty="0" smtClean="0"/>
              <a:t> </a:t>
            </a:r>
            <a:r>
              <a:rPr lang="it-IT" dirty="0" smtClean="0"/>
              <a:t> </a:t>
            </a:r>
            <a:r>
              <a:rPr lang="it-IT" dirty="0" smtClean="0">
                <a:sym typeface="Wingdings" pitchFamily="2" charset="2"/>
              </a:rPr>
              <a:t> </a:t>
            </a:r>
            <a:r>
              <a:rPr lang="el-GR" dirty="0" smtClean="0"/>
              <a:t>ν</a:t>
            </a:r>
            <a:r>
              <a:rPr lang="el-GR" baseline="-25000" dirty="0" smtClean="0"/>
              <a:t>µ</a:t>
            </a:r>
            <a:r>
              <a:rPr lang="el-GR" dirty="0" smtClean="0"/>
              <a:t> + ν</a:t>
            </a:r>
            <a:r>
              <a:rPr lang="it-IT" baseline="-25000" dirty="0" smtClean="0"/>
              <a:t>e </a:t>
            </a:r>
            <a:r>
              <a:rPr lang="it-IT" dirty="0" smtClean="0"/>
              <a:t>+ e</a:t>
            </a:r>
            <a:r>
              <a:rPr lang="it-IT" baseline="30000" dirty="0" smtClean="0"/>
              <a:t>−</a:t>
            </a:r>
            <a:endParaRPr lang="it-IT" baseline="30000" dirty="0"/>
          </a:p>
        </p:txBody>
      </p:sp>
      <p:pic>
        <p:nvPicPr>
          <p:cNvPr id="10" name="Picture 17"/>
          <p:cNvPicPr>
            <a:picLocks noChangeAspect="1" noChangeArrowheads="1"/>
          </p:cNvPicPr>
          <p:nvPr/>
        </p:nvPicPr>
        <p:blipFill>
          <a:blip r:embed="rId2" cstate="print"/>
          <a:srcRect/>
          <a:stretch>
            <a:fillRect/>
          </a:stretch>
        </p:blipFill>
        <p:spPr bwMode="auto">
          <a:xfrm>
            <a:off x="0" y="1643050"/>
            <a:ext cx="2481429" cy="5214950"/>
          </a:xfrm>
          <a:prstGeom prst="rect">
            <a:avLst/>
          </a:prstGeom>
          <a:noFill/>
        </p:spPr>
      </p:pic>
      <p:sp>
        <p:nvSpPr>
          <p:cNvPr id="11" name="Titolo 10"/>
          <p:cNvSpPr>
            <a:spLocks noGrp="1"/>
          </p:cNvSpPr>
          <p:nvPr>
            <p:ph type="title"/>
          </p:nvPr>
        </p:nvSpPr>
        <p:spPr/>
        <p:txBody>
          <a:bodyPr/>
          <a:lstStyle/>
          <a:p>
            <a:r>
              <a:rPr lang="en-US" dirty="0" smtClean="0">
                <a:solidFill>
                  <a:srgbClr val="FFCC00"/>
                </a:solidFill>
              </a:rPr>
              <a:t>A) Example of a Galactic source of neutrinos.</a:t>
            </a:r>
            <a:endParaRPr lang="it-IT" dirty="0">
              <a:solidFill>
                <a:srgbClr val="FFCC00"/>
              </a:solidFill>
            </a:endParaRPr>
          </a:p>
        </p:txBody>
      </p:sp>
      <p:sp>
        <p:nvSpPr>
          <p:cNvPr id="5" name="CasellaDiTesto 4"/>
          <p:cNvSpPr txBox="1"/>
          <p:nvPr/>
        </p:nvSpPr>
        <p:spPr>
          <a:xfrm>
            <a:off x="6500826" y="5357826"/>
            <a:ext cx="1903085" cy="923330"/>
          </a:xfrm>
          <a:prstGeom prst="rect">
            <a:avLst/>
          </a:prstGeom>
          <a:solidFill>
            <a:srgbClr val="339933"/>
          </a:solidFill>
        </p:spPr>
        <p:txBody>
          <a:bodyPr wrap="none" rtlCol="0">
            <a:spAutoFit/>
          </a:bodyPr>
          <a:lstStyle/>
          <a:p>
            <a:r>
              <a:rPr lang="it-IT" sz="5400" b="1" dirty="0" smtClean="0">
                <a:latin typeface="Symbol" pitchFamily="18" charset="2"/>
              </a:rPr>
              <a:t>#n=#g</a:t>
            </a:r>
            <a:endParaRPr lang="it-IT" sz="5400" b="1" dirty="0">
              <a:latin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1" name="Rectangle 7"/>
          <p:cNvSpPr>
            <a:spLocks noChangeArrowheads="1"/>
          </p:cNvSpPr>
          <p:nvPr/>
        </p:nvSpPr>
        <p:spPr bwMode="auto">
          <a:xfrm>
            <a:off x="468313" y="1412875"/>
            <a:ext cx="8432800" cy="4362450"/>
          </a:xfrm>
          <a:prstGeom prst="rect">
            <a:avLst/>
          </a:prstGeom>
          <a:noFill/>
          <a:ln w="9525">
            <a:noFill/>
            <a:miter lim="800000"/>
            <a:headEnd/>
            <a:tailEnd/>
          </a:ln>
          <a:effectLst/>
        </p:spPr>
        <p:txBody>
          <a:bodyPr>
            <a:spAutoFit/>
          </a:bodyPr>
          <a:lstStyle/>
          <a:p>
            <a:pPr marL="457200" indent="-457200">
              <a:buClr>
                <a:srgbClr val="FFCC00"/>
              </a:buClr>
              <a:buFont typeface="Wingdings" pitchFamily="2" charset="2"/>
              <a:buChar char="§"/>
            </a:pPr>
            <a:r>
              <a:rPr kumimoji="1" lang="it-IT" altLang="en-US" sz="2800">
                <a:latin typeface="Garamond" pitchFamily="18" charset="0"/>
              </a:rPr>
              <a:t>Why Neutrino Astronomy?</a:t>
            </a:r>
          </a:p>
          <a:p>
            <a:pPr marL="457200" indent="-457200">
              <a:buClr>
                <a:srgbClr val="FFCC00"/>
              </a:buClr>
              <a:buFont typeface="Wingdings" pitchFamily="2" charset="2"/>
              <a:buChar char="§"/>
            </a:pPr>
            <a:r>
              <a:rPr kumimoji="1" lang="it-IT" altLang="en-US" sz="2800">
                <a:latin typeface="Garamond" pitchFamily="18" charset="0"/>
              </a:rPr>
              <a:t>Astrophysical Sources of </a:t>
            </a:r>
            <a:r>
              <a:rPr kumimoji="1" lang="it-IT" altLang="en-US" sz="2800">
                <a:latin typeface="Symbol" pitchFamily="18" charset="2"/>
              </a:rPr>
              <a:t>n</a:t>
            </a:r>
            <a:r>
              <a:rPr kumimoji="1" lang="it-IT" altLang="en-US" sz="2800" baseline="-14000">
                <a:latin typeface="Symbol" pitchFamily="18" charset="2"/>
              </a:rPr>
              <a:t>m</a:t>
            </a:r>
            <a:r>
              <a:rPr kumimoji="1" lang="it-IT" altLang="en-US" sz="2800">
                <a:latin typeface="Symbol" pitchFamily="18" charset="2"/>
              </a:rPr>
              <a:t> </a:t>
            </a:r>
            <a:endParaRPr kumimoji="1" lang="it-IT" altLang="en-US" sz="2800">
              <a:latin typeface="Garamond" pitchFamily="18" charset="0"/>
            </a:endParaRPr>
          </a:p>
          <a:p>
            <a:pPr marL="457200" indent="-457200">
              <a:buClr>
                <a:srgbClr val="FFCC00"/>
              </a:buClr>
              <a:buFont typeface="Wingdings" pitchFamily="2" charset="2"/>
              <a:buChar char="§"/>
            </a:pPr>
            <a:r>
              <a:rPr kumimoji="1" lang="en-US" altLang="en-US" sz="2800">
                <a:latin typeface="Garamond" pitchFamily="18" charset="0"/>
              </a:rPr>
              <a:t>A Numerical example. A Galactic source of neutrinos: neutron star with accretion disk</a:t>
            </a:r>
          </a:p>
          <a:p>
            <a:pPr marL="457200" indent="-457200">
              <a:buClr>
                <a:srgbClr val="FFCC00"/>
              </a:buClr>
              <a:buFont typeface="Wingdings" pitchFamily="2" charset="2"/>
              <a:buChar char="§"/>
            </a:pPr>
            <a:r>
              <a:rPr kumimoji="1" lang="en-US" altLang="en-US" sz="2800">
                <a:latin typeface="Garamond" pitchFamily="18" charset="0"/>
              </a:rPr>
              <a:t>Event rate in a underground detector</a:t>
            </a:r>
          </a:p>
          <a:p>
            <a:pPr marL="457200" indent="-457200">
              <a:buClr>
                <a:srgbClr val="FFCC00"/>
              </a:buClr>
              <a:buFont typeface="Wingdings" pitchFamily="2" charset="2"/>
              <a:buChar char="§"/>
            </a:pPr>
            <a:r>
              <a:rPr kumimoji="1" lang="it-IT" altLang="en-US" sz="2800">
                <a:latin typeface="Garamond" pitchFamily="18" charset="0"/>
              </a:rPr>
              <a:t>Upper Bounds on Neutrino Diffuse Fluxes</a:t>
            </a:r>
          </a:p>
          <a:p>
            <a:pPr marL="457200" indent="-457200">
              <a:buClr>
                <a:srgbClr val="FFCC00"/>
              </a:buClr>
              <a:buFont typeface="Wingdings" pitchFamily="2" charset="2"/>
              <a:buChar char="§"/>
            </a:pPr>
            <a:r>
              <a:rPr kumimoji="1" lang="it-IT" altLang="en-US" sz="2800">
                <a:latin typeface="Garamond" pitchFamily="18" charset="0"/>
              </a:rPr>
              <a:t>Neutrino telescopes</a:t>
            </a:r>
          </a:p>
          <a:p>
            <a:pPr marL="457200" indent="-457200">
              <a:buClr>
                <a:srgbClr val="FFCC00"/>
              </a:buClr>
              <a:buFont typeface="Wingdings" pitchFamily="2" charset="2"/>
              <a:buChar char="§"/>
            </a:pPr>
            <a:r>
              <a:rPr kumimoji="1" lang="it-IT" altLang="en-US" sz="2800">
                <a:latin typeface="Garamond" pitchFamily="18" charset="0"/>
              </a:rPr>
              <a:t>ICECUBE, A</a:t>
            </a:r>
            <a:r>
              <a:rPr kumimoji="1" lang="en-US" altLang="en-US" sz="2800">
                <a:latin typeface="Garamond" pitchFamily="18" charset="0"/>
              </a:rPr>
              <a:t>NTARES, NEMO</a:t>
            </a:r>
          </a:p>
          <a:p>
            <a:pPr marL="457200" indent="-457200">
              <a:buClr>
                <a:srgbClr val="FFCC00"/>
              </a:buClr>
              <a:buFont typeface="Wingdings" pitchFamily="2" charset="2"/>
              <a:buChar char="§"/>
            </a:pPr>
            <a:r>
              <a:rPr kumimoji="1" lang="en-US" altLang="en-US" sz="2800">
                <a:latin typeface="Garamond" pitchFamily="18" charset="0"/>
              </a:rPr>
              <a:t>The KM3 project in the Mediterranean sea</a:t>
            </a:r>
            <a:endParaRPr kumimoji="1" lang="it-IT" altLang="en-US" sz="2800">
              <a:latin typeface="Garamond" pitchFamily="18" charset="0"/>
            </a:endParaRPr>
          </a:p>
          <a:p>
            <a:pPr marL="457200" indent="-457200">
              <a:buClr>
                <a:srgbClr val="FFCC00"/>
              </a:buClr>
              <a:buFont typeface="Wingdings" pitchFamily="2" charset="2"/>
              <a:buChar char="§"/>
            </a:pPr>
            <a:endParaRPr kumimoji="1" lang="it-IT" altLang="en-US" sz="2800">
              <a:latin typeface="Garamond" pitchFamily="18" charset="0"/>
            </a:endParaRPr>
          </a:p>
        </p:txBody>
      </p:sp>
      <p:sp>
        <p:nvSpPr>
          <p:cNvPr id="159756" name="Rectangle 12"/>
          <p:cNvSpPr>
            <a:spLocks noGrp="1" noRot="1" noChangeArrowheads="1"/>
          </p:cNvSpPr>
          <p:nvPr>
            <p:ph type="title"/>
          </p:nvPr>
        </p:nvSpPr>
        <p:spPr/>
        <p:txBody>
          <a:bodyPr/>
          <a:lstStyle/>
          <a:p>
            <a:r>
              <a:rPr lang="it-IT"/>
              <a:t>Outlook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egnaposto data 1"/>
          <p:cNvSpPr>
            <a:spLocks noGrp="1"/>
          </p:cNvSpPr>
          <p:nvPr>
            <p:ph type="dt" sz="half" idx="10"/>
          </p:nvPr>
        </p:nvSpPr>
        <p:spPr/>
        <p:txBody>
          <a:bodyPr/>
          <a:lstStyle/>
          <a:p>
            <a:r>
              <a:rPr lang="it-IT"/>
              <a:t>Astrofisica con neutrini</a:t>
            </a:r>
          </a:p>
        </p:txBody>
      </p:sp>
      <p:sp>
        <p:nvSpPr>
          <p:cNvPr id="353" name="Segnaposto numero diapositiva 3"/>
          <p:cNvSpPr>
            <a:spLocks noGrp="1"/>
          </p:cNvSpPr>
          <p:nvPr>
            <p:ph type="sldNum" sz="quarter" idx="12"/>
          </p:nvPr>
        </p:nvSpPr>
        <p:spPr/>
        <p:txBody>
          <a:bodyPr/>
          <a:lstStyle/>
          <a:p>
            <a:fld id="{58DE3694-722D-4CBC-B978-5A6A26566FB6}" type="slidenum">
              <a:rPr lang="it-IT"/>
              <a:pPr/>
              <a:t>20</a:t>
            </a:fld>
            <a:endParaRPr lang="it-IT"/>
          </a:p>
        </p:txBody>
      </p:sp>
      <p:sp>
        <p:nvSpPr>
          <p:cNvPr id="136194" name="Line 2"/>
          <p:cNvSpPr>
            <a:spLocks noChangeShapeType="1"/>
          </p:cNvSpPr>
          <p:nvPr/>
        </p:nvSpPr>
        <p:spPr bwMode="auto">
          <a:xfrm>
            <a:off x="2109788" y="2133600"/>
            <a:ext cx="3717925" cy="2911475"/>
          </a:xfrm>
          <a:prstGeom prst="line">
            <a:avLst/>
          </a:prstGeom>
          <a:noFill/>
          <a:ln w="38100">
            <a:solidFill>
              <a:srgbClr val="FF0000"/>
            </a:solidFill>
            <a:prstDash val="sysDot"/>
            <a:round/>
            <a:headEnd/>
            <a:tailEnd/>
          </a:ln>
          <a:effectLst/>
        </p:spPr>
        <p:txBody>
          <a:bodyPr/>
          <a:lstStyle/>
          <a:p>
            <a:endParaRPr lang="it-IT"/>
          </a:p>
        </p:txBody>
      </p:sp>
      <p:sp>
        <p:nvSpPr>
          <p:cNvPr id="136195" name="Freeform 3"/>
          <p:cNvSpPr>
            <a:spLocks/>
          </p:cNvSpPr>
          <p:nvPr/>
        </p:nvSpPr>
        <p:spPr bwMode="auto">
          <a:xfrm>
            <a:off x="2082800" y="2111375"/>
            <a:ext cx="3790950" cy="3571875"/>
          </a:xfrm>
          <a:custGeom>
            <a:avLst/>
            <a:gdLst/>
            <a:ahLst/>
            <a:cxnLst>
              <a:cxn ang="0">
                <a:pos x="0" y="0"/>
              </a:cxn>
              <a:cxn ang="0">
                <a:pos x="1452" y="1164"/>
              </a:cxn>
              <a:cxn ang="0">
                <a:pos x="1950" y="1674"/>
              </a:cxn>
              <a:cxn ang="0">
                <a:pos x="2388" y="2250"/>
              </a:cxn>
            </a:cxnLst>
            <a:rect l="0" t="0" r="r" b="b"/>
            <a:pathLst>
              <a:path w="2388" h="2250">
                <a:moveTo>
                  <a:pt x="0" y="0"/>
                </a:moveTo>
                <a:cubicBezTo>
                  <a:pt x="242" y="194"/>
                  <a:pt x="1127" y="885"/>
                  <a:pt x="1452" y="1164"/>
                </a:cubicBezTo>
                <a:cubicBezTo>
                  <a:pt x="1777" y="1443"/>
                  <a:pt x="1794" y="1493"/>
                  <a:pt x="1950" y="1674"/>
                </a:cubicBezTo>
                <a:cubicBezTo>
                  <a:pt x="2106" y="1855"/>
                  <a:pt x="2297" y="2130"/>
                  <a:pt x="2388" y="2250"/>
                </a:cubicBezTo>
              </a:path>
            </a:pathLst>
          </a:custGeom>
          <a:noFill/>
          <a:ln w="57150" cmpd="sng">
            <a:solidFill>
              <a:srgbClr val="66CCFF">
                <a:alpha val="50000"/>
              </a:srgbClr>
            </a:solidFill>
            <a:round/>
            <a:headEnd/>
            <a:tailEnd/>
          </a:ln>
          <a:effectLst/>
        </p:spPr>
        <p:txBody>
          <a:bodyPr/>
          <a:lstStyle/>
          <a:p>
            <a:endParaRPr lang="it-IT"/>
          </a:p>
        </p:txBody>
      </p:sp>
      <p:sp>
        <p:nvSpPr>
          <p:cNvPr id="136196" name="Rectangle 4"/>
          <p:cNvSpPr>
            <a:spLocks noGrp="1" noChangeArrowheads="1"/>
          </p:cNvSpPr>
          <p:nvPr>
            <p:ph type="title" idx="4294967295"/>
          </p:nvPr>
        </p:nvSpPr>
        <p:spPr>
          <a:xfrm>
            <a:off x="109568" y="188913"/>
            <a:ext cx="8820150" cy="1431925"/>
          </a:xfrm>
        </p:spPr>
        <p:txBody>
          <a:bodyPr/>
          <a:lstStyle/>
          <a:p>
            <a:r>
              <a:rPr lang="en-US" dirty="0">
                <a:solidFill>
                  <a:srgbClr val="FFCC66"/>
                </a:solidFill>
              </a:rPr>
              <a:t> </a:t>
            </a:r>
            <a:r>
              <a:rPr lang="en-US" dirty="0" smtClean="0">
                <a:solidFill>
                  <a:srgbClr val="FFCC66"/>
                </a:solidFill>
              </a:rPr>
              <a:t>A source candidate: </a:t>
            </a:r>
            <a:r>
              <a:rPr lang="en-US" sz="4000" b="0" dirty="0" smtClean="0">
                <a:solidFill>
                  <a:srgbClr val="FFCC66"/>
                </a:solidFill>
                <a:effectLst/>
              </a:rPr>
              <a:t>RX </a:t>
            </a:r>
            <a:r>
              <a:rPr lang="en-US" sz="4000" b="0" dirty="0">
                <a:solidFill>
                  <a:srgbClr val="FFCC66"/>
                </a:solidFill>
                <a:effectLst/>
              </a:rPr>
              <a:t>J1713.7-3946</a:t>
            </a:r>
          </a:p>
        </p:txBody>
      </p:sp>
      <p:grpSp>
        <p:nvGrpSpPr>
          <p:cNvPr id="2" name="Group 5"/>
          <p:cNvGrpSpPr>
            <a:grpSpLocks/>
          </p:cNvGrpSpPr>
          <p:nvPr/>
        </p:nvGrpSpPr>
        <p:grpSpPr bwMode="auto">
          <a:xfrm>
            <a:off x="1422400" y="1857375"/>
            <a:ext cx="4597400" cy="3973513"/>
            <a:chOff x="1516" y="1352"/>
            <a:chExt cx="2896" cy="2503"/>
          </a:xfrm>
        </p:grpSpPr>
        <p:sp>
          <p:nvSpPr>
            <p:cNvPr id="136198" name="Freeform 6"/>
            <p:cNvSpPr>
              <a:spLocks/>
            </p:cNvSpPr>
            <p:nvPr/>
          </p:nvSpPr>
          <p:spPr bwMode="auto">
            <a:xfrm>
              <a:off x="2022" y="1538"/>
              <a:ext cx="0" cy="22"/>
            </a:xfrm>
            <a:custGeom>
              <a:avLst/>
              <a:gdLst/>
              <a:ahLst/>
              <a:cxnLst>
                <a:cxn ang="0">
                  <a:pos x="0" y="23"/>
                </a:cxn>
                <a:cxn ang="0">
                  <a:pos x="0" y="2"/>
                </a:cxn>
                <a:cxn ang="0">
                  <a:pos x="0" y="0"/>
                </a:cxn>
              </a:cxnLst>
              <a:rect l="0" t="0" r="r" b="b"/>
              <a:pathLst>
                <a:path h="23">
                  <a:moveTo>
                    <a:pt x="0" y="2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199" name="Freeform 7"/>
            <p:cNvSpPr>
              <a:spLocks/>
            </p:cNvSpPr>
            <p:nvPr/>
          </p:nvSpPr>
          <p:spPr bwMode="auto">
            <a:xfrm>
              <a:off x="2006" y="1540"/>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0" name="Freeform 8"/>
            <p:cNvSpPr>
              <a:spLocks/>
            </p:cNvSpPr>
            <p:nvPr/>
          </p:nvSpPr>
          <p:spPr bwMode="auto">
            <a:xfrm>
              <a:off x="2022" y="15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1" name="Freeform 9"/>
            <p:cNvSpPr>
              <a:spLocks/>
            </p:cNvSpPr>
            <p:nvPr/>
          </p:nvSpPr>
          <p:spPr bwMode="auto">
            <a:xfrm>
              <a:off x="2006" y="158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2" name="Freeform 10"/>
            <p:cNvSpPr>
              <a:spLocks/>
            </p:cNvSpPr>
            <p:nvPr/>
          </p:nvSpPr>
          <p:spPr bwMode="auto">
            <a:xfrm>
              <a:off x="2102" y="1634"/>
              <a:ext cx="0" cy="22"/>
            </a:xfrm>
            <a:custGeom>
              <a:avLst/>
              <a:gdLst/>
              <a:ahLst/>
              <a:cxnLst>
                <a:cxn ang="0">
                  <a:pos x="0" y="23"/>
                </a:cxn>
                <a:cxn ang="0">
                  <a:pos x="0" y="2"/>
                </a:cxn>
                <a:cxn ang="0">
                  <a:pos x="0" y="0"/>
                </a:cxn>
              </a:cxnLst>
              <a:rect l="0" t="0" r="r" b="b"/>
              <a:pathLst>
                <a:path h="23">
                  <a:moveTo>
                    <a:pt x="0" y="2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3" name="Freeform 11"/>
            <p:cNvSpPr>
              <a:spLocks/>
            </p:cNvSpPr>
            <p:nvPr/>
          </p:nvSpPr>
          <p:spPr bwMode="auto">
            <a:xfrm>
              <a:off x="2086" y="1636"/>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4" name="Freeform 12"/>
            <p:cNvSpPr>
              <a:spLocks/>
            </p:cNvSpPr>
            <p:nvPr/>
          </p:nvSpPr>
          <p:spPr bwMode="auto">
            <a:xfrm>
              <a:off x="2102" y="1656"/>
              <a:ext cx="0" cy="21"/>
            </a:xfrm>
            <a:custGeom>
              <a:avLst/>
              <a:gdLst/>
              <a:ahLst/>
              <a:cxnLst>
                <a:cxn ang="0">
                  <a:pos x="0" y="0"/>
                </a:cxn>
                <a:cxn ang="0">
                  <a:pos x="0" y="20"/>
                </a:cxn>
                <a:cxn ang="0">
                  <a:pos x="0" y="22"/>
                </a:cxn>
              </a:cxnLst>
              <a:rect l="0" t="0" r="r" b="b"/>
              <a:pathLst>
                <a:path h="22">
                  <a:moveTo>
                    <a:pt x="0" y="0"/>
                  </a:moveTo>
                  <a:lnTo>
                    <a:pt x="0" y="20"/>
                  </a:lnTo>
                  <a:lnTo>
                    <a:pt x="0" y="2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5" name="Freeform 13"/>
            <p:cNvSpPr>
              <a:spLocks/>
            </p:cNvSpPr>
            <p:nvPr/>
          </p:nvSpPr>
          <p:spPr bwMode="auto">
            <a:xfrm>
              <a:off x="2086" y="1675"/>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6" name="Freeform 14"/>
            <p:cNvSpPr>
              <a:spLocks/>
            </p:cNvSpPr>
            <p:nvPr/>
          </p:nvSpPr>
          <p:spPr bwMode="auto">
            <a:xfrm>
              <a:off x="2186" y="1680"/>
              <a:ext cx="0" cy="16"/>
            </a:xfrm>
            <a:custGeom>
              <a:avLst/>
              <a:gdLst/>
              <a:ahLst/>
              <a:cxnLst>
                <a:cxn ang="0">
                  <a:pos x="0" y="16"/>
                </a:cxn>
                <a:cxn ang="0">
                  <a:pos x="0" y="2"/>
                </a:cxn>
                <a:cxn ang="0">
                  <a:pos x="0" y="0"/>
                </a:cxn>
              </a:cxnLst>
              <a:rect l="0" t="0" r="r" b="b"/>
              <a:pathLst>
                <a:path h="16">
                  <a:moveTo>
                    <a:pt x="0" y="16"/>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7" name="Freeform 15"/>
            <p:cNvSpPr>
              <a:spLocks/>
            </p:cNvSpPr>
            <p:nvPr/>
          </p:nvSpPr>
          <p:spPr bwMode="auto">
            <a:xfrm>
              <a:off x="2170" y="1682"/>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8" name="Freeform 16"/>
            <p:cNvSpPr>
              <a:spLocks/>
            </p:cNvSpPr>
            <p:nvPr/>
          </p:nvSpPr>
          <p:spPr bwMode="auto">
            <a:xfrm>
              <a:off x="2186" y="1696"/>
              <a:ext cx="0" cy="18"/>
            </a:xfrm>
            <a:custGeom>
              <a:avLst/>
              <a:gdLst/>
              <a:ahLst/>
              <a:cxnLst>
                <a:cxn ang="0">
                  <a:pos x="0" y="0"/>
                </a:cxn>
                <a:cxn ang="0">
                  <a:pos x="0" y="17"/>
                </a:cxn>
                <a:cxn ang="0">
                  <a:pos x="0" y="19"/>
                </a:cxn>
              </a:cxnLst>
              <a:rect l="0" t="0" r="r" b="b"/>
              <a:pathLst>
                <a:path h="19">
                  <a:moveTo>
                    <a:pt x="0" y="0"/>
                  </a:moveTo>
                  <a:lnTo>
                    <a:pt x="0" y="17"/>
                  </a:lnTo>
                  <a:lnTo>
                    <a:pt x="0" y="19"/>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09" name="Freeform 17"/>
            <p:cNvSpPr>
              <a:spLocks/>
            </p:cNvSpPr>
            <p:nvPr/>
          </p:nvSpPr>
          <p:spPr bwMode="auto">
            <a:xfrm>
              <a:off x="2170" y="1712"/>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0" name="Freeform 18"/>
            <p:cNvSpPr>
              <a:spLocks/>
            </p:cNvSpPr>
            <p:nvPr/>
          </p:nvSpPr>
          <p:spPr bwMode="auto">
            <a:xfrm>
              <a:off x="2264" y="1751"/>
              <a:ext cx="0" cy="15"/>
            </a:xfrm>
            <a:custGeom>
              <a:avLst/>
              <a:gdLst/>
              <a:ahLst/>
              <a:cxnLst>
                <a:cxn ang="0">
                  <a:pos x="0" y="15"/>
                </a:cxn>
                <a:cxn ang="0">
                  <a:pos x="0" y="3"/>
                </a:cxn>
                <a:cxn ang="0">
                  <a:pos x="0" y="0"/>
                </a:cxn>
              </a:cxnLst>
              <a:rect l="0" t="0" r="r" b="b"/>
              <a:pathLst>
                <a:path h="15">
                  <a:moveTo>
                    <a:pt x="0" y="15"/>
                  </a:moveTo>
                  <a:lnTo>
                    <a:pt x="0" y="3"/>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1" name="Freeform 19"/>
            <p:cNvSpPr>
              <a:spLocks/>
            </p:cNvSpPr>
            <p:nvPr/>
          </p:nvSpPr>
          <p:spPr bwMode="auto">
            <a:xfrm>
              <a:off x="2248" y="175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2" name="Freeform 20"/>
            <p:cNvSpPr>
              <a:spLocks/>
            </p:cNvSpPr>
            <p:nvPr/>
          </p:nvSpPr>
          <p:spPr bwMode="auto">
            <a:xfrm>
              <a:off x="2264" y="1766"/>
              <a:ext cx="0" cy="16"/>
            </a:xfrm>
            <a:custGeom>
              <a:avLst/>
              <a:gdLst/>
              <a:ahLst/>
              <a:cxnLst>
                <a:cxn ang="0">
                  <a:pos x="0" y="0"/>
                </a:cxn>
                <a:cxn ang="0">
                  <a:pos x="0" y="15"/>
                </a:cxn>
                <a:cxn ang="0">
                  <a:pos x="0" y="17"/>
                </a:cxn>
              </a:cxnLst>
              <a:rect l="0" t="0" r="r" b="b"/>
              <a:pathLst>
                <a:path h="17">
                  <a:moveTo>
                    <a:pt x="0" y="0"/>
                  </a:moveTo>
                  <a:lnTo>
                    <a:pt x="0" y="15"/>
                  </a:lnTo>
                  <a:lnTo>
                    <a:pt x="0" y="1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3" name="Freeform 21"/>
            <p:cNvSpPr>
              <a:spLocks/>
            </p:cNvSpPr>
            <p:nvPr/>
          </p:nvSpPr>
          <p:spPr bwMode="auto">
            <a:xfrm>
              <a:off x="2248" y="1780"/>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4" name="Freeform 22"/>
            <p:cNvSpPr>
              <a:spLocks/>
            </p:cNvSpPr>
            <p:nvPr/>
          </p:nvSpPr>
          <p:spPr bwMode="auto">
            <a:xfrm>
              <a:off x="2340" y="1804"/>
              <a:ext cx="0" cy="12"/>
            </a:xfrm>
            <a:custGeom>
              <a:avLst/>
              <a:gdLst/>
              <a:ahLst/>
              <a:cxnLst>
                <a:cxn ang="0">
                  <a:pos x="0" y="12"/>
                </a:cxn>
                <a:cxn ang="0">
                  <a:pos x="0" y="2"/>
                </a:cxn>
                <a:cxn ang="0">
                  <a:pos x="0" y="0"/>
                </a:cxn>
              </a:cxnLst>
              <a:rect l="0" t="0" r="r" b="b"/>
              <a:pathLst>
                <a:path h="12">
                  <a:moveTo>
                    <a:pt x="0" y="1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5" name="Freeform 23"/>
            <p:cNvSpPr>
              <a:spLocks/>
            </p:cNvSpPr>
            <p:nvPr/>
          </p:nvSpPr>
          <p:spPr bwMode="auto">
            <a:xfrm>
              <a:off x="2324" y="1806"/>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6" name="Freeform 24"/>
            <p:cNvSpPr>
              <a:spLocks/>
            </p:cNvSpPr>
            <p:nvPr/>
          </p:nvSpPr>
          <p:spPr bwMode="auto">
            <a:xfrm>
              <a:off x="2340" y="1816"/>
              <a:ext cx="0" cy="14"/>
            </a:xfrm>
            <a:custGeom>
              <a:avLst/>
              <a:gdLst/>
              <a:ahLst/>
              <a:cxnLst>
                <a:cxn ang="0">
                  <a:pos x="0" y="0"/>
                </a:cxn>
                <a:cxn ang="0">
                  <a:pos x="0" y="13"/>
                </a:cxn>
                <a:cxn ang="0">
                  <a:pos x="0" y="15"/>
                </a:cxn>
              </a:cxnLst>
              <a:rect l="0" t="0" r="r" b="b"/>
              <a:pathLst>
                <a:path h="15">
                  <a:moveTo>
                    <a:pt x="0" y="0"/>
                  </a:moveTo>
                  <a:lnTo>
                    <a:pt x="0" y="13"/>
                  </a:lnTo>
                  <a:lnTo>
                    <a:pt x="0" y="15"/>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7" name="Freeform 25"/>
            <p:cNvSpPr>
              <a:spLocks/>
            </p:cNvSpPr>
            <p:nvPr/>
          </p:nvSpPr>
          <p:spPr bwMode="auto">
            <a:xfrm>
              <a:off x="2324" y="1828"/>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8" name="Freeform 26"/>
            <p:cNvSpPr>
              <a:spLocks/>
            </p:cNvSpPr>
            <p:nvPr/>
          </p:nvSpPr>
          <p:spPr bwMode="auto">
            <a:xfrm>
              <a:off x="2420" y="1912"/>
              <a:ext cx="0" cy="14"/>
            </a:xfrm>
            <a:custGeom>
              <a:avLst/>
              <a:gdLst/>
              <a:ahLst/>
              <a:cxnLst>
                <a:cxn ang="0">
                  <a:pos x="0" y="15"/>
                </a:cxn>
                <a:cxn ang="0">
                  <a:pos x="0" y="2"/>
                </a:cxn>
                <a:cxn ang="0">
                  <a:pos x="0" y="0"/>
                </a:cxn>
              </a:cxnLst>
              <a:rect l="0" t="0" r="r" b="b"/>
              <a:pathLst>
                <a:path h="15">
                  <a:moveTo>
                    <a:pt x="0" y="15"/>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19" name="Freeform 27"/>
            <p:cNvSpPr>
              <a:spLocks/>
            </p:cNvSpPr>
            <p:nvPr/>
          </p:nvSpPr>
          <p:spPr bwMode="auto">
            <a:xfrm>
              <a:off x="2404" y="191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0" name="Freeform 28"/>
            <p:cNvSpPr>
              <a:spLocks/>
            </p:cNvSpPr>
            <p:nvPr/>
          </p:nvSpPr>
          <p:spPr bwMode="auto">
            <a:xfrm>
              <a:off x="2420" y="1926"/>
              <a:ext cx="0" cy="16"/>
            </a:xfrm>
            <a:custGeom>
              <a:avLst/>
              <a:gdLst/>
              <a:ahLst/>
              <a:cxnLst>
                <a:cxn ang="0">
                  <a:pos x="0" y="0"/>
                </a:cxn>
                <a:cxn ang="0">
                  <a:pos x="0" y="14"/>
                </a:cxn>
                <a:cxn ang="0">
                  <a:pos x="0" y="16"/>
                </a:cxn>
              </a:cxnLst>
              <a:rect l="0" t="0" r="r" b="b"/>
              <a:pathLst>
                <a:path h="16">
                  <a:moveTo>
                    <a:pt x="0" y="0"/>
                  </a:moveTo>
                  <a:lnTo>
                    <a:pt x="0" y="14"/>
                  </a:lnTo>
                  <a:lnTo>
                    <a:pt x="0" y="16"/>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1" name="Freeform 29"/>
            <p:cNvSpPr>
              <a:spLocks/>
            </p:cNvSpPr>
            <p:nvPr/>
          </p:nvSpPr>
          <p:spPr bwMode="auto">
            <a:xfrm>
              <a:off x="2404" y="1940"/>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2" name="Freeform 30"/>
            <p:cNvSpPr>
              <a:spLocks/>
            </p:cNvSpPr>
            <p:nvPr/>
          </p:nvSpPr>
          <p:spPr bwMode="auto">
            <a:xfrm>
              <a:off x="2500" y="1940"/>
              <a:ext cx="0" cy="12"/>
            </a:xfrm>
            <a:custGeom>
              <a:avLst/>
              <a:gdLst/>
              <a:ahLst/>
              <a:cxnLst>
                <a:cxn ang="0">
                  <a:pos x="0" y="13"/>
                </a:cxn>
                <a:cxn ang="0">
                  <a:pos x="0" y="2"/>
                </a:cxn>
                <a:cxn ang="0">
                  <a:pos x="0" y="0"/>
                </a:cxn>
              </a:cxnLst>
              <a:rect l="0" t="0" r="r" b="b"/>
              <a:pathLst>
                <a:path h="13">
                  <a:moveTo>
                    <a:pt x="0" y="1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3" name="Freeform 31"/>
            <p:cNvSpPr>
              <a:spLocks/>
            </p:cNvSpPr>
            <p:nvPr/>
          </p:nvSpPr>
          <p:spPr bwMode="auto">
            <a:xfrm>
              <a:off x="2484" y="1942"/>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4" name="Freeform 32"/>
            <p:cNvSpPr>
              <a:spLocks/>
            </p:cNvSpPr>
            <p:nvPr/>
          </p:nvSpPr>
          <p:spPr bwMode="auto">
            <a:xfrm>
              <a:off x="2500" y="1952"/>
              <a:ext cx="0" cy="12"/>
            </a:xfrm>
            <a:custGeom>
              <a:avLst/>
              <a:gdLst/>
              <a:ahLst/>
              <a:cxnLst>
                <a:cxn ang="0">
                  <a:pos x="0" y="0"/>
                </a:cxn>
                <a:cxn ang="0">
                  <a:pos x="0" y="10"/>
                </a:cxn>
                <a:cxn ang="0">
                  <a:pos x="0" y="12"/>
                </a:cxn>
              </a:cxnLst>
              <a:rect l="0" t="0" r="r" b="b"/>
              <a:pathLst>
                <a:path h="12">
                  <a:moveTo>
                    <a:pt x="0" y="0"/>
                  </a:moveTo>
                  <a:lnTo>
                    <a:pt x="0" y="10"/>
                  </a:lnTo>
                  <a:lnTo>
                    <a:pt x="0" y="1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5" name="Freeform 33"/>
            <p:cNvSpPr>
              <a:spLocks/>
            </p:cNvSpPr>
            <p:nvPr/>
          </p:nvSpPr>
          <p:spPr bwMode="auto">
            <a:xfrm>
              <a:off x="2484" y="1962"/>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6" name="Freeform 34"/>
            <p:cNvSpPr>
              <a:spLocks/>
            </p:cNvSpPr>
            <p:nvPr/>
          </p:nvSpPr>
          <p:spPr bwMode="auto">
            <a:xfrm>
              <a:off x="2580" y="2008"/>
              <a:ext cx="0" cy="11"/>
            </a:xfrm>
            <a:custGeom>
              <a:avLst/>
              <a:gdLst/>
              <a:ahLst/>
              <a:cxnLst>
                <a:cxn ang="0">
                  <a:pos x="0" y="12"/>
                </a:cxn>
                <a:cxn ang="0">
                  <a:pos x="0" y="2"/>
                </a:cxn>
                <a:cxn ang="0">
                  <a:pos x="0" y="0"/>
                </a:cxn>
              </a:cxnLst>
              <a:rect l="0" t="0" r="r" b="b"/>
              <a:pathLst>
                <a:path h="12">
                  <a:moveTo>
                    <a:pt x="0" y="1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7" name="Freeform 35"/>
            <p:cNvSpPr>
              <a:spLocks/>
            </p:cNvSpPr>
            <p:nvPr/>
          </p:nvSpPr>
          <p:spPr bwMode="auto">
            <a:xfrm>
              <a:off x="2564" y="2010"/>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8" name="Freeform 36"/>
            <p:cNvSpPr>
              <a:spLocks/>
            </p:cNvSpPr>
            <p:nvPr/>
          </p:nvSpPr>
          <p:spPr bwMode="auto">
            <a:xfrm>
              <a:off x="2580" y="2019"/>
              <a:ext cx="0" cy="13"/>
            </a:xfrm>
            <a:custGeom>
              <a:avLst/>
              <a:gdLst/>
              <a:ahLst/>
              <a:cxnLst>
                <a:cxn ang="0">
                  <a:pos x="0" y="0"/>
                </a:cxn>
                <a:cxn ang="0">
                  <a:pos x="0" y="11"/>
                </a:cxn>
                <a:cxn ang="0">
                  <a:pos x="0" y="13"/>
                </a:cxn>
              </a:cxnLst>
              <a:rect l="0" t="0" r="r" b="b"/>
              <a:pathLst>
                <a:path h="13">
                  <a:moveTo>
                    <a:pt x="0" y="0"/>
                  </a:moveTo>
                  <a:lnTo>
                    <a:pt x="0" y="11"/>
                  </a:lnTo>
                  <a:lnTo>
                    <a:pt x="0" y="13"/>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29" name="Freeform 37"/>
            <p:cNvSpPr>
              <a:spLocks/>
            </p:cNvSpPr>
            <p:nvPr/>
          </p:nvSpPr>
          <p:spPr bwMode="auto">
            <a:xfrm>
              <a:off x="2564" y="2030"/>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0" name="Freeform 38"/>
            <p:cNvSpPr>
              <a:spLocks/>
            </p:cNvSpPr>
            <p:nvPr/>
          </p:nvSpPr>
          <p:spPr bwMode="auto">
            <a:xfrm>
              <a:off x="2660" y="2052"/>
              <a:ext cx="0" cy="10"/>
            </a:xfrm>
            <a:custGeom>
              <a:avLst/>
              <a:gdLst/>
              <a:ahLst/>
              <a:cxnLst>
                <a:cxn ang="0">
                  <a:pos x="0" y="10"/>
                </a:cxn>
                <a:cxn ang="0">
                  <a:pos x="0" y="2"/>
                </a:cxn>
                <a:cxn ang="0">
                  <a:pos x="0" y="0"/>
                </a:cxn>
              </a:cxnLst>
              <a:rect l="0" t="0" r="r" b="b"/>
              <a:pathLst>
                <a:path h="10">
                  <a:moveTo>
                    <a:pt x="0" y="10"/>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1" name="Freeform 39"/>
            <p:cNvSpPr>
              <a:spLocks/>
            </p:cNvSpPr>
            <p:nvPr/>
          </p:nvSpPr>
          <p:spPr bwMode="auto">
            <a:xfrm>
              <a:off x="2644" y="2054"/>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2" name="Freeform 40"/>
            <p:cNvSpPr>
              <a:spLocks/>
            </p:cNvSpPr>
            <p:nvPr/>
          </p:nvSpPr>
          <p:spPr bwMode="auto">
            <a:xfrm>
              <a:off x="2660" y="2062"/>
              <a:ext cx="0" cy="12"/>
            </a:xfrm>
            <a:custGeom>
              <a:avLst/>
              <a:gdLst/>
              <a:ahLst/>
              <a:cxnLst>
                <a:cxn ang="0">
                  <a:pos x="0" y="0"/>
                </a:cxn>
                <a:cxn ang="0">
                  <a:pos x="0" y="11"/>
                </a:cxn>
                <a:cxn ang="0">
                  <a:pos x="0" y="13"/>
                </a:cxn>
              </a:cxnLst>
              <a:rect l="0" t="0" r="r" b="b"/>
              <a:pathLst>
                <a:path h="13">
                  <a:moveTo>
                    <a:pt x="0" y="0"/>
                  </a:moveTo>
                  <a:lnTo>
                    <a:pt x="0" y="11"/>
                  </a:lnTo>
                  <a:lnTo>
                    <a:pt x="0" y="13"/>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3" name="Freeform 41"/>
            <p:cNvSpPr>
              <a:spLocks/>
            </p:cNvSpPr>
            <p:nvPr/>
          </p:nvSpPr>
          <p:spPr bwMode="auto">
            <a:xfrm>
              <a:off x="2644" y="2072"/>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4" name="Freeform 42"/>
            <p:cNvSpPr>
              <a:spLocks/>
            </p:cNvSpPr>
            <p:nvPr/>
          </p:nvSpPr>
          <p:spPr bwMode="auto">
            <a:xfrm>
              <a:off x="2740" y="2122"/>
              <a:ext cx="0" cy="12"/>
            </a:xfrm>
            <a:custGeom>
              <a:avLst/>
              <a:gdLst/>
              <a:ahLst/>
              <a:cxnLst>
                <a:cxn ang="0">
                  <a:pos x="0" y="12"/>
                </a:cxn>
                <a:cxn ang="0">
                  <a:pos x="0" y="2"/>
                </a:cxn>
                <a:cxn ang="0">
                  <a:pos x="0" y="0"/>
                </a:cxn>
              </a:cxnLst>
              <a:rect l="0" t="0" r="r" b="b"/>
              <a:pathLst>
                <a:path h="12">
                  <a:moveTo>
                    <a:pt x="0" y="1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5" name="Freeform 43"/>
            <p:cNvSpPr>
              <a:spLocks/>
            </p:cNvSpPr>
            <p:nvPr/>
          </p:nvSpPr>
          <p:spPr bwMode="auto">
            <a:xfrm>
              <a:off x="2724" y="212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6" name="Freeform 44"/>
            <p:cNvSpPr>
              <a:spLocks/>
            </p:cNvSpPr>
            <p:nvPr/>
          </p:nvSpPr>
          <p:spPr bwMode="auto">
            <a:xfrm>
              <a:off x="2740" y="2134"/>
              <a:ext cx="0" cy="9"/>
            </a:xfrm>
            <a:custGeom>
              <a:avLst/>
              <a:gdLst/>
              <a:ahLst/>
              <a:cxnLst>
                <a:cxn ang="0">
                  <a:pos x="0" y="0"/>
                </a:cxn>
                <a:cxn ang="0">
                  <a:pos x="0" y="8"/>
                </a:cxn>
                <a:cxn ang="0">
                  <a:pos x="0" y="10"/>
                </a:cxn>
              </a:cxnLst>
              <a:rect l="0" t="0" r="r" b="b"/>
              <a:pathLst>
                <a:path h="10">
                  <a:moveTo>
                    <a:pt x="0" y="0"/>
                  </a:moveTo>
                  <a:lnTo>
                    <a:pt x="0" y="8"/>
                  </a:lnTo>
                  <a:lnTo>
                    <a:pt x="0" y="1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7" name="Freeform 45"/>
            <p:cNvSpPr>
              <a:spLocks/>
            </p:cNvSpPr>
            <p:nvPr/>
          </p:nvSpPr>
          <p:spPr bwMode="auto">
            <a:xfrm>
              <a:off x="2724" y="2141"/>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8" name="Freeform 46"/>
            <p:cNvSpPr>
              <a:spLocks/>
            </p:cNvSpPr>
            <p:nvPr/>
          </p:nvSpPr>
          <p:spPr bwMode="auto">
            <a:xfrm>
              <a:off x="2820" y="2184"/>
              <a:ext cx="0" cy="9"/>
            </a:xfrm>
            <a:custGeom>
              <a:avLst/>
              <a:gdLst/>
              <a:ahLst/>
              <a:cxnLst>
                <a:cxn ang="0">
                  <a:pos x="0" y="10"/>
                </a:cxn>
                <a:cxn ang="0">
                  <a:pos x="0" y="2"/>
                </a:cxn>
                <a:cxn ang="0">
                  <a:pos x="0" y="0"/>
                </a:cxn>
              </a:cxnLst>
              <a:rect l="0" t="0" r="r" b="b"/>
              <a:pathLst>
                <a:path h="10">
                  <a:moveTo>
                    <a:pt x="0" y="10"/>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39" name="Freeform 47"/>
            <p:cNvSpPr>
              <a:spLocks/>
            </p:cNvSpPr>
            <p:nvPr/>
          </p:nvSpPr>
          <p:spPr bwMode="auto">
            <a:xfrm>
              <a:off x="2804" y="2186"/>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0" name="Freeform 48"/>
            <p:cNvSpPr>
              <a:spLocks/>
            </p:cNvSpPr>
            <p:nvPr/>
          </p:nvSpPr>
          <p:spPr bwMode="auto">
            <a:xfrm>
              <a:off x="2820" y="2193"/>
              <a:ext cx="0" cy="13"/>
            </a:xfrm>
            <a:custGeom>
              <a:avLst/>
              <a:gdLst/>
              <a:ahLst/>
              <a:cxnLst>
                <a:cxn ang="0">
                  <a:pos x="0" y="0"/>
                </a:cxn>
                <a:cxn ang="0">
                  <a:pos x="0" y="11"/>
                </a:cxn>
                <a:cxn ang="0">
                  <a:pos x="0" y="13"/>
                </a:cxn>
              </a:cxnLst>
              <a:rect l="0" t="0" r="r" b="b"/>
              <a:pathLst>
                <a:path h="13">
                  <a:moveTo>
                    <a:pt x="0" y="0"/>
                  </a:moveTo>
                  <a:lnTo>
                    <a:pt x="0" y="11"/>
                  </a:lnTo>
                  <a:lnTo>
                    <a:pt x="0" y="13"/>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1" name="Freeform 49"/>
            <p:cNvSpPr>
              <a:spLocks/>
            </p:cNvSpPr>
            <p:nvPr/>
          </p:nvSpPr>
          <p:spPr bwMode="auto">
            <a:xfrm>
              <a:off x="2804" y="220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2" name="Freeform 50"/>
            <p:cNvSpPr>
              <a:spLocks/>
            </p:cNvSpPr>
            <p:nvPr/>
          </p:nvSpPr>
          <p:spPr bwMode="auto">
            <a:xfrm>
              <a:off x="2900" y="2246"/>
              <a:ext cx="0" cy="12"/>
            </a:xfrm>
            <a:custGeom>
              <a:avLst/>
              <a:gdLst/>
              <a:ahLst/>
              <a:cxnLst>
                <a:cxn ang="0">
                  <a:pos x="0" y="12"/>
                </a:cxn>
                <a:cxn ang="0">
                  <a:pos x="0" y="2"/>
                </a:cxn>
                <a:cxn ang="0">
                  <a:pos x="0" y="0"/>
                </a:cxn>
              </a:cxnLst>
              <a:rect l="0" t="0" r="r" b="b"/>
              <a:pathLst>
                <a:path h="12">
                  <a:moveTo>
                    <a:pt x="0" y="1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3" name="Freeform 51"/>
            <p:cNvSpPr>
              <a:spLocks/>
            </p:cNvSpPr>
            <p:nvPr/>
          </p:nvSpPr>
          <p:spPr bwMode="auto">
            <a:xfrm>
              <a:off x="2884" y="2248"/>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4" name="Freeform 52"/>
            <p:cNvSpPr>
              <a:spLocks/>
            </p:cNvSpPr>
            <p:nvPr/>
          </p:nvSpPr>
          <p:spPr bwMode="auto">
            <a:xfrm>
              <a:off x="2900" y="2258"/>
              <a:ext cx="0" cy="14"/>
            </a:xfrm>
            <a:custGeom>
              <a:avLst/>
              <a:gdLst/>
              <a:ahLst/>
              <a:cxnLst>
                <a:cxn ang="0">
                  <a:pos x="0" y="0"/>
                </a:cxn>
                <a:cxn ang="0">
                  <a:pos x="0" y="13"/>
                </a:cxn>
                <a:cxn ang="0">
                  <a:pos x="0" y="15"/>
                </a:cxn>
              </a:cxnLst>
              <a:rect l="0" t="0" r="r" b="b"/>
              <a:pathLst>
                <a:path h="15">
                  <a:moveTo>
                    <a:pt x="0" y="0"/>
                  </a:moveTo>
                  <a:lnTo>
                    <a:pt x="0" y="13"/>
                  </a:lnTo>
                  <a:lnTo>
                    <a:pt x="0" y="15"/>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5" name="Freeform 53"/>
            <p:cNvSpPr>
              <a:spLocks/>
            </p:cNvSpPr>
            <p:nvPr/>
          </p:nvSpPr>
          <p:spPr bwMode="auto">
            <a:xfrm>
              <a:off x="2884" y="2270"/>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6" name="Freeform 54"/>
            <p:cNvSpPr>
              <a:spLocks/>
            </p:cNvSpPr>
            <p:nvPr/>
          </p:nvSpPr>
          <p:spPr bwMode="auto">
            <a:xfrm>
              <a:off x="2978" y="2311"/>
              <a:ext cx="0" cy="13"/>
            </a:xfrm>
            <a:custGeom>
              <a:avLst/>
              <a:gdLst/>
              <a:ahLst/>
              <a:cxnLst>
                <a:cxn ang="0">
                  <a:pos x="0" y="13"/>
                </a:cxn>
                <a:cxn ang="0">
                  <a:pos x="0" y="2"/>
                </a:cxn>
                <a:cxn ang="0">
                  <a:pos x="0" y="0"/>
                </a:cxn>
              </a:cxnLst>
              <a:rect l="0" t="0" r="r" b="b"/>
              <a:pathLst>
                <a:path h="13">
                  <a:moveTo>
                    <a:pt x="0" y="1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7" name="Freeform 55"/>
            <p:cNvSpPr>
              <a:spLocks/>
            </p:cNvSpPr>
            <p:nvPr/>
          </p:nvSpPr>
          <p:spPr bwMode="auto">
            <a:xfrm>
              <a:off x="2962" y="2313"/>
              <a:ext cx="34" cy="0"/>
            </a:xfrm>
            <a:custGeom>
              <a:avLst/>
              <a:gdLst/>
              <a:ahLst/>
              <a:cxnLst>
                <a:cxn ang="0">
                  <a:pos x="0" y="0"/>
                </a:cxn>
                <a:cxn ang="0">
                  <a:pos x="33" y="0"/>
                </a:cxn>
                <a:cxn ang="0">
                  <a:pos x="36" y="0"/>
                </a:cxn>
              </a:cxnLst>
              <a:rect l="0" t="0" r="r" b="b"/>
              <a:pathLst>
                <a:path w="36">
                  <a:moveTo>
                    <a:pt x="0" y="0"/>
                  </a:moveTo>
                  <a:lnTo>
                    <a:pt x="33"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8" name="Freeform 56"/>
            <p:cNvSpPr>
              <a:spLocks/>
            </p:cNvSpPr>
            <p:nvPr/>
          </p:nvSpPr>
          <p:spPr bwMode="auto">
            <a:xfrm>
              <a:off x="2978" y="2324"/>
              <a:ext cx="0" cy="11"/>
            </a:xfrm>
            <a:custGeom>
              <a:avLst/>
              <a:gdLst/>
              <a:ahLst/>
              <a:cxnLst>
                <a:cxn ang="0">
                  <a:pos x="0" y="0"/>
                </a:cxn>
                <a:cxn ang="0">
                  <a:pos x="0" y="10"/>
                </a:cxn>
                <a:cxn ang="0">
                  <a:pos x="0" y="12"/>
                </a:cxn>
              </a:cxnLst>
              <a:rect l="0" t="0" r="r" b="b"/>
              <a:pathLst>
                <a:path h="12">
                  <a:moveTo>
                    <a:pt x="0" y="0"/>
                  </a:moveTo>
                  <a:lnTo>
                    <a:pt x="0" y="10"/>
                  </a:lnTo>
                  <a:lnTo>
                    <a:pt x="0" y="1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49" name="Freeform 57"/>
            <p:cNvSpPr>
              <a:spLocks/>
            </p:cNvSpPr>
            <p:nvPr/>
          </p:nvSpPr>
          <p:spPr bwMode="auto">
            <a:xfrm>
              <a:off x="2962" y="2333"/>
              <a:ext cx="34" cy="0"/>
            </a:xfrm>
            <a:custGeom>
              <a:avLst/>
              <a:gdLst/>
              <a:ahLst/>
              <a:cxnLst>
                <a:cxn ang="0">
                  <a:pos x="0" y="0"/>
                </a:cxn>
                <a:cxn ang="0">
                  <a:pos x="33" y="0"/>
                </a:cxn>
                <a:cxn ang="0">
                  <a:pos x="36" y="0"/>
                </a:cxn>
              </a:cxnLst>
              <a:rect l="0" t="0" r="r" b="b"/>
              <a:pathLst>
                <a:path w="36">
                  <a:moveTo>
                    <a:pt x="0" y="0"/>
                  </a:moveTo>
                  <a:lnTo>
                    <a:pt x="33"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0" name="Freeform 58"/>
            <p:cNvSpPr>
              <a:spLocks/>
            </p:cNvSpPr>
            <p:nvPr/>
          </p:nvSpPr>
          <p:spPr bwMode="auto">
            <a:xfrm>
              <a:off x="3060" y="2380"/>
              <a:ext cx="0" cy="14"/>
            </a:xfrm>
            <a:custGeom>
              <a:avLst/>
              <a:gdLst/>
              <a:ahLst/>
              <a:cxnLst>
                <a:cxn ang="0">
                  <a:pos x="0" y="15"/>
                </a:cxn>
                <a:cxn ang="0">
                  <a:pos x="0" y="2"/>
                </a:cxn>
                <a:cxn ang="0">
                  <a:pos x="0" y="0"/>
                </a:cxn>
              </a:cxnLst>
              <a:rect l="0" t="0" r="r" b="b"/>
              <a:pathLst>
                <a:path h="15">
                  <a:moveTo>
                    <a:pt x="0" y="15"/>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1" name="Freeform 59"/>
            <p:cNvSpPr>
              <a:spLocks/>
            </p:cNvSpPr>
            <p:nvPr/>
          </p:nvSpPr>
          <p:spPr bwMode="auto">
            <a:xfrm>
              <a:off x="3044" y="2382"/>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2" name="Freeform 60"/>
            <p:cNvSpPr>
              <a:spLocks/>
            </p:cNvSpPr>
            <p:nvPr/>
          </p:nvSpPr>
          <p:spPr bwMode="auto">
            <a:xfrm>
              <a:off x="3060" y="2394"/>
              <a:ext cx="0" cy="13"/>
            </a:xfrm>
            <a:custGeom>
              <a:avLst/>
              <a:gdLst/>
              <a:ahLst/>
              <a:cxnLst>
                <a:cxn ang="0">
                  <a:pos x="0" y="0"/>
                </a:cxn>
                <a:cxn ang="0">
                  <a:pos x="0" y="12"/>
                </a:cxn>
                <a:cxn ang="0">
                  <a:pos x="0" y="14"/>
                </a:cxn>
              </a:cxnLst>
              <a:rect l="0" t="0" r="r" b="b"/>
              <a:pathLst>
                <a:path h="14">
                  <a:moveTo>
                    <a:pt x="0" y="0"/>
                  </a:moveTo>
                  <a:lnTo>
                    <a:pt x="0" y="12"/>
                  </a:lnTo>
                  <a:lnTo>
                    <a:pt x="0" y="14"/>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3" name="Freeform 61"/>
            <p:cNvSpPr>
              <a:spLocks/>
            </p:cNvSpPr>
            <p:nvPr/>
          </p:nvSpPr>
          <p:spPr bwMode="auto">
            <a:xfrm>
              <a:off x="3044" y="2406"/>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4" name="Freeform 62"/>
            <p:cNvSpPr>
              <a:spLocks/>
            </p:cNvSpPr>
            <p:nvPr/>
          </p:nvSpPr>
          <p:spPr bwMode="auto">
            <a:xfrm>
              <a:off x="3138" y="2431"/>
              <a:ext cx="0" cy="13"/>
            </a:xfrm>
            <a:custGeom>
              <a:avLst/>
              <a:gdLst/>
              <a:ahLst/>
              <a:cxnLst>
                <a:cxn ang="0">
                  <a:pos x="0" y="13"/>
                </a:cxn>
                <a:cxn ang="0">
                  <a:pos x="0" y="2"/>
                </a:cxn>
                <a:cxn ang="0">
                  <a:pos x="0" y="0"/>
                </a:cxn>
              </a:cxnLst>
              <a:rect l="0" t="0" r="r" b="b"/>
              <a:pathLst>
                <a:path h="13">
                  <a:moveTo>
                    <a:pt x="0" y="1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5" name="Freeform 63"/>
            <p:cNvSpPr>
              <a:spLocks/>
            </p:cNvSpPr>
            <p:nvPr/>
          </p:nvSpPr>
          <p:spPr bwMode="auto">
            <a:xfrm>
              <a:off x="3122" y="2433"/>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6" name="Freeform 64"/>
            <p:cNvSpPr>
              <a:spLocks/>
            </p:cNvSpPr>
            <p:nvPr/>
          </p:nvSpPr>
          <p:spPr bwMode="auto">
            <a:xfrm>
              <a:off x="3138" y="2444"/>
              <a:ext cx="0" cy="13"/>
            </a:xfrm>
            <a:custGeom>
              <a:avLst/>
              <a:gdLst/>
              <a:ahLst/>
              <a:cxnLst>
                <a:cxn ang="0">
                  <a:pos x="0" y="0"/>
                </a:cxn>
                <a:cxn ang="0">
                  <a:pos x="0" y="12"/>
                </a:cxn>
                <a:cxn ang="0">
                  <a:pos x="0" y="14"/>
                </a:cxn>
              </a:cxnLst>
              <a:rect l="0" t="0" r="r" b="b"/>
              <a:pathLst>
                <a:path h="14">
                  <a:moveTo>
                    <a:pt x="0" y="0"/>
                  </a:moveTo>
                  <a:lnTo>
                    <a:pt x="0" y="12"/>
                  </a:lnTo>
                  <a:lnTo>
                    <a:pt x="0" y="14"/>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7" name="Freeform 65"/>
            <p:cNvSpPr>
              <a:spLocks/>
            </p:cNvSpPr>
            <p:nvPr/>
          </p:nvSpPr>
          <p:spPr bwMode="auto">
            <a:xfrm>
              <a:off x="3122" y="2455"/>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8" name="Freeform 66"/>
            <p:cNvSpPr>
              <a:spLocks/>
            </p:cNvSpPr>
            <p:nvPr/>
          </p:nvSpPr>
          <p:spPr bwMode="auto">
            <a:xfrm>
              <a:off x="3218" y="2511"/>
              <a:ext cx="0" cy="17"/>
            </a:xfrm>
            <a:custGeom>
              <a:avLst/>
              <a:gdLst/>
              <a:ahLst/>
              <a:cxnLst>
                <a:cxn ang="0">
                  <a:pos x="0" y="17"/>
                </a:cxn>
                <a:cxn ang="0">
                  <a:pos x="0" y="3"/>
                </a:cxn>
                <a:cxn ang="0">
                  <a:pos x="0" y="0"/>
                </a:cxn>
              </a:cxnLst>
              <a:rect l="0" t="0" r="r" b="b"/>
              <a:pathLst>
                <a:path h="17">
                  <a:moveTo>
                    <a:pt x="0" y="17"/>
                  </a:moveTo>
                  <a:lnTo>
                    <a:pt x="0" y="3"/>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59" name="Freeform 67"/>
            <p:cNvSpPr>
              <a:spLocks/>
            </p:cNvSpPr>
            <p:nvPr/>
          </p:nvSpPr>
          <p:spPr bwMode="auto">
            <a:xfrm>
              <a:off x="3202" y="251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0" name="Freeform 68"/>
            <p:cNvSpPr>
              <a:spLocks/>
            </p:cNvSpPr>
            <p:nvPr/>
          </p:nvSpPr>
          <p:spPr bwMode="auto">
            <a:xfrm>
              <a:off x="3218" y="2528"/>
              <a:ext cx="0" cy="18"/>
            </a:xfrm>
            <a:custGeom>
              <a:avLst/>
              <a:gdLst/>
              <a:ahLst/>
              <a:cxnLst>
                <a:cxn ang="0">
                  <a:pos x="0" y="0"/>
                </a:cxn>
                <a:cxn ang="0">
                  <a:pos x="0" y="17"/>
                </a:cxn>
                <a:cxn ang="0">
                  <a:pos x="0" y="19"/>
                </a:cxn>
              </a:cxnLst>
              <a:rect l="0" t="0" r="r" b="b"/>
              <a:pathLst>
                <a:path h="19">
                  <a:moveTo>
                    <a:pt x="0" y="0"/>
                  </a:moveTo>
                  <a:lnTo>
                    <a:pt x="0" y="17"/>
                  </a:lnTo>
                  <a:lnTo>
                    <a:pt x="0" y="19"/>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1" name="Freeform 69"/>
            <p:cNvSpPr>
              <a:spLocks/>
            </p:cNvSpPr>
            <p:nvPr/>
          </p:nvSpPr>
          <p:spPr bwMode="auto">
            <a:xfrm>
              <a:off x="3202" y="2544"/>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2" name="Freeform 70"/>
            <p:cNvSpPr>
              <a:spLocks/>
            </p:cNvSpPr>
            <p:nvPr/>
          </p:nvSpPr>
          <p:spPr bwMode="auto">
            <a:xfrm>
              <a:off x="3298" y="2603"/>
              <a:ext cx="0" cy="21"/>
            </a:xfrm>
            <a:custGeom>
              <a:avLst/>
              <a:gdLst/>
              <a:ahLst/>
              <a:cxnLst>
                <a:cxn ang="0">
                  <a:pos x="0" y="21"/>
                </a:cxn>
                <a:cxn ang="0">
                  <a:pos x="0" y="2"/>
                </a:cxn>
                <a:cxn ang="0">
                  <a:pos x="0" y="0"/>
                </a:cxn>
              </a:cxnLst>
              <a:rect l="0" t="0" r="r" b="b"/>
              <a:pathLst>
                <a:path h="21">
                  <a:moveTo>
                    <a:pt x="0" y="21"/>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3" name="Freeform 71"/>
            <p:cNvSpPr>
              <a:spLocks/>
            </p:cNvSpPr>
            <p:nvPr/>
          </p:nvSpPr>
          <p:spPr bwMode="auto">
            <a:xfrm>
              <a:off x="3282" y="2605"/>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4" name="Freeform 72"/>
            <p:cNvSpPr>
              <a:spLocks/>
            </p:cNvSpPr>
            <p:nvPr/>
          </p:nvSpPr>
          <p:spPr bwMode="auto">
            <a:xfrm>
              <a:off x="3298" y="2624"/>
              <a:ext cx="0" cy="24"/>
            </a:xfrm>
            <a:custGeom>
              <a:avLst/>
              <a:gdLst/>
              <a:ahLst/>
              <a:cxnLst>
                <a:cxn ang="0">
                  <a:pos x="0" y="0"/>
                </a:cxn>
                <a:cxn ang="0">
                  <a:pos x="0" y="23"/>
                </a:cxn>
                <a:cxn ang="0">
                  <a:pos x="0" y="25"/>
                </a:cxn>
              </a:cxnLst>
              <a:rect l="0" t="0" r="r" b="b"/>
              <a:pathLst>
                <a:path h="25">
                  <a:moveTo>
                    <a:pt x="0" y="0"/>
                  </a:moveTo>
                  <a:lnTo>
                    <a:pt x="0" y="23"/>
                  </a:lnTo>
                  <a:lnTo>
                    <a:pt x="0" y="25"/>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5" name="Freeform 73"/>
            <p:cNvSpPr>
              <a:spLocks/>
            </p:cNvSpPr>
            <p:nvPr/>
          </p:nvSpPr>
          <p:spPr bwMode="auto">
            <a:xfrm>
              <a:off x="3282" y="2646"/>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6" name="Freeform 74"/>
            <p:cNvSpPr>
              <a:spLocks/>
            </p:cNvSpPr>
            <p:nvPr/>
          </p:nvSpPr>
          <p:spPr bwMode="auto">
            <a:xfrm>
              <a:off x="3378" y="2696"/>
              <a:ext cx="0" cy="24"/>
            </a:xfrm>
            <a:custGeom>
              <a:avLst/>
              <a:gdLst/>
              <a:ahLst/>
              <a:cxnLst>
                <a:cxn ang="0">
                  <a:pos x="0" y="25"/>
                </a:cxn>
                <a:cxn ang="0">
                  <a:pos x="0" y="2"/>
                </a:cxn>
                <a:cxn ang="0">
                  <a:pos x="0" y="0"/>
                </a:cxn>
              </a:cxnLst>
              <a:rect l="0" t="0" r="r" b="b"/>
              <a:pathLst>
                <a:path h="25">
                  <a:moveTo>
                    <a:pt x="0" y="25"/>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7" name="Freeform 75"/>
            <p:cNvSpPr>
              <a:spLocks/>
            </p:cNvSpPr>
            <p:nvPr/>
          </p:nvSpPr>
          <p:spPr bwMode="auto">
            <a:xfrm>
              <a:off x="3362" y="2698"/>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8" name="Freeform 76"/>
            <p:cNvSpPr>
              <a:spLocks/>
            </p:cNvSpPr>
            <p:nvPr/>
          </p:nvSpPr>
          <p:spPr bwMode="auto">
            <a:xfrm>
              <a:off x="3378" y="2720"/>
              <a:ext cx="0" cy="29"/>
            </a:xfrm>
            <a:custGeom>
              <a:avLst/>
              <a:gdLst/>
              <a:ahLst/>
              <a:cxnLst>
                <a:cxn ang="0">
                  <a:pos x="0" y="0"/>
                </a:cxn>
                <a:cxn ang="0">
                  <a:pos x="0" y="29"/>
                </a:cxn>
                <a:cxn ang="0">
                  <a:pos x="0" y="31"/>
                </a:cxn>
              </a:cxnLst>
              <a:rect l="0" t="0" r="r" b="b"/>
              <a:pathLst>
                <a:path h="31">
                  <a:moveTo>
                    <a:pt x="0" y="0"/>
                  </a:moveTo>
                  <a:lnTo>
                    <a:pt x="0" y="29"/>
                  </a:lnTo>
                  <a:lnTo>
                    <a:pt x="0" y="31"/>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69" name="Freeform 77"/>
            <p:cNvSpPr>
              <a:spLocks/>
            </p:cNvSpPr>
            <p:nvPr/>
          </p:nvSpPr>
          <p:spPr bwMode="auto">
            <a:xfrm>
              <a:off x="3362" y="2748"/>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0" name="Freeform 78"/>
            <p:cNvSpPr>
              <a:spLocks/>
            </p:cNvSpPr>
            <p:nvPr/>
          </p:nvSpPr>
          <p:spPr bwMode="auto">
            <a:xfrm>
              <a:off x="3458" y="2723"/>
              <a:ext cx="0" cy="23"/>
            </a:xfrm>
            <a:custGeom>
              <a:avLst/>
              <a:gdLst/>
              <a:ahLst/>
              <a:cxnLst>
                <a:cxn ang="0">
                  <a:pos x="0" y="23"/>
                </a:cxn>
                <a:cxn ang="0">
                  <a:pos x="0" y="2"/>
                </a:cxn>
                <a:cxn ang="0">
                  <a:pos x="0" y="0"/>
                </a:cxn>
              </a:cxnLst>
              <a:rect l="0" t="0" r="r" b="b"/>
              <a:pathLst>
                <a:path h="23">
                  <a:moveTo>
                    <a:pt x="0" y="2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1" name="Freeform 79"/>
            <p:cNvSpPr>
              <a:spLocks/>
            </p:cNvSpPr>
            <p:nvPr/>
          </p:nvSpPr>
          <p:spPr bwMode="auto">
            <a:xfrm>
              <a:off x="3442" y="2725"/>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2" name="Freeform 80"/>
            <p:cNvSpPr>
              <a:spLocks/>
            </p:cNvSpPr>
            <p:nvPr/>
          </p:nvSpPr>
          <p:spPr bwMode="auto">
            <a:xfrm>
              <a:off x="3458" y="2746"/>
              <a:ext cx="0" cy="24"/>
            </a:xfrm>
            <a:custGeom>
              <a:avLst/>
              <a:gdLst/>
              <a:ahLst/>
              <a:cxnLst>
                <a:cxn ang="0">
                  <a:pos x="0" y="0"/>
                </a:cxn>
                <a:cxn ang="0">
                  <a:pos x="0" y="23"/>
                </a:cxn>
                <a:cxn ang="0">
                  <a:pos x="0" y="25"/>
                </a:cxn>
              </a:cxnLst>
              <a:rect l="0" t="0" r="r" b="b"/>
              <a:pathLst>
                <a:path h="25">
                  <a:moveTo>
                    <a:pt x="0" y="0"/>
                  </a:moveTo>
                  <a:lnTo>
                    <a:pt x="0" y="23"/>
                  </a:lnTo>
                  <a:lnTo>
                    <a:pt x="0" y="25"/>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3" name="Freeform 81"/>
            <p:cNvSpPr>
              <a:spLocks/>
            </p:cNvSpPr>
            <p:nvPr/>
          </p:nvSpPr>
          <p:spPr bwMode="auto">
            <a:xfrm>
              <a:off x="3442" y="2768"/>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4" name="Freeform 82"/>
            <p:cNvSpPr>
              <a:spLocks/>
            </p:cNvSpPr>
            <p:nvPr/>
          </p:nvSpPr>
          <p:spPr bwMode="auto">
            <a:xfrm>
              <a:off x="3538" y="2818"/>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5" name="Freeform 83"/>
            <p:cNvSpPr>
              <a:spLocks/>
            </p:cNvSpPr>
            <p:nvPr/>
          </p:nvSpPr>
          <p:spPr bwMode="auto">
            <a:xfrm>
              <a:off x="3522" y="2820"/>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6" name="Freeform 84"/>
            <p:cNvSpPr>
              <a:spLocks/>
            </p:cNvSpPr>
            <p:nvPr/>
          </p:nvSpPr>
          <p:spPr bwMode="auto">
            <a:xfrm>
              <a:off x="3538" y="2844"/>
              <a:ext cx="0" cy="31"/>
            </a:xfrm>
            <a:custGeom>
              <a:avLst/>
              <a:gdLst/>
              <a:ahLst/>
              <a:cxnLst>
                <a:cxn ang="0">
                  <a:pos x="0" y="0"/>
                </a:cxn>
                <a:cxn ang="0">
                  <a:pos x="0" y="31"/>
                </a:cxn>
                <a:cxn ang="0">
                  <a:pos x="0" y="33"/>
                </a:cxn>
              </a:cxnLst>
              <a:rect l="0" t="0" r="r" b="b"/>
              <a:pathLst>
                <a:path h="33">
                  <a:moveTo>
                    <a:pt x="0" y="0"/>
                  </a:moveTo>
                  <a:lnTo>
                    <a:pt x="0" y="31"/>
                  </a:lnTo>
                  <a:lnTo>
                    <a:pt x="0" y="33"/>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7" name="Freeform 85"/>
            <p:cNvSpPr>
              <a:spLocks/>
            </p:cNvSpPr>
            <p:nvPr/>
          </p:nvSpPr>
          <p:spPr bwMode="auto">
            <a:xfrm>
              <a:off x="3522" y="2873"/>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8" name="Freeform 86"/>
            <p:cNvSpPr>
              <a:spLocks/>
            </p:cNvSpPr>
            <p:nvPr/>
          </p:nvSpPr>
          <p:spPr bwMode="auto">
            <a:xfrm>
              <a:off x="3616" y="2945"/>
              <a:ext cx="0" cy="46"/>
            </a:xfrm>
            <a:custGeom>
              <a:avLst/>
              <a:gdLst/>
              <a:ahLst/>
              <a:cxnLst>
                <a:cxn ang="0">
                  <a:pos x="0" y="48"/>
                </a:cxn>
                <a:cxn ang="0">
                  <a:pos x="0" y="2"/>
                </a:cxn>
                <a:cxn ang="0">
                  <a:pos x="0" y="0"/>
                </a:cxn>
              </a:cxnLst>
              <a:rect l="0" t="0" r="r" b="b"/>
              <a:pathLst>
                <a:path h="48">
                  <a:moveTo>
                    <a:pt x="0" y="48"/>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79" name="Freeform 87"/>
            <p:cNvSpPr>
              <a:spLocks/>
            </p:cNvSpPr>
            <p:nvPr/>
          </p:nvSpPr>
          <p:spPr bwMode="auto">
            <a:xfrm>
              <a:off x="3600" y="2947"/>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0" name="Freeform 88"/>
            <p:cNvSpPr>
              <a:spLocks/>
            </p:cNvSpPr>
            <p:nvPr/>
          </p:nvSpPr>
          <p:spPr bwMode="auto">
            <a:xfrm>
              <a:off x="3616" y="2991"/>
              <a:ext cx="0" cy="60"/>
            </a:xfrm>
            <a:custGeom>
              <a:avLst/>
              <a:gdLst/>
              <a:ahLst/>
              <a:cxnLst>
                <a:cxn ang="0">
                  <a:pos x="0" y="0"/>
                </a:cxn>
                <a:cxn ang="0">
                  <a:pos x="0" y="60"/>
                </a:cxn>
                <a:cxn ang="0">
                  <a:pos x="0" y="62"/>
                </a:cxn>
              </a:cxnLst>
              <a:rect l="0" t="0" r="r" b="b"/>
              <a:pathLst>
                <a:path h="62">
                  <a:moveTo>
                    <a:pt x="0" y="0"/>
                  </a:moveTo>
                  <a:lnTo>
                    <a:pt x="0" y="60"/>
                  </a:lnTo>
                  <a:lnTo>
                    <a:pt x="0" y="6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1" name="Freeform 89"/>
            <p:cNvSpPr>
              <a:spLocks/>
            </p:cNvSpPr>
            <p:nvPr/>
          </p:nvSpPr>
          <p:spPr bwMode="auto">
            <a:xfrm>
              <a:off x="3600" y="3049"/>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2" name="Freeform 90"/>
            <p:cNvSpPr>
              <a:spLocks/>
            </p:cNvSpPr>
            <p:nvPr/>
          </p:nvSpPr>
          <p:spPr bwMode="auto">
            <a:xfrm>
              <a:off x="3696" y="2979"/>
              <a:ext cx="0" cy="37"/>
            </a:xfrm>
            <a:custGeom>
              <a:avLst/>
              <a:gdLst/>
              <a:ahLst/>
              <a:cxnLst>
                <a:cxn ang="0">
                  <a:pos x="0" y="38"/>
                </a:cxn>
                <a:cxn ang="0">
                  <a:pos x="0" y="3"/>
                </a:cxn>
                <a:cxn ang="0">
                  <a:pos x="0" y="0"/>
                </a:cxn>
              </a:cxnLst>
              <a:rect l="0" t="0" r="r" b="b"/>
              <a:pathLst>
                <a:path h="38">
                  <a:moveTo>
                    <a:pt x="0" y="38"/>
                  </a:moveTo>
                  <a:lnTo>
                    <a:pt x="0" y="3"/>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3" name="Freeform 91"/>
            <p:cNvSpPr>
              <a:spLocks/>
            </p:cNvSpPr>
            <p:nvPr/>
          </p:nvSpPr>
          <p:spPr bwMode="auto">
            <a:xfrm>
              <a:off x="3680" y="2982"/>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4" name="Freeform 92"/>
            <p:cNvSpPr>
              <a:spLocks/>
            </p:cNvSpPr>
            <p:nvPr/>
          </p:nvSpPr>
          <p:spPr bwMode="auto">
            <a:xfrm>
              <a:off x="3696" y="3016"/>
              <a:ext cx="0" cy="48"/>
            </a:xfrm>
            <a:custGeom>
              <a:avLst/>
              <a:gdLst/>
              <a:ahLst/>
              <a:cxnLst>
                <a:cxn ang="0">
                  <a:pos x="0" y="0"/>
                </a:cxn>
                <a:cxn ang="0">
                  <a:pos x="0" y="48"/>
                </a:cxn>
                <a:cxn ang="0">
                  <a:pos x="0" y="50"/>
                </a:cxn>
              </a:cxnLst>
              <a:rect l="0" t="0" r="r" b="b"/>
              <a:pathLst>
                <a:path h="50">
                  <a:moveTo>
                    <a:pt x="0" y="0"/>
                  </a:moveTo>
                  <a:lnTo>
                    <a:pt x="0" y="48"/>
                  </a:lnTo>
                  <a:lnTo>
                    <a:pt x="0" y="5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5" name="Freeform 93"/>
            <p:cNvSpPr>
              <a:spLocks/>
            </p:cNvSpPr>
            <p:nvPr/>
          </p:nvSpPr>
          <p:spPr bwMode="auto">
            <a:xfrm>
              <a:off x="3680" y="3062"/>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6" name="Freeform 94"/>
            <p:cNvSpPr>
              <a:spLocks/>
            </p:cNvSpPr>
            <p:nvPr/>
          </p:nvSpPr>
          <p:spPr bwMode="auto">
            <a:xfrm>
              <a:off x="3776" y="3075"/>
              <a:ext cx="0" cy="46"/>
            </a:xfrm>
            <a:custGeom>
              <a:avLst/>
              <a:gdLst/>
              <a:ahLst/>
              <a:cxnLst>
                <a:cxn ang="0">
                  <a:pos x="0" y="48"/>
                </a:cxn>
                <a:cxn ang="0">
                  <a:pos x="0" y="2"/>
                </a:cxn>
                <a:cxn ang="0">
                  <a:pos x="0" y="0"/>
                </a:cxn>
              </a:cxnLst>
              <a:rect l="0" t="0" r="r" b="b"/>
              <a:pathLst>
                <a:path h="48">
                  <a:moveTo>
                    <a:pt x="0" y="48"/>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7" name="Freeform 95"/>
            <p:cNvSpPr>
              <a:spLocks/>
            </p:cNvSpPr>
            <p:nvPr/>
          </p:nvSpPr>
          <p:spPr bwMode="auto">
            <a:xfrm>
              <a:off x="3760" y="3077"/>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8" name="Freeform 96"/>
            <p:cNvSpPr>
              <a:spLocks/>
            </p:cNvSpPr>
            <p:nvPr/>
          </p:nvSpPr>
          <p:spPr bwMode="auto">
            <a:xfrm>
              <a:off x="3776" y="3121"/>
              <a:ext cx="0" cy="68"/>
            </a:xfrm>
            <a:custGeom>
              <a:avLst/>
              <a:gdLst/>
              <a:ahLst/>
              <a:cxnLst>
                <a:cxn ang="0">
                  <a:pos x="0" y="0"/>
                </a:cxn>
                <a:cxn ang="0">
                  <a:pos x="0" y="69"/>
                </a:cxn>
                <a:cxn ang="0">
                  <a:pos x="0" y="71"/>
                </a:cxn>
              </a:cxnLst>
              <a:rect l="0" t="0" r="r" b="b"/>
              <a:pathLst>
                <a:path h="71">
                  <a:moveTo>
                    <a:pt x="0" y="0"/>
                  </a:moveTo>
                  <a:lnTo>
                    <a:pt x="0" y="69"/>
                  </a:lnTo>
                  <a:lnTo>
                    <a:pt x="0" y="71"/>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89" name="Freeform 97"/>
            <p:cNvSpPr>
              <a:spLocks/>
            </p:cNvSpPr>
            <p:nvPr/>
          </p:nvSpPr>
          <p:spPr bwMode="auto">
            <a:xfrm>
              <a:off x="3760" y="3187"/>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0" name="Freeform 98"/>
            <p:cNvSpPr>
              <a:spLocks/>
            </p:cNvSpPr>
            <p:nvPr/>
          </p:nvSpPr>
          <p:spPr bwMode="auto">
            <a:xfrm>
              <a:off x="3856" y="3117"/>
              <a:ext cx="0" cy="41"/>
            </a:xfrm>
            <a:custGeom>
              <a:avLst/>
              <a:gdLst/>
              <a:ahLst/>
              <a:cxnLst>
                <a:cxn ang="0">
                  <a:pos x="0" y="42"/>
                </a:cxn>
                <a:cxn ang="0">
                  <a:pos x="0" y="2"/>
                </a:cxn>
                <a:cxn ang="0">
                  <a:pos x="0" y="0"/>
                </a:cxn>
              </a:cxnLst>
              <a:rect l="0" t="0" r="r" b="b"/>
              <a:pathLst>
                <a:path h="42">
                  <a:moveTo>
                    <a:pt x="0" y="4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1" name="Freeform 99"/>
            <p:cNvSpPr>
              <a:spLocks/>
            </p:cNvSpPr>
            <p:nvPr/>
          </p:nvSpPr>
          <p:spPr bwMode="auto">
            <a:xfrm>
              <a:off x="3840" y="3119"/>
              <a:ext cx="34" cy="0"/>
            </a:xfrm>
            <a:custGeom>
              <a:avLst/>
              <a:gdLst/>
              <a:ahLst/>
              <a:cxnLst>
                <a:cxn ang="0">
                  <a:pos x="0" y="0"/>
                </a:cxn>
                <a:cxn ang="0">
                  <a:pos x="33" y="0"/>
                </a:cxn>
                <a:cxn ang="0">
                  <a:pos x="36" y="0"/>
                </a:cxn>
              </a:cxnLst>
              <a:rect l="0" t="0" r="r" b="b"/>
              <a:pathLst>
                <a:path w="36">
                  <a:moveTo>
                    <a:pt x="0" y="0"/>
                  </a:moveTo>
                  <a:lnTo>
                    <a:pt x="33"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2" name="Freeform 100"/>
            <p:cNvSpPr>
              <a:spLocks/>
            </p:cNvSpPr>
            <p:nvPr/>
          </p:nvSpPr>
          <p:spPr bwMode="auto">
            <a:xfrm>
              <a:off x="3856" y="3158"/>
              <a:ext cx="0" cy="52"/>
            </a:xfrm>
            <a:custGeom>
              <a:avLst/>
              <a:gdLst/>
              <a:ahLst/>
              <a:cxnLst>
                <a:cxn ang="0">
                  <a:pos x="0" y="0"/>
                </a:cxn>
                <a:cxn ang="0">
                  <a:pos x="0" y="52"/>
                </a:cxn>
                <a:cxn ang="0">
                  <a:pos x="0" y="54"/>
                </a:cxn>
              </a:cxnLst>
              <a:rect l="0" t="0" r="r" b="b"/>
              <a:pathLst>
                <a:path h="54">
                  <a:moveTo>
                    <a:pt x="0" y="0"/>
                  </a:moveTo>
                  <a:lnTo>
                    <a:pt x="0" y="52"/>
                  </a:lnTo>
                  <a:lnTo>
                    <a:pt x="0" y="54"/>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3" name="Freeform 101"/>
            <p:cNvSpPr>
              <a:spLocks/>
            </p:cNvSpPr>
            <p:nvPr/>
          </p:nvSpPr>
          <p:spPr bwMode="auto">
            <a:xfrm>
              <a:off x="3840" y="3208"/>
              <a:ext cx="34" cy="0"/>
            </a:xfrm>
            <a:custGeom>
              <a:avLst/>
              <a:gdLst/>
              <a:ahLst/>
              <a:cxnLst>
                <a:cxn ang="0">
                  <a:pos x="0" y="0"/>
                </a:cxn>
                <a:cxn ang="0">
                  <a:pos x="33" y="0"/>
                </a:cxn>
                <a:cxn ang="0">
                  <a:pos x="36" y="0"/>
                </a:cxn>
              </a:cxnLst>
              <a:rect l="0" t="0" r="r" b="b"/>
              <a:pathLst>
                <a:path w="36">
                  <a:moveTo>
                    <a:pt x="0" y="0"/>
                  </a:moveTo>
                  <a:lnTo>
                    <a:pt x="33"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4" name="Freeform 102"/>
            <p:cNvSpPr>
              <a:spLocks/>
            </p:cNvSpPr>
            <p:nvPr/>
          </p:nvSpPr>
          <p:spPr bwMode="auto">
            <a:xfrm>
              <a:off x="3934" y="3143"/>
              <a:ext cx="0" cy="35"/>
            </a:xfrm>
            <a:custGeom>
              <a:avLst/>
              <a:gdLst/>
              <a:ahLst/>
              <a:cxnLst>
                <a:cxn ang="0">
                  <a:pos x="0" y="36"/>
                </a:cxn>
                <a:cxn ang="0">
                  <a:pos x="0" y="2"/>
                </a:cxn>
                <a:cxn ang="0">
                  <a:pos x="0" y="0"/>
                </a:cxn>
              </a:cxnLst>
              <a:rect l="0" t="0" r="r" b="b"/>
              <a:pathLst>
                <a:path h="36">
                  <a:moveTo>
                    <a:pt x="0" y="36"/>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5" name="Freeform 103"/>
            <p:cNvSpPr>
              <a:spLocks/>
            </p:cNvSpPr>
            <p:nvPr/>
          </p:nvSpPr>
          <p:spPr bwMode="auto">
            <a:xfrm>
              <a:off x="3918" y="3145"/>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6" name="Freeform 104"/>
            <p:cNvSpPr>
              <a:spLocks/>
            </p:cNvSpPr>
            <p:nvPr/>
          </p:nvSpPr>
          <p:spPr bwMode="auto">
            <a:xfrm>
              <a:off x="3934" y="3178"/>
              <a:ext cx="0" cy="41"/>
            </a:xfrm>
            <a:custGeom>
              <a:avLst/>
              <a:gdLst/>
              <a:ahLst/>
              <a:cxnLst>
                <a:cxn ang="0">
                  <a:pos x="0" y="0"/>
                </a:cxn>
                <a:cxn ang="0">
                  <a:pos x="0" y="41"/>
                </a:cxn>
                <a:cxn ang="0">
                  <a:pos x="0" y="43"/>
                </a:cxn>
              </a:cxnLst>
              <a:rect l="0" t="0" r="r" b="b"/>
              <a:pathLst>
                <a:path h="43">
                  <a:moveTo>
                    <a:pt x="0" y="0"/>
                  </a:moveTo>
                  <a:lnTo>
                    <a:pt x="0" y="41"/>
                  </a:lnTo>
                  <a:lnTo>
                    <a:pt x="0" y="43"/>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7" name="Freeform 105"/>
            <p:cNvSpPr>
              <a:spLocks/>
            </p:cNvSpPr>
            <p:nvPr/>
          </p:nvSpPr>
          <p:spPr bwMode="auto">
            <a:xfrm>
              <a:off x="3918" y="3217"/>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8" name="Freeform 106"/>
            <p:cNvSpPr>
              <a:spLocks/>
            </p:cNvSpPr>
            <p:nvPr/>
          </p:nvSpPr>
          <p:spPr bwMode="auto">
            <a:xfrm>
              <a:off x="4090" y="3415"/>
              <a:ext cx="0" cy="56"/>
            </a:xfrm>
            <a:custGeom>
              <a:avLst/>
              <a:gdLst/>
              <a:ahLst/>
              <a:cxnLst>
                <a:cxn ang="0">
                  <a:pos x="0" y="58"/>
                </a:cxn>
                <a:cxn ang="0">
                  <a:pos x="0" y="2"/>
                </a:cxn>
                <a:cxn ang="0">
                  <a:pos x="0" y="0"/>
                </a:cxn>
              </a:cxnLst>
              <a:rect l="0" t="0" r="r" b="b"/>
              <a:pathLst>
                <a:path h="58">
                  <a:moveTo>
                    <a:pt x="0" y="58"/>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299" name="Freeform 107"/>
            <p:cNvSpPr>
              <a:spLocks/>
            </p:cNvSpPr>
            <p:nvPr/>
          </p:nvSpPr>
          <p:spPr bwMode="auto">
            <a:xfrm>
              <a:off x="4074" y="3417"/>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0" name="Freeform 108"/>
            <p:cNvSpPr>
              <a:spLocks/>
            </p:cNvSpPr>
            <p:nvPr/>
          </p:nvSpPr>
          <p:spPr bwMode="auto">
            <a:xfrm>
              <a:off x="4090" y="3471"/>
              <a:ext cx="0" cy="82"/>
            </a:xfrm>
            <a:custGeom>
              <a:avLst/>
              <a:gdLst/>
              <a:ahLst/>
              <a:cxnLst>
                <a:cxn ang="0">
                  <a:pos x="0" y="0"/>
                </a:cxn>
                <a:cxn ang="0">
                  <a:pos x="0" y="84"/>
                </a:cxn>
                <a:cxn ang="0">
                  <a:pos x="0" y="86"/>
                </a:cxn>
              </a:cxnLst>
              <a:rect l="0" t="0" r="r" b="b"/>
              <a:pathLst>
                <a:path h="86">
                  <a:moveTo>
                    <a:pt x="0" y="0"/>
                  </a:moveTo>
                  <a:lnTo>
                    <a:pt x="0" y="84"/>
                  </a:lnTo>
                  <a:lnTo>
                    <a:pt x="0" y="86"/>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1" name="Freeform 109"/>
            <p:cNvSpPr>
              <a:spLocks/>
            </p:cNvSpPr>
            <p:nvPr/>
          </p:nvSpPr>
          <p:spPr bwMode="auto">
            <a:xfrm>
              <a:off x="4074" y="3552"/>
              <a:ext cx="34" cy="0"/>
            </a:xfrm>
            <a:custGeom>
              <a:avLst/>
              <a:gdLst/>
              <a:ahLst/>
              <a:cxnLst>
                <a:cxn ang="0">
                  <a:pos x="0" y="0"/>
                </a:cxn>
                <a:cxn ang="0">
                  <a:pos x="34" y="0"/>
                </a:cxn>
                <a:cxn ang="0">
                  <a:pos x="36" y="0"/>
                </a:cxn>
              </a:cxnLst>
              <a:rect l="0" t="0" r="r" b="b"/>
              <a:pathLst>
                <a:path w="36">
                  <a:moveTo>
                    <a:pt x="0" y="0"/>
                  </a:moveTo>
                  <a:lnTo>
                    <a:pt x="34" y="0"/>
                  </a:lnTo>
                  <a:lnTo>
                    <a:pt x="36"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2" name="Freeform 110"/>
            <p:cNvSpPr>
              <a:spLocks/>
            </p:cNvSpPr>
            <p:nvPr/>
          </p:nvSpPr>
          <p:spPr bwMode="auto">
            <a:xfrm>
              <a:off x="4318" y="3635"/>
              <a:ext cx="0" cy="80"/>
            </a:xfrm>
            <a:custGeom>
              <a:avLst/>
              <a:gdLst/>
              <a:ahLst/>
              <a:cxnLst>
                <a:cxn ang="0">
                  <a:pos x="0" y="83"/>
                </a:cxn>
                <a:cxn ang="0">
                  <a:pos x="0" y="2"/>
                </a:cxn>
                <a:cxn ang="0">
                  <a:pos x="0" y="0"/>
                </a:cxn>
              </a:cxnLst>
              <a:rect l="0" t="0" r="r" b="b"/>
              <a:pathLst>
                <a:path h="83">
                  <a:moveTo>
                    <a:pt x="0" y="83"/>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3" name="Freeform 111"/>
            <p:cNvSpPr>
              <a:spLocks/>
            </p:cNvSpPr>
            <p:nvPr/>
          </p:nvSpPr>
          <p:spPr bwMode="auto">
            <a:xfrm>
              <a:off x="4302" y="3637"/>
              <a:ext cx="34" cy="0"/>
            </a:xfrm>
            <a:custGeom>
              <a:avLst/>
              <a:gdLst/>
              <a:ahLst/>
              <a:cxnLst>
                <a:cxn ang="0">
                  <a:pos x="0" y="0"/>
                </a:cxn>
                <a:cxn ang="0">
                  <a:pos x="33" y="0"/>
                </a:cxn>
                <a:cxn ang="0">
                  <a:pos x="35" y="0"/>
                </a:cxn>
              </a:cxnLst>
              <a:rect l="0" t="0" r="r" b="b"/>
              <a:pathLst>
                <a:path w="35">
                  <a:moveTo>
                    <a:pt x="0" y="0"/>
                  </a:moveTo>
                  <a:lnTo>
                    <a:pt x="33" y="0"/>
                  </a:lnTo>
                  <a:lnTo>
                    <a:pt x="35"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4" name="Freeform 112"/>
            <p:cNvSpPr>
              <a:spLocks/>
            </p:cNvSpPr>
            <p:nvPr/>
          </p:nvSpPr>
          <p:spPr bwMode="auto">
            <a:xfrm>
              <a:off x="4318" y="3715"/>
              <a:ext cx="0" cy="132"/>
            </a:xfrm>
            <a:custGeom>
              <a:avLst/>
              <a:gdLst/>
              <a:ahLst/>
              <a:cxnLst>
                <a:cxn ang="0">
                  <a:pos x="0" y="0"/>
                </a:cxn>
                <a:cxn ang="0">
                  <a:pos x="0" y="136"/>
                </a:cxn>
                <a:cxn ang="0">
                  <a:pos x="0" y="138"/>
                </a:cxn>
              </a:cxnLst>
              <a:rect l="0" t="0" r="r" b="b"/>
              <a:pathLst>
                <a:path h="138">
                  <a:moveTo>
                    <a:pt x="0" y="0"/>
                  </a:moveTo>
                  <a:lnTo>
                    <a:pt x="0" y="136"/>
                  </a:lnTo>
                  <a:lnTo>
                    <a:pt x="0" y="138"/>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5" name="Freeform 113"/>
            <p:cNvSpPr>
              <a:spLocks/>
            </p:cNvSpPr>
            <p:nvPr/>
          </p:nvSpPr>
          <p:spPr bwMode="auto">
            <a:xfrm>
              <a:off x="1524" y="3847"/>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6" name="Freeform 114"/>
            <p:cNvSpPr>
              <a:spLocks/>
            </p:cNvSpPr>
            <p:nvPr/>
          </p:nvSpPr>
          <p:spPr bwMode="auto">
            <a:xfrm>
              <a:off x="1524" y="3493"/>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7" name="Freeform 115"/>
            <p:cNvSpPr>
              <a:spLocks/>
            </p:cNvSpPr>
            <p:nvPr/>
          </p:nvSpPr>
          <p:spPr bwMode="auto">
            <a:xfrm>
              <a:off x="1524" y="3138"/>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8" name="Freeform 116"/>
            <p:cNvSpPr>
              <a:spLocks/>
            </p:cNvSpPr>
            <p:nvPr/>
          </p:nvSpPr>
          <p:spPr bwMode="auto">
            <a:xfrm>
              <a:off x="1524" y="2781"/>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09" name="Freeform 117"/>
            <p:cNvSpPr>
              <a:spLocks/>
            </p:cNvSpPr>
            <p:nvPr/>
          </p:nvSpPr>
          <p:spPr bwMode="auto">
            <a:xfrm>
              <a:off x="1524" y="2426"/>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0" name="Freeform 118"/>
            <p:cNvSpPr>
              <a:spLocks/>
            </p:cNvSpPr>
            <p:nvPr/>
          </p:nvSpPr>
          <p:spPr bwMode="auto">
            <a:xfrm>
              <a:off x="1524" y="2072"/>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1" name="Freeform 119"/>
            <p:cNvSpPr>
              <a:spLocks/>
            </p:cNvSpPr>
            <p:nvPr/>
          </p:nvSpPr>
          <p:spPr bwMode="auto">
            <a:xfrm>
              <a:off x="1524" y="1716"/>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2" name="Freeform 120"/>
            <p:cNvSpPr>
              <a:spLocks/>
            </p:cNvSpPr>
            <p:nvPr/>
          </p:nvSpPr>
          <p:spPr bwMode="auto">
            <a:xfrm>
              <a:off x="4354" y="3847"/>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3" name="Freeform 121"/>
            <p:cNvSpPr>
              <a:spLocks/>
            </p:cNvSpPr>
            <p:nvPr/>
          </p:nvSpPr>
          <p:spPr bwMode="auto">
            <a:xfrm>
              <a:off x="4354" y="3493"/>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4" name="Freeform 122"/>
            <p:cNvSpPr>
              <a:spLocks/>
            </p:cNvSpPr>
            <p:nvPr/>
          </p:nvSpPr>
          <p:spPr bwMode="auto">
            <a:xfrm>
              <a:off x="4354" y="3138"/>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5" name="Freeform 123"/>
            <p:cNvSpPr>
              <a:spLocks/>
            </p:cNvSpPr>
            <p:nvPr/>
          </p:nvSpPr>
          <p:spPr bwMode="auto">
            <a:xfrm>
              <a:off x="4354" y="2781"/>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6" name="Freeform 124"/>
            <p:cNvSpPr>
              <a:spLocks/>
            </p:cNvSpPr>
            <p:nvPr/>
          </p:nvSpPr>
          <p:spPr bwMode="auto">
            <a:xfrm>
              <a:off x="4354" y="2426"/>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7" name="Freeform 125"/>
            <p:cNvSpPr>
              <a:spLocks/>
            </p:cNvSpPr>
            <p:nvPr/>
          </p:nvSpPr>
          <p:spPr bwMode="auto">
            <a:xfrm>
              <a:off x="4354" y="2072"/>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8" name="Freeform 126"/>
            <p:cNvSpPr>
              <a:spLocks/>
            </p:cNvSpPr>
            <p:nvPr/>
          </p:nvSpPr>
          <p:spPr bwMode="auto">
            <a:xfrm>
              <a:off x="4354" y="1716"/>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19" name="Freeform 127"/>
            <p:cNvSpPr>
              <a:spLocks/>
            </p:cNvSpPr>
            <p:nvPr/>
          </p:nvSpPr>
          <p:spPr bwMode="auto">
            <a:xfrm>
              <a:off x="1524" y="3797"/>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0" name="Freeform 128"/>
            <p:cNvSpPr>
              <a:spLocks/>
            </p:cNvSpPr>
            <p:nvPr/>
          </p:nvSpPr>
          <p:spPr bwMode="auto">
            <a:xfrm>
              <a:off x="2484" y="3797"/>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1" name="Freeform 129"/>
            <p:cNvSpPr>
              <a:spLocks/>
            </p:cNvSpPr>
            <p:nvPr/>
          </p:nvSpPr>
          <p:spPr bwMode="auto">
            <a:xfrm>
              <a:off x="3444" y="3797"/>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2" name="Freeform 130"/>
            <p:cNvSpPr>
              <a:spLocks/>
            </p:cNvSpPr>
            <p:nvPr/>
          </p:nvSpPr>
          <p:spPr bwMode="auto">
            <a:xfrm>
              <a:off x="4404" y="3797"/>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3" name="Freeform 131"/>
            <p:cNvSpPr>
              <a:spLocks/>
            </p:cNvSpPr>
            <p:nvPr/>
          </p:nvSpPr>
          <p:spPr bwMode="auto">
            <a:xfrm>
              <a:off x="181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4" name="Freeform 132"/>
            <p:cNvSpPr>
              <a:spLocks/>
            </p:cNvSpPr>
            <p:nvPr/>
          </p:nvSpPr>
          <p:spPr bwMode="auto">
            <a:xfrm>
              <a:off x="198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5" name="Freeform 133"/>
            <p:cNvSpPr>
              <a:spLocks/>
            </p:cNvSpPr>
            <p:nvPr/>
          </p:nvSpPr>
          <p:spPr bwMode="auto">
            <a:xfrm>
              <a:off x="210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6" name="Freeform 134"/>
            <p:cNvSpPr>
              <a:spLocks/>
            </p:cNvSpPr>
            <p:nvPr/>
          </p:nvSpPr>
          <p:spPr bwMode="auto">
            <a:xfrm>
              <a:off x="2194"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7" name="Freeform 135"/>
            <p:cNvSpPr>
              <a:spLocks/>
            </p:cNvSpPr>
            <p:nvPr/>
          </p:nvSpPr>
          <p:spPr bwMode="auto">
            <a:xfrm>
              <a:off x="227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8" name="Freeform 136"/>
            <p:cNvSpPr>
              <a:spLocks/>
            </p:cNvSpPr>
            <p:nvPr/>
          </p:nvSpPr>
          <p:spPr bwMode="auto">
            <a:xfrm>
              <a:off x="2334"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29" name="Freeform 137"/>
            <p:cNvSpPr>
              <a:spLocks/>
            </p:cNvSpPr>
            <p:nvPr/>
          </p:nvSpPr>
          <p:spPr bwMode="auto">
            <a:xfrm>
              <a:off x="239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0" name="Freeform 138"/>
            <p:cNvSpPr>
              <a:spLocks/>
            </p:cNvSpPr>
            <p:nvPr/>
          </p:nvSpPr>
          <p:spPr bwMode="auto">
            <a:xfrm>
              <a:off x="244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1" name="Freeform 139"/>
            <p:cNvSpPr>
              <a:spLocks/>
            </p:cNvSpPr>
            <p:nvPr/>
          </p:nvSpPr>
          <p:spPr bwMode="auto">
            <a:xfrm>
              <a:off x="277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2" name="Freeform 140"/>
            <p:cNvSpPr>
              <a:spLocks/>
            </p:cNvSpPr>
            <p:nvPr/>
          </p:nvSpPr>
          <p:spPr bwMode="auto">
            <a:xfrm>
              <a:off x="294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3" name="Freeform 141"/>
            <p:cNvSpPr>
              <a:spLocks/>
            </p:cNvSpPr>
            <p:nvPr/>
          </p:nvSpPr>
          <p:spPr bwMode="auto">
            <a:xfrm>
              <a:off x="306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4" name="Freeform 142"/>
            <p:cNvSpPr>
              <a:spLocks/>
            </p:cNvSpPr>
            <p:nvPr/>
          </p:nvSpPr>
          <p:spPr bwMode="auto">
            <a:xfrm>
              <a:off x="3154"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5" name="Freeform 143"/>
            <p:cNvSpPr>
              <a:spLocks/>
            </p:cNvSpPr>
            <p:nvPr/>
          </p:nvSpPr>
          <p:spPr bwMode="auto">
            <a:xfrm>
              <a:off x="323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6" name="Freeform 144"/>
            <p:cNvSpPr>
              <a:spLocks/>
            </p:cNvSpPr>
            <p:nvPr/>
          </p:nvSpPr>
          <p:spPr bwMode="auto">
            <a:xfrm>
              <a:off x="3294"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7" name="Freeform 145"/>
            <p:cNvSpPr>
              <a:spLocks/>
            </p:cNvSpPr>
            <p:nvPr/>
          </p:nvSpPr>
          <p:spPr bwMode="auto">
            <a:xfrm>
              <a:off x="335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8" name="Freeform 146"/>
            <p:cNvSpPr>
              <a:spLocks/>
            </p:cNvSpPr>
            <p:nvPr/>
          </p:nvSpPr>
          <p:spPr bwMode="auto">
            <a:xfrm>
              <a:off x="340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39" name="Freeform 147"/>
            <p:cNvSpPr>
              <a:spLocks/>
            </p:cNvSpPr>
            <p:nvPr/>
          </p:nvSpPr>
          <p:spPr bwMode="auto">
            <a:xfrm>
              <a:off x="373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0" name="Freeform 148"/>
            <p:cNvSpPr>
              <a:spLocks/>
            </p:cNvSpPr>
            <p:nvPr/>
          </p:nvSpPr>
          <p:spPr bwMode="auto">
            <a:xfrm>
              <a:off x="390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1" name="Freeform 149"/>
            <p:cNvSpPr>
              <a:spLocks/>
            </p:cNvSpPr>
            <p:nvPr/>
          </p:nvSpPr>
          <p:spPr bwMode="auto">
            <a:xfrm>
              <a:off x="4022"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2" name="Freeform 150"/>
            <p:cNvSpPr>
              <a:spLocks/>
            </p:cNvSpPr>
            <p:nvPr/>
          </p:nvSpPr>
          <p:spPr bwMode="auto">
            <a:xfrm>
              <a:off x="4114"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3" name="Freeform 151"/>
            <p:cNvSpPr>
              <a:spLocks/>
            </p:cNvSpPr>
            <p:nvPr/>
          </p:nvSpPr>
          <p:spPr bwMode="auto">
            <a:xfrm>
              <a:off x="419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4" name="Freeform 152"/>
            <p:cNvSpPr>
              <a:spLocks/>
            </p:cNvSpPr>
            <p:nvPr/>
          </p:nvSpPr>
          <p:spPr bwMode="auto">
            <a:xfrm>
              <a:off x="4254"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5" name="Freeform 153"/>
            <p:cNvSpPr>
              <a:spLocks/>
            </p:cNvSpPr>
            <p:nvPr/>
          </p:nvSpPr>
          <p:spPr bwMode="auto">
            <a:xfrm>
              <a:off x="431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6" name="Freeform 154"/>
            <p:cNvSpPr>
              <a:spLocks/>
            </p:cNvSpPr>
            <p:nvPr/>
          </p:nvSpPr>
          <p:spPr bwMode="auto">
            <a:xfrm>
              <a:off x="4360" y="3821"/>
              <a:ext cx="0" cy="26"/>
            </a:xfrm>
            <a:custGeom>
              <a:avLst/>
              <a:gdLst/>
              <a:ahLst/>
              <a:cxnLst>
                <a:cxn ang="0">
                  <a:pos x="0" y="27"/>
                </a:cxn>
                <a:cxn ang="0">
                  <a:pos x="0" y="2"/>
                </a:cxn>
                <a:cxn ang="0">
                  <a:pos x="0" y="0"/>
                </a:cxn>
              </a:cxnLst>
              <a:rect l="0" t="0" r="r" b="b"/>
              <a:pathLst>
                <a:path h="27">
                  <a:moveTo>
                    <a:pt x="0" y="27"/>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7" name="Freeform 155"/>
            <p:cNvSpPr>
              <a:spLocks/>
            </p:cNvSpPr>
            <p:nvPr/>
          </p:nvSpPr>
          <p:spPr bwMode="auto">
            <a:xfrm>
              <a:off x="1524" y="1360"/>
              <a:ext cx="0" cy="50"/>
            </a:xfrm>
            <a:custGeom>
              <a:avLst/>
              <a:gdLst/>
              <a:ahLst/>
              <a:cxnLst>
                <a:cxn ang="0">
                  <a:pos x="0" y="0"/>
                </a:cxn>
                <a:cxn ang="0">
                  <a:pos x="0" y="49"/>
                </a:cxn>
                <a:cxn ang="0">
                  <a:pos x="0" y="52"/>
                </a:cxn>
              </a:cxnLst>
              <a:rect l="0" t="0" r="r" b="b"/>
              <a:pathLst>
                <a:path h="52">
                  <a:moveTo>
                    <a:pt x="0" y="0"/>
                  </a:moveTo>
                  <a:lnTo>
                    <a:pt x="0" y="49"/>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8" name="Freeform 156"/>
            <p:cNvSpPr>
              <a:spLocks/>
            </p:cNvSpPr>
            <p:nvPr/>
          </p:nvSpPr>
          <p:spPr bwMode="auto">
            <a:xfrm>
              <a:off x="2484" y="1360"/>
              <a:ext cx="0" cy="50"/>
            </a:xfrm>
            <a:custGeom>
              <a:avLst/>
              <a:gdLst/>
              <a:ahLst/>
              <a:cxnLst>
                <a:cxn ang="0">
                  <a:pos x="0" y="0"/>
                </a:cxn>
                <a:cxn ang="0">
                  <a:pos x="0" y="49"/>
                </a:cxn>
                <a:cxn ang="0">
                  <a:pos x="0" y="52"/>
                </a:cxn>
              </a:cxnLst>
              <a:rect l="0" t="0" r="r" b="b"/>
              <a:pathLst>
                <a:path h="52">
                  <a:moveTo>
                    <a:pt x="0" y="0"/>
                  </a:moveTo>
                  <a:lnTo>
                    <a:pt x="0" y="49"/>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49" name="Freeform 157"/>
            <p:cNvSpPr>
              <a:spLocks/>
            </p:cNvSpPr>
            <p:nvPr/>
          </p:nvSpPr>
          <p:spPr bwMode="auto">
            <a:xfrm>
              <a:off x="3444" y="1360"/>
              <a:ext cx="0" cy="50"/>
            </a:xfrm>
            <a:custGeom>
              <a:avLst/>
              <a:gdLst/>
              <a:ahLst/>
              <a:cxnLst>
                <a:cxn ang="0">
                  <a:pos x="0" y="0"/>
                </a:cxn>
                <a:cxn ang="0">
                  <a:pos x="0" y="49"/>
                </a:cxn>
                <a:cxn ang="0">
                  <a:pos x="0" y="52"/>
                </a:cxn>
              </a:cxnLst>
              <a:rect l="0" t="0" r="r" b="b"/>
              <a:pathLst>
                <a:path h="52">
                  <a:moveTo>
                    <a:pt x="0" y="0"/>
                  </a:moveTo>
                  <a:lnTo>
                    <a:pt x="0" y="49"/>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0" name="Freeform 158"/>
            <p:cNvSpPr>
              <a:spLocks/>
            </p:cNvSpPr>
            <p:nvPr/>
          </p:nvSpPr>
          <p:spPr bwMode="auto">
            <a:xfrm>
              <a:off x="4404" y="1360"/>
              <a:ext cx="0" cy="50"/>
            </a:xfrm>
            <a:custGeom>
              <a:avLst/>
              <a:gdLst/>
              <a:ahLst/>
              <a:cxnLst>
                <a:cxn ang="0">
                  <a:pos x="0" y="0"/>
                </a:cxn>
                <a:cxn ang="0">
                  <a:pos x="0" y="49"/>
                </a:cxn>
                <a:cxn ang="0">
                  <a:pos x="0" y="52"/>
                </a:cxn>
              </a:cxnLst>
              <a:rect l="0" t="0" r="r" b="b"/>
              <a:pathLst>
                <a:path h="52">
                  <a:moveTo>
                    <a:pt x="0" y="0"/>
                  </a:moveTo>
                  <a:lnTo>
                    <a:pt x="0" y="49"/>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1" name="Freeform 159"/>
            <p:cNvSpPr>
              <a:spLocks/>
            </p:cNvSpPr>
            <p:nvPr/>
          </p:nvSpPr>
          <p:spPr bwMode="auto">
            <a:xfrm>
              <a:off x="181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2" name="Freeform 160"/>
            <p:cNvSpPr>
              <a:spLocks/>
            </p:cNvSpPr>
            <p:nvPr/>
          </p:nvSpPr>
          <p:spPr bwMode="auto">
            <a:xfrm>
              <a:off x="198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3" name="Freeform 161"/>
            <p:cNvSpPr>
              <a:spLocks/>
            </p:cNvSpPr>
            <p:nvPr/>
          </p:nvSpPr>
          <p:spPr bwMode="auto">
            <a:xfrm>
              <a:off x="210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4" name="Freeform 162"/>
            <p:cNvSpPr>
              <a:spLocks/>
            </p:cNvSpPr>
            <p:nvPr/>
          </p:nvSpPr>
          <p:spPr bwMode="auto">
            <a:xfrm>
              <a:off x="2194"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5" name="Freeform 163"/>
            <p:cNvSpPr>
              <a:spLocks/>
            </p:cNvSpPr>
            <p:nvPr/>
          </p:nvSpPr>
          <p:spPr bwMode="auto">
            <a:xfrm>
              <a:off x="227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6" name="Freeform 164"/>
            <p:cNvSpPr>
              <a:spLocks/>
            </p:cNvSpPr>
            <p:nvPr/>
          </p:nvSpPr>
          <p:spPr bwMode="auto">
            <a:xfrm>
              <a:off x="2334"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7" name="Freeform 165"/>
            <p:cNvSpPr>
              <a:spLocks/>
            </p:cNvSpPr>
            <p:nvPr/>
          </p:nvSpPr>
          <p:spPr bwMode="auto">
            <a:xfrm>
              <a:off x="239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8" name="Freeform 166"/>
            <p:cNvSpPr>
              <a:spLocks/>
            </p:cNvSpPr>
            <p:nvPr/>
          </p:nvSpPr>
          <p:spPr bwMode="auto">
            <a:xfrm>
              <a:off x="244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59" name="Freeform 167"/>
            <p:cNvSpPr>
              <a:spLocks/>
            </p:cNvSpPr>
            <p:nvPr/>
          </p:nvSpPr>
          <p:spPr bwMode="auto">
            <a:xfrm>
              <a:off x="277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0" name="Freeform 168"/>
            <p:cNvSpPr>
              <a:spLocks/>
            </p:cNvSpPr>
            <p:nvPr/>
          </p:nvSpPr>
          <p:spPr bwMode="auto">
            <a:xfrm>
              <a:off x="294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1" name="Freeform 169"/>
            <p:cNvSpPr>
              <a:spLocks/>
            </p:cNvSpPr>
            <p:nvPr/>
          </p:nvSpPr>
          <p:spPr bwMode="auto">
            <a:xfrm>
              <a:off x="306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2" name="Freeform 170"/>
            <p:cNvSpPr>
              <a:spLocks/>
            </p:cNvSpPr>
            <p:nvPr/>
          </p:nvSpPr>
          <p:spPr bwMode="auto">
            <a:xfrm>
              <a:off x="3154"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3" name="Freeform 171"/>
            <p:cNvSpPr>
              <a:spLocks/>
            </p:cNvSpPr>
            <p:nvPr/>
          </p:nvSpPr>
          <p:spPr bwMode="auto">
            <a:xfrm>
              <a:off x="323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4" name="Freeform 172"/>
            <p:cNvSpPr>
              <a:spLocks/>
            </p:cNvSpPr>
            <p:nvPr/>
          </p:nvSpPr>
          <p:spPr bwMode="auto">
            <a:xfrm>
              <a:off x="3294"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5" name="Freeform 173"/>
            <p:cNvSpPr>
              <a:spLocks/>
            </p:cNvSpPr>
            <p:nvPr/>
          </p:nvSpPr>
          <p:spPr bwMode="auto">
            <a:xfrm>
              <a:off x="335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6" name="Freeform 174"/>
            <p:cNvSpPr>
              <a:spLocks/>
            </p:cNvSpPr>
            <p:nvPr/>
          </p:nvSpPr>
          <p:spPr bwMode="auto">
            <a:xfrm>
              <a:off x="340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7" name="Freeform 175"/>
            <p:cNvSpPr>
              <a:spLocks/>
            </p:cNvSpPr>
            <p:nvPr/>
          </p:nvSpPr>
          <p:spPr bwMode="auto">
            <a:xfrm>
              <a:off x="373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8" name="Freeform 176"/>
            <p:cNvSpPr>
              <a:spLocks/>
            </p:cNvSpPr>
            <p:nvPr/>
          </p:nvSpPr>
          <p:spPr bwMode="auto">
            <a:xfrm>
              <a:off x="390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69" name="Freeform 177"/>
            <p:cNvSpPr>
              <a:spLocks/>
            </p:cNvSpPr>
            <p:nvPr/>
          </p:nvSpPr>
          <p:spPr bwMode="auto">
            <a:xfrm>
              <a:off x="4022"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70" name="Freeform 178"/>
            <p:cNvSpPr>
              <a:spLocks/>
            </p:cNvSpPr>
            <p:nvPr/>
          </p:nvSpPr>
          <p:spPr bwMode="auto">
            <a:xfrm>
              <a:off x="4114"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71" name="Freeform 179"/>
            <p:cNvSpPr>
              <a:spLocks/>
            </p:cNvSpPr>
            <p:nvPr/>
          </p:nvSpPr>
          <p:spPr bwMode="auto">
            <a:xfrm>
              <a:off x="419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72" name="Freeform 180"/>
            <p:cNvSpPr>
              <a:spLocks/>
            </p:cNvSpPr>
            <p:nvPr/>
          </p:nvSpPr>
          <p:spPr bwMode="auto">
            <a:xfrm>
              <a:off x="4254"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73" name="Freeform 181"/>
            <p:cNvSpPr>
              <a:spLocks/>
            </p:cNvSpPr>
            <p:nvPr/>
          </p:nvSpPr>
          <p:spPr bwMode="auto">
            <a:xfrm>
              <a:off x="431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74" name="Freeform 182"/>
            <p:cNvSpPr>
              <a:spLocks/>
            </p:cNvSpPr>
            <p:nvPr/>
          </p:nvSpPr>
          <p:spPr bwMode="auto">
            <a:xfrm>
              <a:off x="4360" y="1360"/>
              <a:ext cx="0" cy="26"/>
            </a:xfrm>
            <a:custGeom>
              <a:avLst/>
              <a:gdLst/>
              <a:ahLst/>
              <a:cxnLst>
                <a:cxn ang="0">
                  <a:pos x="0" y="0"/>
                </a:cxn>
                <a:cxn ang="0">
                  <a:pos x="0" y="25"/>
                </a:cxn>
                <a:cxn ang="0">
                  <a:pos x="0" y="27"/>
                </a:cxn>
              </a:cxnLst>
              <a:rect l="0" t="0" r="r" b="b"/>
              <a:pathLst>
                <a:path h="27">
                  <a:moveTo>
                    <a:pt x="0" y="0"/>
                  </a:moveTo>
                  <a:lnTo>
                    <a:pt x="0" y="25"/>
                  </a:lnTo>
                  <a:lnTo>
                    <a:pt x="0" y="27"/>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75" name="Rectangle 183"/>
            <p:cNvSpPr>
              <a:spLocks noChangeArrowheads="1"/>
            </p:cNvSpPr>
            <p:nvPr/>
          </p:nvSpPr>
          <p:spPr bwMode="auto">
            <a:xfrm>
              <a:off x="1516" y="1352"/>
              <a:ext cx="16" cy="2503"/>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76" name="Rectangle 184"/>
            <p:cNvSpPr>
              <a:spLocks noChangeArrowheads="1"/>
            </p:cNvSpPr>
            <p:nvPr/>
          </p:nvSpPr>
          <p:spPr bwMode="auto">
            <a:xfrm>
              <a:off x="4396" y="1352"/>
              <a:ext cx="16" cy="2503"/>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77" name="Rectangle 185"/>
            <p:cNvSpPr>
              <a:spLocks noChangeArrowheads="1"/>
            </p:cNvSpPr>
            <p:nvPr/>
          </p:nvSpPr>
          <p:spPr bwMode="auto">
            <a:xfrm>
              <a:off x="1516" y="3839"/>
              <a:ext cx="2896" cy="16"/>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78" name="Rectangle 186"/>
            <p:cNvSpPr>
              <a:spLocks noChangeArrowheads="1"/>
            </p:cNvSpPr>
            <p:nvPr/>
          </p:nvSpPr>
          <p:spPr bwMode="auto">
            <a:xfrm>
              <a:off x="1516" y="1352"/>
              <a:ext cx="2896" cy="16"/>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79" name="Rectangle 187"/>
            <p:cNvSpPr>
              <a:spLocks noChangeArrowheads="1"/>
            </p:cNvSpPr>
            <p:nvPr/>
          </p:nvSpPr>
          <p:spPr bwMode="auto">
            <a:xfrm>
              <a:off x="1998" y="1536"/>
              <a:ext cx="53" cy="53"/>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80" name="Freeform 188"/>
            <p:cNvSpPr>
              <a:spLocks/>
            </p:cNvSpPr>
            <p:nvPr/>
          </p:nvSpPr>
          <p:spPr bwMode="auto">
            <a:xfrm>
              <a:off x="1998" y="1536"/>
              <a:ext cx="0" cy="50"/>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1" name="Freeform 189"/>
            <p:cNvSpPr>
              <a:spLocks/>
            </p:cNvSpPr>
            <p:nvPr/>
          </p:nvSpPr>
          <p:spPr bwMode="auto">
            <a:xfrm>
              <a:off x="1998" y="1584"/>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2" name="Freeform 190"/>
            <p:cNvSpPr>
              <a:spLocks/>
            </p:cNvSpPr>
            <p:nvPr/>
          </p:nvSpPr>
          <p:spPr bwMode="auto">
            <a:xfrm>
              <a:off x="2046" y="1534"/>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3" name="Freeform 191"/>
            <p:cNvSpPr>
              <a:spLocks/>
            </p:cNvSpPr>
            <p:nvPr/>
          </p:nvSpPr>
          <p:spPr bwMode="auto">
            <a:xfrm>
              <a:off x="1996" y="1536"/>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4" name="Rectangle 192"/>
            <p:cNvSpPr>
              <a:spLocks noChangeArrowheads="1"/>
            </p:cNvSpPr>
            <p:nvPr/>
          </p:nvSpPr>
          <p:spPr bwMode="auto">
            <a:xfrm>
              <a:off x="2078" y="1632"/>
              <a:ext cx="53" cy="53"/>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85" name="Freeform 193"/>
            <p:cNvSpPr>
              <a:spLocks/>
            </p:cNvSpPr>
            <p:nvPr/>
          </p:nvSpPr>
          <p:spPr bwMode="auto">
            <a:xfrm>
              <a:off x="2078" y="1632"/>
              <a:ext cx="0" cy="50"/>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6" name="Freeform 194"/>
            <p:cNvSpPr>
              <a:spLocks/>
            </p:cNvSpPr>
            <p:nvPr/>
          </p:nvSpPr>
          <p:spPr bwMode="auto">
            <a:xfrm>
              <a:off x="2078" y="1680"/>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7" name="Freeform 195"/>
            <p:cNvSpPr>
              <a:spLocks/>
            </p:cNvSpPr>
            <p:nvPr/>
          </p:nvSpPr>
          <p:spPr bwMode="auto">
            <a:xfrm>
              <a:off x="2126" y="1630"/>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8" name="Freeform 196"/>
            <p:cNvSpPr>
              <a:spLocks/>
            </p:cNvSpPr>
            <p:nvPr/>
          </p:nvSpPr>
          <p:spPr bwMode="auto">
            <a:xfrm>
              <a:off x="2076" y="1632"/>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89" name="Rectangle 197"/>
            <p:cNvSpPr>
              <a:spLocks noChangeArrowheads="1"/>
            </p:cNvSpPr>
            <p:nvPr/>
          </p:nvSpPr>
          <p:spPr bwMode="auto">
            <a:xfrm>
              <a:off x="2162" y="1672"/>
              <a:ext cx="53" cy="52"/>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90" name="Freeform 198"/>
            <p:cNvSpPr>
              <a:spLocks/>
            </p:cNvSpPr>
            <p:nvPr/>
          </p:nvSpPr>
          <p:spPr bwMode="auto">
            <a:xfrm>
              <a:off x="2162" y="1672"/>
              <a:ext cx="0" cy="50"/>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91" name="Freeform 199"/>
            <p:cNvSpPr>
              <a:spLocks/>
            </p:cNvSpPr>
            <p:nvPr/>
          </p:nvSpPr>
          <p:spPr bwMode="auto">
            <a:xfrm>
              <a:off x="2162" y="1720"/>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92" name="Freeform 200"/>
            <p:cNvSpPr>
              <a:spLocks/>
            </p:cNvSpPr>
            <p:nvPr/>
          </p:nvSpPr>
          <p:spPr bwMode="auto">
            <a:xfrm>
              <a:off x="2210" y="1670"/>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93" name="Freeform 201"/>
            <p:cNvSpPr>
              <a:spLocks/>
            </p:cNvSpPr>
            <p:nvPr/>
          </p:nvSpPr>
          <p:spPr bwMode="auto">
            <a:xfrm>
              <a:off x="2160" y="1672"/>
              <a:ext cx="50"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94" name="Rectangle 202"/>
            <p:cNvSpPr>
              <a:spLocks noChangeArrowheads="1"/>
            </p:cNvSpPr>
            <p:nvPr/>
          </p:nvSpPr>
          <p:spPr bwMode="auto">
            <a:xfrm>
              <a:off x="2240" y="1742"/>
              <a:ext cx="53" cy="53"/>
            </a:xfrm>
            <a:prstGeom prst="rect">
              <a:avLst/>
            </a:prstGeom>
            <a:solidFill>
              <a:schemeClr val="tx1">
                <a:alpha val="0"/>
              </a:schemeClr>
            </a:solidFill>
            <a:ln w="9525">
              <a:solidFill>
                <a:schemeClr val="tx1"/>
              </a:solidFill>
              <a:miter lim="800000"/>
              <a:headEnd/>
              <a:tailEnd/>
            </a:ln>
          </p:spPr>
          <p:txBody>
            <a:bodyPr/>
            <a:lstStyle/>
            <a:p>
              <a:endParaRPr lang="it-IT"/>
            </a:p>
          </p:txBody>
        </p:sp>
        <p:sp>
          <p:nvSpPr>
            <p:cNvPr id="136395" name="Freeform 203"/>
            <p:cNvSpPr>
              <a:spLocks/>
            </p:cNvSpPr>
            <p:nvPr/>
          </p:nvSpPr>
          <p:spPr bwMode="auto">
            <a:xfrm>
              <a:off x="2240" y="1742"/>
              <a:ext cx="0" cy="50"/>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96" name="Freeform 204"/>
            <p:cNvSpPr>
              <a:spLocks/>
            </p:cNvSpPr>
            <p:nvPr/>
          </p:nvSpPr>
          <p:spPr bwMode="auto">
            <a:xfrm>
              <a:off x="2240" y="1790"/>
              <a:ext cx="50"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alpha val="0"/>
              </a:schemeClr>
            </a:solidFill>
            <a:ln w="3175">
              <a:solidFill>
                <a:schemeClr val="tx1"/>
              </a:solidFill>
              <a:prstDash val="solid"/>
              <a:round/>
              <a:headEnd/>
              <a:tailEnd/>
            </a:ln>
          </p:spPr>
          <p:txBody>
            <a:bodyPr/>
            <a:lstStyle/>
            <a:p>
              <a:endParaRPr lang="it-IT"/>
            </a:p>
          </p:txBody>
        </p:sp>
        <p:sp>
          <p:nvSpPr>
            <p:cNvPr id="136397" name="Freeform 205"/>
            <p:cNvSpPr>
              <a:spLocks/>
            </p:cNvSpPr>
            <p:nvPr/>
          </p:nvSpPr>
          <p:spPr bwMode="auto">
            <a:xfrm>
              <a:off x="2288" y="1740"/>
              <a:ext cx="0" cy="50"/>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alpha val="0"/>
              </a:schemeClr>
            </a:solidFill>
            <a:ln w="3175">
              <a:solidFill>
                <a:schemeClr val="tx1"/>
              </a:solidFill>
              <a:prstDash val="solid"/>
              <a:round/>
              <a:headEnd/>
              <a:tailEnd/>
            </a:ln>
          </p:spPr>
          <p:txBody>
            <a:bodyPr/>
            <a:lstStyle/>
            <a:p>
              <a:endParaRPr lang="it-IT"/>
            </a:p>
          </p:txBody>
        </p:sp>
      </p:grpSp>
      <p:sp>
        <p:nvSpPr>
          <p:cNvPr id="136398" name="Freeform 206"/>
          <p:cNvSpPr>
            <a:spLocks/>
          </p:cNvSpPr>
          <p:nvPr/>
        </p:nvSpPr>
        <p:spPr bwMode="auto">
          <a:xfrm>
            <a:off x="2568575" y="247650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399" name="Rectangle 207"/>
          <p:cNvSpPr>
            <a:spLocks noChangeArrowheads="1"/>
          </p:cNvSpPr>
          <p:nvPr/>
        </p:nvSpPr>
        <p:spPr bwMode="auto">
          <a:xfrm>
            <a:off x="2692400" y="2555875"/>
            <a:ext cx="84138" cy="84138"/>
          </a:xfrm>
          <a:prstGeom prst="rect">
            <a:avLst/>
          </a:prstGeom>
          <a:solidFill>
            <a:schemeClr val="tx1"/>
          </a:solidFill>
          <a:ln w="9525">
            <a:noFill/>
            <a:miter lim="800000"/>
            <a:headEnd/>
            <a:tailEnd/>
          </a:ln>
        </p:spPr>
        <p:txBody>
          <a:bodyPr/>
          <a:lstStyle/>
          <a:p>
            <a:endParaRPr lang="it-IT"/>
          </a:p>
        </p:txBody>
      </p:sp>
      <p:sp>
        <p:nvSpPr>
          <p:cNvPr id="136400" name="Freeform 208"/>
          <p:cNvSpPr>
            <a:spLocks/>
          </p:cNvSpPr>
          <p:nvPr/>
        </p:nvSpPr>
        <p:spPr bwMode="auto">
          <a:xfrm>
            <a:off x="2692400" y="255587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01" name="Freeform 209"/>
          <p:cNvSpPr>
            <a:spLocks/>
          </p:cNvSpPr>
          <p:nvPr/>
        </p:nvSpPr>
        <p:spPr bwMode="auto">
          <a:xfrm>
            <a:off x="2692400" y="26320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02" name="Freeform 210"/>
          <p:cNvSpPr>
            <a:spLocks/>
          </p:cNvSpPr>
          <p:nvPr/>
        </p:nvSpPr>
        <p:spPr bwMode="auto">
          <a:xfrm>
            <a:off x="2768600" y="25527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03" name="Freeform 211"/>
          <p:cNvSpPr>
            <a:spLocks/>
          </p:cNvSpPr>
          <p:nvPr/>
        </p:nvSpPr>
        <p:spPr bwMode="auto">
          <a:xfrm>
            <a:off x="2689225" y="255587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04" name="Rectangle 212"/>
          <p:cNvSpPr>
            <a:spLocks noChangeArrowheads="1"/>
          </p:cNvSpPr>
          <p:nvPr/>
        </p:nvSpPr>
        <p:spPr bwMode="auto">
          <a:xfrm>
            <a:off x="2819400" y="2730500"/>
            <a:ext cx="84138" cy="84138"/>
          </a:xfrm>
          <a:prstGeom prst="rect">
            <a:avLst/>
          </a:prstGeom>
          <a:solidFill>
            <a:schemeClr val="tx1"/>
          </a:solidFill>
          <a:ln w="9525">
            <a:noFill/>
            <a:miter lim="800000"/>
            <a:headEnd/>
            <a:tailEnd/>
          </a:ln>
        </p:spPr>
        <p:txBody>
          <a:bodyPr/>
          <a:lstStyle/>
          <a:p>
            <a:endParaRPr lang="it-IT"/>
          </a:p>
        </p:txBody>
      </p:sp>
      <p:sp>
        <p:nvSpPr>
          <p:cNvPr id="136405" name="Freeform 213"/>
          <p:cNvSpPr>
            <a:spLocks/>
          </p:cNvSpPr>
          <p:nvPr/>
        </p:nvSpPr>
        <p:spPr bwMode="auto">
          <a:xfrm>
            <a:off x="2819400" y="273050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06" name="Freeform 214"/>
          <p:cNvSpPr>
            <a:spLocks/>
          </p:cNvSpPr>
          <p:nvPr/>
        </p:nvSpPr>
        <p:spPr bwMode="auto">
          <a:xfrm>
            <a:off x="2819400" y="280670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07" name="Freeform 215"/>
          <p:cNvSpPr>
            <a:spLocks/>
          </p:cNvSpPr>
          <p:nvPr/>
        </p:nvSpPr>
        <p:spPr bwMode="auto">
          <a:xfrm>
            <a:off x="2895600" y="272732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08" name="Freeform 216"/>
          <p:cNvSpPr>
            <a:spLocks/>
          </p:cNvSpPr>
          <p:nvPr/>
        </p:nvSpPr>
        <p:spPr bwMode="auto">
          <a:xfrm>
            <a:off x="2816225" y="273050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09" name="Rectangle 217"/>
          <p:cNvSpPr>
            <a:spLocks noChangeArrowheads="1"/>
          </p:cNvSpPr>
          <p:nvPr/>
        </p:nvSpPr>
        <p:spPr bwMode="auto">
          <a:xfrm>
            <a:off x="2946400" y="2771775"/>
            <a:ext cx="84138" cy="84138"/>
          </a:xfrm>
          <a:prstGeom prst="rect">
            <a:avLst/>
          </a:prstGeom>
          <a:solidFill>
            <a:schemeClr val="tx1"/>
          </a:solidFill>
          <a:ln w="9525">
            <a:noFill/>
            <a:miter lim="800000"/>
            <a:headEnd/>
            <a:tailEnd/>
          </a:ln>
        </p:spPr>
        <p:txBody>
          <a:bodyPr/>
          <a:lstStyle/>
          <a:p>
            <a:endParaRPr lang="it-IT"/>
          </a:p>
        </p:txBody>
      </p:sp>
      <p:sp>
        <p:nvSpPr>
          <p:cNvPr id="136410" name="Freeform 218"/>
          <p:cNvSpPr>
            <a:spLocks/>
          </p:cNvSpPr>
          <p:nvPr/>
        </p:nvSpPr>
        <p:spPr bwMode="auto">
          <a:xfrm>
            <a:off x="2946400" y="277177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11" name="Freeform 219"/>
          <p:cNvSpPr>
            <a:spLocks/>
          </p:cNvSpPr>
          <p:nvPr/>
        </p:nvSpPr>
        <p:spPr bwMode="auto">
          <a:xfrm>
            <a:off x="2946400" y="28479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12" name="Freeform 220"/>
          <p:cNvSpPr>
            <a:spLocks/>
          </p:cNvSpPr>
          <p:nvPr/>
        </p:nvSpPr>
        <p:spPr bwMode="auto">
          <a:xfrm>
            <a:off x="3022600" y="27686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13" name="Freeform 221"/>
          <p:cNvSpPr>
            <a:spLocks/>
          </p:cNvSpPr>
          <p:nvPr/>
        </p:nvSpPr>
        <p:spPr bwMode="auto">
          <a:xfrm>
            <a:off x="2943225" y="277177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14" name="Rectangle 222"/>
          <p:cNvSpPr>
            <a:spLocks noChangeArrowheads="1"/>
          </p:cNvSpPr>
          <p:nvPr/>
        </p:nvSpPr>
        <p:spPr bwMode="auto">
          <a:xfrm>
            <a:off x="3073400" y="2878138"/>
            <a:ext cx="84138" cy="85725"/>
          </a:xfrm>
          <a:prstGeom prst="rect">
            <a:avLst/>
          </a:prstGeom>
          <a:solidFill>
            <a:schemeClr val="tx1"/>
          </a:solidFill>
          <a:ln w="9525">
            <a:noFill/>
            <a:miter lim="800000"/>
            <a:headEnd/>
            <a:tailEnd/>
          </a:ln>
        </p:spPr>
        <p:txBody>
          <a:bodyPr/>
          <a:lstStyle/>
          <a:p>
            <a:endParaRPr lang="it-IT"/>
          </a:p>
        </p:txBody>
      </p:sp>
      <p:sp>
        <p:nvSpPr>
          <p:cNvPr id="136415" name="Freeform 223"/>
          <p:cNvSpPr>
            <a:spLocks/>
          </p:cNvSpPr>
          <p:nvPr/>
        </p:nvSpPr>
        <p:spPr bwMode="auto">
          <a:xfrm>
            <a:off x="3073400" y="2878138"/>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16" name="Freeform 224"/>
          <p:cNvSpPr>
            <a:spLocks/>
          </p:cNvSpPr>
          <p:nvPr/>
        </p:nvSpPr>
        <p:spPr bwMode="auto">
          <a:xfrm>
            <a:off x="3073400" y="2954338"/>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17" name="Freeform 225"/>
          <p:cNvSpPr>
            <a:spLocks/>
          </p:cNvSpPr>
          <p:nvPr/>
        </p:nvSpPr>
        <p:spPr bwMode="auto">
          <a:xfrm>
            <a:off x="3149600" y="2874963"/>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18" name="Freeform 226"/>
          <p:cNvSpPr>
            <a:spLocks/>
          </p:cNvSpPr>
          <p:nvPr/>
        </p:nvSpPr>
        <p:spPr bwMode="auto">
          <a:xfrm>
            <a:off x="3070225" y="2878138"/>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19" name="Rectangle 227"/>
          <p:cNvSpPr>
            <a:spLocks noChangeArrowheads="1"/>
          </p:cNvSpPr>
          <p:nvPr/>
        </p:nvSpPr>
        <p:spPr bwMode="auto">
          <a:xfrm>
            <a:off x="3200400" y="2946400"/>
            <a:ext cx="84138" cy="82550"/>
          </a:xfrm>
          <a:prstGeom prst="rect">
            <a:avLst/>
          </a:prstGeom>
          <a:solidFill>
            <a:schemeClr val="tx1"/>
          </a:solidFill>
          <a:ln w="9525">
            <a:noFill/>
            <a:miter lim="800000"/>
            <a:headEnd/>
            <a:tailEnd/>
          </a:ln>
        </p:spPr>
        <p:txBody>
          <a:bodyPr/>
          <a:lstStyle/>
          <a:p>
            <a:endParaRPr lang="it-IT"/>
          </a:p>
        </p:txBody>
      </p:sp>
      <p:sp>
        <p:nvSpPr>
          <p:cNvPr id="136420" name="Freeform 228"/>
          <p:cNvSpPr>
            <a:spLocks/>
          </p:cNvSpPr>
          <p:nvPr/>
        </p:nvSpPr>
        <p:spPr bwMode="auto">
          <a:xfrm>
            <a:off x="3200400" y="294640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21" name="Freeform 229"/>
          <p:cNvSpPr>
            <a:spLocks/>
          </p:cNvSpPr>
          <p:nvPr/>
        </p:nvSpPr>
        <p:spPr bwMode="auto">
          <a:xfrm>
            <a:off x="3200400" y="302260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22" name="Freeform 230"/>
          <p:cNvSpPr>
            <a:spLocks/>
          </p:cNvSpPr>
          <p:nvPr/>
        </p:nvSpPr>
        <p:spPr bwMode="auto">
          <a:xfrm>
            <a:off x="3276600" y="294322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23" name="Freeform 231"/>
          <p:cNvSpPr>
            <a:spLocks/>
          </p:cNvSpPr>
          <p:nvPr/>
        </p:nvSpPr>
        <p:spPr bwMode="auto">
          <a:xfrm>
            <a:off x="3197225" y="294640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24" name="Rectangle 232"/>
          <p:cNvSpPr>
            <a:spLocks noChangeArrowheads="1"/>
          </p:cNvSpPr>
          <p:nvPr/>
        </p:nvSpPr>
        <p:spPr bwMode="auto">
          <a:xfrm>
            <a:off x="3327400" y="3060700"/>
            <a:ext cx="84138" cy="84138"/>
          </a:xfrm>
          <a:prstGeom prst="rect">
            <a:avLst/>
          </a:prstGeom>
          <a:solidFill>
            <a:schemeClr val="tx1"/>
          </a:solidFill>
          <a:ln w="9525">
            <a:noFill/>
            <a:miter lim="800000"/>
            <a:headEnd/>
            <a:tailEnd/>
          </a:ln>
        </p:spPr>
        <p:txBody>
          <a:bodyPr/>
          <a:lstStyle/>
          <a:p>
            <a:endParaRPr lang="it-IT"/>
          </a:p>
        </p:txBody>
      </p:sp>
      <p:sp>
        <p:nvSpPr>
          <p:cNvPr id="136425" name="Freeform 233"/>
          <p:cNvSpPr>
            <a:spLocks/>
          </p:cNvSpPr>
          <p:nvPr/>
        </p:nvSpPr>
        <p:spPr bwMode="auto">
          <a:xfrm>
            <a:off x="3327400" y="306070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26" name="Freeform 234"/>
          <p:cNvSpPr>
            <a:spLocks/>
          </p:cNvSpPr>
          <p:nvPr/>
        </p:nvSpPr>
        <p:spPr bwMode="auto">
          <a:xfrm>
            <a:off x="3327400" y="313690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27" name="Freeform 235"/>
          <p:cNvSpPr>
            <a:spLocks/>
          </p:cNvSpPr>
          <p:nvPr/>
        </p:nvSpPr>
        <p:spPr bwMode="auto">
          <a:xfrm>
            <a:off x="3403600" y="305752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28" name="Freeform 236"/>
          <p:cNvSpPr>
            <a:spLocks/>
          </p:cNvSpPr>
          <p:nvPr/>
        </p:nvSpPr>
        <p:spPr bwMode="auto">
          <a:xfrm>
            <a:off x="3324225" y="306070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29" name="Rectangle 237"/>
          <p:cNvSpPr>
            <a:spLocks noChangeArrowheads="1"/>
          </p:cNvSpPr>
          <p:nvPr/>
        </p:nvSpPr>
        <p:spPr bwMode="auto">
          <a:xfrm>
            <a:off x="3454400" y="3155950"/>
            <a:ext cx="84138" cy="84138"/>
          </a:xfrm>
          <a:prstGeom prst="rect">
            <a:avLst/>
          </a:prstGeom>
          <a:solidFill>
            <a:schemeClr val="tx1"/>
          </a:solidFill>
          <a:ln w="9525">
            <a:noFill/>
            <a:miter lim="800000"/>
            <a:headEnd/>
            <a:tailEnd/>
          </a:ln>
        </p:spPr>
        <p:txBody>
          <a:bodyPr/>
          <a:lstStyle/>
          <a:p>
            <a:endParaRPr lang="it-IT"/>
          </a:p>
        </p:txBody>
      </p:sp>
      <p:sp>
        <p:nvSpPr>
          <p:cNvPr id="136430" name="Freeform 238"/>
          <p:cNvSpPr>
            <a:spLocks/>
          </p:cNvSpPr>
          <p:nvPr/>
        </p:nvSpPr>
        <p:spPr bwMode="auto">
          <a:xfrm>
            <a:off x="3454400" y="3155950"/>
            <a:ext cx="0" cy="79375"/>
          </a:xfrm>
          <a:custGeom>
            <a:avLst/>
            <a:gdLst/>
            <a:ahLst/>
            <a:cxnLst>
              <a:cxn ang="0">
                <a:pos x="0" y="0"/>
              </a:cxn>
              <a:cxn ang="0">
                <a:pos x="0" y="49"/>
              </a:cxn>
              <a:cxn ang="0">
                <a:pos x="0" y="52"/>
              </a:cxn>
            </a:cxnLst>
            <a:rect l="0" t="0" r="r" b="b"/>
            <a:pathLst>
              <a:path h="52">
                <a:moveTo>
                  <a:pt x="0" y="0"/>
                </a:moveTo>
                <a:lnTo>
                  <a:pt x="0" y="49"/>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31" name="Freeform 239"/>
          <p:cNvSpPr>
            <a:spLocks/>
          </p:cNvSpPr>
          <p:nvPr/>
        </p:nvSpPr>
        <p:spPr bwMode="auto">
          <a:xfrm>
            <a:off x="3454400" y="3230563"/>
            <a:ext cx="79375" cy="0"/>
          </a:xfrm>
          <a:custGeom>
            <a:avLst/>
            <a:gdLst/>
            <a:ahLst/>
            <a:cxnLst>
              <a:cxn ang="0">
                <a:pos x="0" y="0"/>
              </a:cxn>
              <a:cxn ang="0">
                <a:pos x="49" y="0"/>
              </a:cxn>
              <a:cxn ang="0">
                <a:pos x="52" y="0"/>
              </a:cxn>
            </a:cxnLst>
            <a:rect l="0" t="0" r="r" b="b"/>
            <a:pathLst>
              <a:path w="52">
                <a:moveTo>
                  <a:pt x="0" y="0"/>
                </a:moveTo>
                <a:lnTo>
                  <a:pt x="49"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32" name="Freeform 240"/>
          <p:cNvSpPr>
            <a:spLocks/>
          </p:cNvSpPr>
          <p:nvPr/>
        </p:nvSpPr>
        <p:spPr bwMode="auto">
          <a:xfrm>
            <a:off x="3530600" y="3151188"/>
            <a:ext cx="0" cy="79375"/>
          </a:xfrm>
          <a:custGeom>
            <a:avLst/>
            <a:gdLst/>
            <a:ahLst/>
            <a:cxnLst>
              <a:cxn ang="0">
                <a:pos x="0" y="52"/>
              </a:cxn>
              <a:cxn ang="0">
                <a:pos x="0" y="3"/>
              </a:cxn>
              <a:cxn ang="0">
                <a:pos x="0" y="0"/>
              </a:cxn>
            </a:cxnLst>
            <a:rect l="0" t="0" r="r" b="b"/>
            <a:pathLst>
              <a:path h="52">
                <a:moveTo>
                  <a:pt x="0" y="52"/>
                </a:moveTo>
                <a:lnTo>
                  <a:pt x="0" y="3"/>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33" name="Freeform 241"/>
          <p:cNvSpPr>
            <a:spLocks/>
          </p:cNvSpPr>
          <p:nvPr/>
        </p:nvSpPr>
        <p:spPr bwMode="auto">
          <a:xfrm>
            <a:off x="3451225" y="3155950"/>
            <a:ext cx="79375" cy="0"/>
          </a:xfrm>
          <a:custGeom>
            <a:avLst/>
            <a:gdLst/>
            <a:ahLst/>
            <a:cxnLst>
              <a:cxn ang="0">
                <a:pos x="52" y="0"/>
              </a:cxn>
              <a:cxn ang="0">
                <a:pos x="3" y="0"/>
              </a:cxn>
              <a:cxn ang="0">
                <a:pos x="0" y="0"/>
              </a:cxn>
            </a:cxnLst>
            <a:rect l="0" t="0" r="r" b="b"/>
            <a:pathLst>
              <a:path w="52">
                <a:moveTo>
                  <a:pt x="52" y="0"/>
                </a:moveTo>
                <a:lnTo>
                  <a:pt x="3"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34" name="Rectangle 242"/>
          <p:cNvSpPr>
            <a:spLocks noChangeArrowheads="1"/>
          </p:cNvSpPr>
          <p:nvPr/>
        </p:nvSpPr>
        <p:spPr bwMode="auto">
          <a:xfrm>
            <a:off x="3581400" y="3257550"/>
            <a:ext cx="84138" cy="82550"/>
          </a:xfrm>
          <a:prstGeom prst="rect">
            <a:avLst/>
          </a:prstGeom>
          <a:solidFill>
            <a:schemeClr val="tx1"/>
          </a:solidFill>
          <a:ln w="9525">
            <a:noFill/>
            <a:miter lim="800000"/>
            <a:headEnd/>
            <a:tailEnd/>
          </a:ln>
        </p:spPr>
        <p:txBody>
          <a:bodyPr/>
          <a:lstStyle/>
          <a:p>
            <a:endParaRPr lang="it-IT"/>
          </a:p>
        </p:txBody>
      </p:sp>
      <p:sp>
        <p:nvSpPr>
          <p:cNvPr id="136435" name="Freeform 243"/>
          <p:cNvSpPr>
            <a:spLocks/>
          </p:cNvSpPr>
          <p:nvPr/>
        </p:nvSpPr>
        <p:spPr bwMode="auto">
          <a:xfrm>
            <a:off x="3581400" y="325755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36" name="Freeform 244"/>
          <p:cNvSpPr>
            <a:spLocks/>
          </p:cNvSpPr>
          <p:nvPr/>
        </p:nvSpPr>
        <p:spPr bwMode="auto">
          <a:xfrm>
            <a:off x="3581400" y="333375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37" name="Freeform 245"/>
          <p:cNvSpPr>
            <a:spLocks/>
          </p:cNvSpPr>
          <p:nvPr/>
        </p:nvSpPr>
        <p:spPr bwMode="auto">
          <a:xfrm>
            <a:off x="3657600" y="325437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38" name="Freeform 246"/>
          <p:cNvSpPr>
            <a:spLocks/>
          </p:cNvSpPr>
          <p:nvPr/>
        </p:nvSpPr>
        <p:spPr bwMode="auto">
          <a:xfrm>
            <a:off x="3578225" y="325755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39" name="Rectangle 247"/>
          <p:cNvSpPr>
            <a:spLocks noChangeArrowheads="1"/>
          </p:cNvSpPr>
          <p:nvPr/>
        </p:nvSpPr>
        <p:spPr bwMode="auto">
          <a:xfrm>
            <a:off x="3705225" y="3362325"/>
            <a:ext cx="84138" cy="84138"/>
          </a:xfrm>
          <a:prstGeom prst="rect">
            <a:avLst/>
          </a:prstGeom>
          <a:solidFill>
            <a:schemeClr val="tx1"/>
          </a:solidFill>
          <a:ln w="9525">
            <a:noFill/>
            <a:miter lim="800000"/>
            <a:headEnd/>
            <a:tailEnd/>
          </a:ln>
        </p:spPr>
        <p:txBody>
          <a:bodyPr/>
          <a:lstStyle/>
          <a:p>
            <a:endParaRPr lang="it-IT"/>
          </a:p>
        </p:txBody>
      </p:sp>
      <p:sp>
        <p:nvSpPr>
          <p:cNvPr id="136440" name="Freeform 248"/>
          <p:cNvSpPr>
            <a:spLocks/>
          </p:cNvSpPr>
          <p:nvPr/>
        </p:nvSpPr>
        <p:spPr bwMode="auto">
          <a:xfrm>
            <a:off x="3705225" y="336232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41" name="Freeform 249"/>
          <p:cNvSpPr>
            <a:spLocks/>
          </p:cNvSpPr>
          <p:nvPr/>
        </p:nvSpPr>
        <p:spPr bwMode="auto">
          <a:xfrm>
            <a:off x="3705225" y="343852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42" name="Freeform 250"/>
          <p:cNvSpPr>
            <a:spLocks/>
          </p:cNvSpPr>
          <p:nvPr/>
        </p:nvSpPr>
        <p:spPr bwMode="auto">
          <a:xfrm>
            <a:off x="3781425" y="335915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43" name="Freeform 251"/>
          <p:cNvSpPr>
            <a:spLocks/>
          </p:cNvSpPr>
          <p:nvPr/>
        </p:nvSpPr>
        <p:spPr bwMode="auto">
          <a:xfrm>
            <a:off x="3702050" y="336232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44" name="Rectangle 252"/>
          <p:cNvSpPr>
            <a:spLocks noChangeArrowheads="1"/>
          </p:cNvSpPr>
          <p:nvPr/>
        </p:nvSpPr>
        <p:spPr bwMode="auto">
          <a:xfrm>
            <a:off x="3835400" y="3473450"/>
            <a:ext cx="84138" cy="84138"/>
          </a:xfrm>
          <a:prstGeom prst="rect">
            <a:avLst/>
          </a:prstGeom>
          <a:solidFill>
            <a:schemeClr val="tx1"/>
          </a:solidFill>
          <a:ln w="9525">
            <a:noFill/>
            <a:miter lim="800000"/>
            <a:headEnd/>
            <a:tailEnd/>
          </a:ln>
        </p:spPr>
        <p:txBody>
          <a:bodyPr/>
          <a:lstStyle/>
          <a:p>
            <a:endParaRPr lang="it-IT"/>
          </a:p>
        </p:txBody>
      </p:sp>
      <p:sp>
        <p:nvSpPr>
          <p:cNvPr id="136445" name="Freeform 253"/>
          <p:cNvSpPr>
            <a:spLocks/>
          </p:cNvSpPr>
          <p:nvPr/>
        </p:nvSpPr>
        <p:spPr bwMode="auto">
          <a:xfrm>
            <a:off x="3835400" y="347345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46" name="Freeform 254"/>
          <p:cNvSpPr>
            <a:spLocks/>
          </p:cNvSpPr>
          <p:nvPr/>
        </p:nvSpPr>
        <p:spPr bwMode="auto">
          <a:xfrm>
            <a:off x="3835400" y="354965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47" name="Freeform 255"/>
          <p:cNvSpPr>
            <a:spLocks/>
          </p:cNvSpPr>
          <p:nvPr/>
        </p:nvSpPr>
        <p:spPr bwMode="auto">
          <a:xfrm>
            <a:off x="3911600" y="347027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48" name="Freeform 256"/>
          <p:cNvSpPr>
            <a:spLocks/>
          </p:cNvSpPr>
          <p:nvPr/>
        </p:nvSpPr>
        <p:spPr bwMode="auto">
          <a:xfrm>
            <a:off x="3832225" y="347345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49" name="Rectangle 257"/>
          <p:cNvSpPr>
            <a:spLocks noChangeArrowheads="1"/>
          </p:cNvSpPr>
          <p:nvPr/>
        </p:nvSpPr>
        <p:spPr bwMode="auto">
          <a:xfrm>
            <a:off x="3959225" y="3552825"/>
            <a:ext cx="84138" cy="84138"/>
          </a:xfrm>
          <a:prstGeom prst="rect">
            <a:avLst/>
          </a:prstGeom>
          <a:solidFill>
            <a:schemeClr val="tx1"/>
          </a:solidFill>
          <a:ln w="9525">
            <a:noFill/>
            <a:miter lim="800000"/>
            <a:headEnd/>
            <a:tailEnd/>
          </a:ln>
        </p:spPr>
        <p:txBody>
          <a:bodyPr/>
          <a:lstStyle/>
          <a:p>
            <a:endParaRPr lang="it-IT"/>
          </a:p>
        </p:txBody>
      </p:sp>
      <p:sp>
        <p:nvSpPr>
          <p:cNvPr id="136450" name="Freeform 258"/>
          <p:cNvSpPr>
            <a:spLocks/>
          </p:cNvSpPr>
          <p:nvPr/>
        </p:nvSpPr>
        <p:spPr bwMode="auto">
          <a:xfrm>
            <a:off x="3959225" y="355282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51" name="Freeform 259"/>
          <p:cNvSpPr>
            <a:spLocks/>
          </p:cNvSpPr>
          <p:nvPr/>
        </p:nvSpPr>
        <p:spPr bwMode="auto">
          <a:xfrm>
            <a:off x="3959225" y="362902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52" name="Freeform 260"/>
          <p:cNvSpPr>
            <a:spLocks/>
          </p:cNvSpPr>
          <p:nvPr/>
        </p:nvSpPr>
        <p:spPr bwMode="auto">
          <a:xfrm>
            <a:off x="4035425" y="354965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53" name="Freeform 261"/>
          <p:cNvSpPr>
            <a:spLocks/>
          </p:cNvSpPr>
          <p:nvPr/>
        </p:nvSpPr>
        <p:spPr bwMode="auto">
          <a:xfrm>
            <a:off x="3956050" y="355282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54" name="Rectangle 262"/>
          <p:cNvSpPr>
            <a:spLocks noChangeArrowheads="1"/>
          </p:cNvSpPr>
          <p:nvPr/>
        </p:nvSpPr>
        <p:spPr bwMode="auto">
          <a:xfrm>
            <a:off x="4086225" y="3686175"/>
            <a:ext cx="84138" cy="82550"/>
          </a:xfrm>
          <a:prstGeom prst="rect">
            <a:avLst/>
          </a:prstGeom>
          <a:solidFill>
            <a:schemeClr val="tx1"/>
          </a:solidFill>
          <a:ln w="9525">
            <a:noFill/>
            <a:miter lim="800000"/>
            <a:headEnd/>
            <a:tailEnd/>
          </a:ln>
        </p:spPr>
        <p:txBody>
          <a:bodyPr/>
          <a:lstStyle/>
          <a:p>
            <a:endParaRPr lang="it-IT"/>
          </a:p>
        </p:txBody>
      </p:sp>
      <p:sp>
        <p:nvSpPr>
          <p:cNvPr id="136455" name="Freeform 263"/>
          <p:cNvSpPr>
            <a:spLocks/>
          </p:cNvSpPr>
          <p:nvPr/>
        </p:nvSpPr>
        <p:spPr bwMode="auto">
          <a:xfrm>
            <a:off x="4086225" y="3686175"/>
            <a:ext cx="0" cy="77788"/>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56" name="Freeform 264"/>
          <p:cNvSpPr>
            <a:spLocks/>
          </p:cNvSpPr>
          <p:nvPr/>
        </p:nvSpPr>
        <p:spPr bwMode="auto">
          <a:xfrm>
            <a:off x="4086225" y="37623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57" name="Freeform 265"/>
          <p:cNvSpPr>
            <a:spLocks/>
          </p:cNvSpPr>
          <p:nvPr/>
        </p:nvSpPr>
        <p:spPr bwMode="auto">
          <a:xfrm>
            <a:off x="4162425" y="36830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58" name="Freeform 266"/>
          <p:cNvSpPr>
            <a:spLocks/>
          </p:cNvSpPr>
          <p:nvPr/>
        </p:nvSpPr>
        <p:spPr bwMode="auto">
          <a:xfrm>
            <a:off x="4083050" y="368617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59" name="Rectangle 267"/>
          <p:cNvSpPr>
            <a:spLocks noChangeArrowheads="1"/>
          </p:cNvSpPr>
          <p:nvPr/>
        </p:nvSpPr>
        <p:spPr bwMode="auto">
          <a:xfrm>
            <a:off x="4213225" y="3838575"/>
            <a:ext cx="84138" cy="82550"/>
          </a:xfrm>
          <a:prstGeom prst="rect">
            <a:avLst/>
          </a:prstGeom>
          <a:solidFill>
            <a:schemeClr val="tx1"/>
          </a:solidFill>
          <a:ln w="9525">
            <a:noFill/>
            <a:miter lim="800000"/>
            <a:headEnd/>
            <a:tailEnd/>
          </a:ln>
        </p:spPr>
        <p:txBody>
          <a:bodyPr/>
          <a:lstStyle/>
          <a:p>
            <a:endParaRPr lang="it-IT"/>
          </a:p>
        </p:txBody>
      </p:sp>
      <p:sp>
        <p:nvSpPr>
          <p:cNvPr id="136460" name="Freeform 268"/>
          <p:cNvSpPr>
            <a:spLocks/>
          </p:cNvSpPr>
          <p:nvPr/>
        </p:nvSpPr>
        <p:spPr bwMode="auto">
          <a:xfrm>
            <a:off x="4213225" y="383857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61" name="Freeform 269"/>
          <p:cNvSpPr>
            <a:spLocks/>
          </p:cNvSpPr>
          <p:nvPr/>
        </p:nvSpPr>
        <p:spPr bwMode="auto">
          <a:xfrm>
            <a:off x="4213225" y="39147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62" name="Freeform 270"/>
          <p:cNvSpPr>
            <a:spLocks/>
          </p:cNvSpPr>
          <p:nvPr/>
        </p:nvSpPr>
        <p:spPr bwMode="auto">
          <a:xfrm>
            <a:off x="4289425" y="38354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63" name="Freeform 271"/>
          <p:cNvSpPr>
            <a:spLocks/>
          </p:cNvSpPr>
          <p:nvPr/>
        </p:nvSpPr>
        <p:spPr bwMode="auto">
          <a:xfrm>
            <a:off x="4210050" y="383857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64" name="Rectangle 272"/>
          <p:cNvSpPr>
            <a:spLocks noChangeArrowheads="1"/>
          </p:cNvSpPr>
          <p:nvPr/>
        </p:nvSpPr>
        <p:spPr bwMode="auto">
          <a:xfrm>
            <a:off x="4340225" y="3990975"/>
            <a:ext cx="84138" cy="82550"/>
          </a:xfrm>
          <a:prstGeom prst="rect">
            <a:avLst/>
          </a:prstGeom>
          <a:solidFill>
            <a:schemeClr val="tx1"/>
          </a:solidFill>
          <a:ln w="9525">
            <a:noFill/>
            <a:miter lim="800000"/>
            <a:headEnd/>
            <a:tailEnd/>
          </a:ln>
        </p:spPr>
        <p:txBody>
          <a:bodyPr/>
          <a:lstStyle/>
          <a:p>
            <a:endParaRPr lang="it-IT"/>
          </a:p>
        </p:txBody>
      </p:sp>
      <p:sp>
        <p:nvSpPr>
          <p:cNvPr id="136465" name="Freeform 273"/>
          <p:cNvSpPr>
            <a:spLocks/>
          </p:cNvSpPr>
          <p:nvPr/>
        </p:nvSpPr>
        <p:spPr bwMode="auto">
          <a:xfrm>
            <a:off x="4340225" y="399097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66" name="Freeform 274"/>
          <p:cNvSpPr>
            <a:spLocks/>
          </p:cNvSpPr>
          <p:nvPr/>
        </p:nvSpPr>
        <p:spPr bwMode="auto">
          <a:xfrm>
            <a:off x="4340225" y="40671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67" name="Freeform 275"/>
          <p:cNvSpPr>
            <a:spLocks/>
          </p:cNvSpPr>
          <p:nvPr/>
        </p:nvSpPr>
        <p:spPr bwMode="auto">
          <a:xfrm>
            <a:off x="4416425" y="39878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68" name="Freeform 276"/>
          <p:cNvSpPr>
            <a:spLocks/>
          </p:cNvSpPr>
          <p:nvPr/>
        </p:nvSpPr>
        <p:spPr bwMode="auto">
          <a:xfrm>
            <a:off x="4337050" y="399097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69" name="Rectangle 277"/>
          <p:cNvSpPr>
            <a:spLocks noChangeArrowheads="1"/>
          </p:cNvSpPr>
          <p:nvPr/>
        </p:nvSpPr>
        <p:spPr bwMode="auto">
          <a:xfrm>
            <a:off x="4467225" y="4032250"/>
            <a:ext cx="84138" cy="82550"/>
          </a:xfrm>
          <a:prstGeom prst="rect">
            <a:avLst/>
          </a:prstGeom>
          <a:solidFill>
            <a:schemeClr val="tx1"/>
          </a:solidFill>
          <a:ln w="9525">
            <a:noFill/>
            <a:miter lim="800000"/>
            <a:headEnd/>
            <a:tailEnd/>
          </a:ln>
        </p:spPr>
        <p:txBody>
          <a:bodyPr/>
          <a:lstStyle/>
          <a:p>
            <a:endParaRPr lang="it-IT"/>
          </a:p>
        </p:txBody>
      </p:sp>
      <p:sp>
        <p:nvSpPr>
          <p:cNvPr id="136470" name="Freeform 278"/>
          <p:cNvSpPr>
            <a:spLocks/>
          </p:cNvSpPr>
          <p:nvPr/>
        </p:nvSpPr>
        <p:spPr bwMode="auto">
          <a:xfrm>
            <a:off x="4467225" y="403225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71" name="Freeform 279"/>
          <p:cNvSpPr>
            <a:spLocks/>
          </p:cNvSpPr>
          <p:nvPr/>
        </p:nvSpPr>
        <p:spPr bwMode="auto">
          <a:xfrm>
            <a:off x="4467225" y="410845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72" name="Freeform 280"/>
          <p:cNvSpPr>
            <a:spLocks/>
          </p:cNvSpPr>
          <p:nvPr/>
        </p:nvSpPr>
        <p:spPr bwMode="auto">
          <a:xfrm>
            <a:off x="4543425" y="402907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73" name="Freeform 281"/>
          <p:cNvSpPr>
            <a:spLocks/>
          </p:cNvSpPr>
          <p:nvPr/>
        </p:nvSpPr>
        <p:spPr bwMode="auto">
          <a:xfrm>
            <a:off x="4464050" y="403225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74" name="Rectangle 282"/>
          <p:cNvSpPr>
            <a:spLocks noChangeArrowheads="1"/>
          </p:cNvSpPr>
          <p:nvPr/>
        </p:nvSpPr>
        <p:spPr bwMode="auto">
          <a:xfrm>
            <a:off x="4594225" y="4187825"/>
            <a:ext cx="84138" cy="82550"/>
          </a:xfrm>
          <a:prstGeom prst="rect">
            <a:avLst/>
          </a:prstGeom>
          <a:solidFill>
            <a:schemeClr val="tx1"/>
          </a:solidFill>
          <a:ln w="9525">
            <a:noFill/>
            <a:miter lim="800000"/>
            <a:headEnd/>
            <a:tailEnd/>
          </a:ln>
        </p:spPr>
        <p:txBody>
          <a:bodyPr/>
          <a:lstStyle/>
          <a:p>
            <a:endParaRPr lang="it-IT"/>
          </a:p>
        </p:txBody>
      </p:sp>
      <p:sp>
        <p:nvSpPr>
          <p:cNvPr id="136475" name="Freeform 283"/>
          <p:cNvSpPr>
            <a:spLocks/>
          </p:cNvSpPr>
          <p:nvPr/>
        </p:nvSpPr>
        <p:spPr bwMode="auto">
          <a:xfrm>
            <a:off x="4594225" y="4187825"/>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76" name="Freeform 284"/>
          <p:cNvSpPr>
            <a:spLocks/>
          </p:cNvSpPr>
          <p:nvPr/>
        </p:nvSpPr>
        <p:spPr bwMode="auto">
          <a:xfrm>
            <a:off x="4594225" y="426402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77" name="Freeform 285"/>
          <p:cNvSpPr>
            <a:spLocks/>
          </p:cNvSpPr>
          <p:nvPr/>
        </p:nvSpPr>
        <p:spPr bwMode="auto">
          <a:xfrm>
            <a:off x="4670425" y="418465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78" name="Freeform 286"/>
          <p:cNvSpPr>
            <a:spLocks/>
          </p:cNvSpPr>
          <p:nvPr/>
        </p:nvSpPr>
        <p:spPr bwMode="auto">
          <a:xfrm>
            <a:off x="4591050" y="418782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79" name="Rectangle 287"/>
          <p:cNvSpPr>
            <a:spLocks noChangeArrowheads="1"/>
          </p:cNvSpPr>
          <p:nvPr/>
        </p:nvSpPr>
        <p:spPr bwMode="auto">
          <a:xfrm>
            <a:off x="4718050" y="4421188"/>
            <a:ext cx="84138" cy="84137"/>
          </a:xfrm>
          <a:prstGeom prst="rect">
            <a:avLst/>
          </a:prstGeom>
          <a:solidFill>
            <a:schemeClr val="tx1"/>
          </a:solidFill>
          <a:ln w="9525">
            <a:noFill/>
            <a:miter lim="800000"/>
            <a:headEnd/>
            <a:tailEnd/>
          </a:ln>
        </p:spPr>
        <p:txBody>
          <a:bodyPr/>
          <a:lstStyle/>
          <a:p>
            <a:endParaRPr lang="it-IT"/>
          </a:p>
        </p:txBody>
      </p:sp>
      <p:sp>
        <p:nvSpPr>
          <p:cNvPr id="136480" name="Freeform 288"/>
          <p:cNvSpPr>
            <a:spLocks/>
          </p:cNvSpPr>
          <p:nvPr/>
        </p:nvSpPr>
        <p:spPr bwMode="auto">
          <a:xfrm>
            <a:off x="4718050" y="4421188"/>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81" name="Freeform 289"/>
          <p:cNvSpPr>
            <a:spLocks/>
          </p:cNvSpPr>
          <p:nvPr/>
        </p:nvSpPr>
        <p:spPr bwMode="auto">
          <a:xfrm>
            <a:off x="4718050" y="44989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82" name="Freeform 290"/>
          <p:cNvSpPr>
            <a:spLocks/>
          </p:cNvSpPr>
          <p:nvPr/>
        </p:nvSpPr>
        <p:spPr bwMode="auto">
          <a:xfrm>
            <a:off x="4794250" y="44196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83" name="Freeform 291"/>
          <p:cNvSpPr>
            <a:spLocks/>
          </p:cNvSpPr>
          <p:nvPr/>
        </p:nvSpPr>
        <p:spPr bwMode="auto">
          <a:xfrm>
            <a:off x="4714875" y="4421188"/>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84" name="Rectangle 292"/>
          <p:cNvSpPr>
            <a:spLocks noChangeArrowheads="1"/>
          </p:cNvSpPr>
          <p:nvPr/>
        </p:nvSpPr>
        <p:spPr bwMode="auto">
          <a:xfrm>
            <a:off x="4845050" y="4459288"/>
            <a:ext cx="84138" cy="84137"/>
          </a:xfrm>
          <a:prstGeom prst="rect">
            <a:avLst/>
          </a:prstGeom>
          <a:solidFill>
            <a:schemeClr val="tx1"/>
          </a:solidFill>
          <a:ln w="9525">
            <a:noFill/>
            <a:miter lim="800000"/>
            <a:headEnd/>
            <a:tailEnd/>
          </a:ln>
        </p:spPr>
        <p:txBody>
          <a:bodyPr/>
          <a:lstStyle/>
          <a:p>
            <a:endParaRPr lang="it-IT"/>
          </a:p>
        </p:txBody>
      </p:sp>
      <p:sp>
        <p:nvSpPr>
          <p:cNvPr id="136485" name="Freeform 293"/>
          <p:cNvSpPr>
            <a:spLocks/>
          </p:cNvSpPr>
          <p:nvPr/>
        </p:nvSpPr>
        <p:spPr bwMode="auto">
          <a:xfrm>
            <a:off x="4845050" y="4459288"/>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86" name="Freeform 294"/>
          <p:cNvSpPr>
            <a:spLocks/>
          </p:cNvSpPr>
          <p:nvPr/>
        </p:nvSpPr>
        <p:spPr bwMode="auto">
          <a:xfrm>
            <a:off x="4845050" y="4537075"/>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87" name="Freeform 295"/>
          <p:cNvSpPr>
            <a:spLocks/>
          </p:cNvSpPr>
          <p:nvPr/>
        </p:nvSpPr>
        <p:spPr bwMode="auto">
          <a:xfrm>
            <a:off x="4921250" y="4457700"/>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88" name="Freeform 296"/>
          <p:cNvSpPr>
            <a:spLocks/>
          </p:cNvSpPr>
          <p:nvPr/>
        </p:nvSpPr>
        <p:spPr bwMode="auto">
          <a:xfrm>
            <a:off x="4841875" y="4459288"/>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89" name="Rectangle 297"/>
          <p:cNvSpPr>
            <a:spLocks noChangeArrowheads="1"/>
          </p:cNvSpPr>
          <p:nvPr/>
        </p:nvSpPr>
        <p:spPr bwMode="auto">
          <a:xfrm>
            <a:off x="4972050" y="4627563"/>
            <a:ext cx="84138" cy="84137"/>
          </a:xfrm>
          <a:prstGeom prst="rect">
            <a:avLst/>
          </a:prstGeom>
          <a:solidFill>
            <a:schemeClr val="tx1"/>
          </a:solidFill>
          <a:ln w="9525">
            <a:noFill/>
            <a:miter lim="800000"/>
            <a:headEnd/>
            <a:tailEnd/>
          </a:ln>
        </p:spPr>
        <p:txBody>
          <a:bodyPr/>
          <a:lstStyle/>
          <a:p>
            <a:endParaRPr lang="it-IT"/>
          </a:p>
        </p:txBody>
      </p:sp>
      <p:sp>
        <p:nvSpPr>
          <p:cNvPr id="136490" name="Freeform 298"/>
          <p:cNvSpPr>
            <a:spLocks/>
          </p:cNvSpPr>
          <p:nvPr/>
        </p:nvSpPr>
        <p:spPr bwMode="auto">
          <a:xfrm>
            <a:off x="4972050" y="4627563"/>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91" name="Freeform 299"/>
          <p:cNvSpPr>
            <a:spLocks/>
          </p:cNvSpPr>
          <p:nvPr/>
        </p:nvSpPr>
        <p:spPr bwMode="auto">
          <a:xfrm>
            <a:off x="4972050" y="4703763"/>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92" name="Freeform 300"/>
          <p:cNvSpPr>
            <a:spLocks/>
          </p:cNvSpPr>
          <p:nvPr/>
        </p:nvSpPr>
        <p:spPr bwMode="auto">
          <a:xfrm>
            <a:off x="5048250" y="4624388"/>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93" name="Freeform 301"/>
          <p:cNvSpPr>
            <a:spLocks/>
          </p:cNvSpPr>
          <p:nvPr/>
        </p:nvSpPr>
        <p:spPr bwMode="auto">
          <a:xfrm>
            <a:off x="4968875" y="4627563"/>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94" name="Rectangle 302"/>
          <p:cNvSpPr>
            <a:spLocks noChangeArrowheads="1"/>
          </p:cNvSpPr>
          <p:nvPr/>
        </p:nvSpPr>
        <p:spPr bwMode="auto">
          <a:xfrm>
            <a:off x="5099050" y="4686300"/>
            <a:ext cx="84138" cy="82550"/>
          </a:xfrm>
          <a:prstGeom prst="rect">
            <a:avLst/>
          </a:prstGeom>
          <a:solidFill>
            <a:schemeClr val="tx1"/>
          </a:solidFill>
          <a:ln w="9525">
            <a:noFill/>
            <a:miter lim="800000"/>
            <a:headEnd/>
            <a:tailEnd/>
          </a:ln>
        </p:spPr>
        <p:txBody>
          <a:bodyPr/>
          <a:lstStyle/>
          <a:p>
            <a:endParaRPr lang="it-IT"/>
          </a:p>
        </p:txBody>
      </p:sp>
      <p:sp>
        <p:nvSpPr>
          <p:cNvPr id="136495" name="Freeform 303"/>
          <p:cNvSpPr>
            <a:spLocks/>
          </p:cNvSpPr>
          <p:nvPr/>
        </p:nvSpPr>
        <p:spPr bwMode="auto">
          <a:xfrm>
            <a:off x="5099050" y="468630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496" name="Freeform 304"/>
          <p:cNvSpPr>
            <a:spLocks/>
          </p:cNvSpPr>
          <p:nvPr/>
        </p:nvSpPr>
        <p:spPr bwMode="auto">
          <a:xfrm>
            <a:off x="5099050" y="476250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497" name="Freeform 305"/>
          <p:cNvSpPr>
            <a:spLocks/>
          </p:cNvSpPr>
          <p:nvPr/>
        </p:nvSpPr>
        <p:spPr bwMode="auto">
          <a:xfrm>
            <a:off x="5175250" y="4683125"/>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98" name="Freeform 306"/>
          <p:cNvSpPr>
            <a:spLocks/>
          </p:cNvSpPr>
          <p:nvPr/>
        </p:nvSpPr>
        <p:spPr bwMode="auto">
          <a:xfrm>
            <a:off x="5095875" y="468630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499" name="Rectangle 307"/>
          <p:cNvSpPr>
            <a:spLocks noChangeArrowheads="1"/>
          </p:cNvSpPr>
          <p:nvPr/>
        </p:nvSpPr>
        <p:spPr bwMode="auto">
          <a:xfrm>
            <a:off x="5222875" y="4718050"/>
            <a:ext cx="84138" cy="84138"/>
          </a:xfrm>
          <a:prstGeom prst="rect">
            <a:avLst/>
          </a:prstGeom>
          <a:solidFill>
            <a:schemeClr val="tx1"/>
          </a:solidFill>
          <a:ln w="9525">
            <a:noFill/>
            <a:miter lim="800000"/>
            <a:headEnd/>
            <a:tailEnd/>
          </a:ln>
        </p:spPr>
        <p:txBody>
          <a:bodyPr/>
          <a:lstStyle/>
          <a:p>
            <a:endParaRPr lang="it-IT"/>
          </a:p>
        </p:txBody>
      </p:sp>
      <p:sp>
        <p:nvSpPr>
          <p:cNvPr id="136500" name="Freeform 308"/>
          <p:cNvSpPr>
            <a:spLocks/>
          </p:cNvSpPr>
          <p:nvPr/>
        </p:nvSpPr>
        <p:spPr bwMode="auto">
          <a:xfrm>
            <a:off x="5222875" y="4718050"/>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501" name="Freeform 309"/>
          <p:cNvSpPr>
            <a:spLocks/>
          </p:cNvSpPr>
          <p:nvPr/>
        </p:nvSpPr>
        <p:spPr bwMode="auto">
          <a:xfrm>
            <a:off x="5222875" y="4794250"/>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502" name="Freeform 310"/>
          <p:cNvSpPr>
            <a:spLocks/>
          </p:cNvSpPr>
          <p:nvPr/>
        </p:nvSpPr>
        <p:spPr bwMode="auto">
          <a:xfrm>
            <a:off x="5299075" y="4713288"/>
            <a:ext cx="0" cy="80962"/>
          </a:xfrm>
          <a:custGeom>
            <a:avLst/>
            <a:gdLst/>
            <a:ahLst/>
            <a:cxnLst>
              <a:cxn ang="0">
                <a:pos x="0" y="53"/>
              </a:cxn>
              <a:cxn ang="0">
                <a:pos x="0" y="3"/>
              </a:cxn>
              <a:cxn ang="0">
                <a:pos x="0" y="0"/>
              </a:cxn>
            </a:cxnLst>
            <a:rect l="0" t="0" r="r" b="b"/>
            <a:pathLst>
              <a:path h="53">
                <a:moveTo>
                  <a:pt x="0" y="53"/>
                </a:moveTo>
                <a:lnTo>
                  <a:pt x="0" y="3"/>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503" name="Freeform 311"/>
          <p:cNvSpPr>
            <a:spLocks/>
          </p:cNvSpPr>
          <p:nvPr/>
        </p:nvSpPr>
        <p:spPr bwMode="auto">
          <a:xfrm>
            <a:off x="5219700" y="4718050"/>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504" name="Rectangle 312"/>
          <p:cNvSpPr>
            <a:spLocks noChangeArrowheads="1"/>
          </p:cNvSpPr>
          <p:nvPr/>
        </p:nvSpPr>
        <p:spPr bwMode="auto">
          <a:xfrm>
            <a:off x="5470525" y="5184775"/>
            <a:ext cx="84138" cy="84138"/>
          </a:xfrm>
          <a:prstGeom prst="rect">
            <a:avLst/>
          </a:prstGeom>
          <a:solidFill>
            <a:schemeClr val="tx1"/>
          </a:solidFill>
          <a:ln w="9525">
            <a:noFill/>
            <a:miter lim="800000"/>
            <a:headEnd/>
            <a:tailEnd/>
          </a:ln>
        </p:spPr>
        <p:txBody>
          <a:bodyPr/>
          <a:lstStyle/>
          <a:p>
            <a:endParaRPr lang="it-IT"/>
          </a:p>
        </p:txBody>
      </p:sp>
      <p:sp>
        <p:nvSpPr>
          <p:cNvPr id="136505" name="Freeform 313"/>
          <p:cNvSpPr>
            <a:spLocks/>
          </p:cNvSpPr>
          <p:nvPr/>
        </p:nvSpPr>
        <p:spPr bwMode="auto">
          <a:xfrm>
            <a:off x="5470525" y="5184775"/>
            <a:ext cx="0" cy="79375"/>
          </a:xfrm>
          <a:custGeom>
            <a:avLst/>
            <a:gdLst/>
            <a:ahLst/>
            <a:cxnLst>
              <a:cxn ang="0">
                <a:pos x="0" y="0"/>
              </a:cxn>
              <a:cxn ang="0">
                <a:pos x="0" y="49"/>
              </a:cxn>
              <a:cxn ang="0">
                <a:pos x="0" y="52"/>
              </a:cxn>
            </a:cxnLst>
            <a:rect l="0" t="0" r="r" b="b"/>
            <a:pathLst>
              <a:path h="52">
                <a:moveTo>
                  <a:pt x="0" y="0"/>
                </a:moveTo>
                <a:lnTo>
                  <a:pt x="0" y="49"/>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506" name="Freeform 314"/>
          <p:cNvSpPr>
            <a:spLocks/>
          </p:cNvSpPr>
          <p:nvPr/>
        </p:nvSpPr>
        <p:spPr bwMode="auto">
          <a:xfrm>
            <a:off x="5470525" y="5259388"/>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507" name="Freeform 315"/>
          <p:cNvSpPr>
            <a:spLocks/>
          </p:cNvSpPr>
          <p:nvPr/>
        </p:nvSpPr>
        <p:spPr bwMode="auto">
          <a:xfrm>
            <a:off x="5546725" y="5180013"/>
            <a:ext cx="0" cy="79375"/>
          </a:xfrm>
          <a:custGeom>
            <a:avLst/>
            <a:gdLst/>
            <a:ahLst/>
            <a:cxnLst>
              <a:cxn ang="0">
                <a:pos x="0" y="52"/>
              </a:cxn>
              <a:cxn ang="0">
                <a:pos x="0" y="3"/>
              </a:cxn>
              <a:cxn ang="0">
                <a:pos x="0" y="0"/>
              </a:cxn>
            </a:cxnLst>
            <a:rect l="0" t="0" r="r" b="b"/>
            <a:pathLst>
              <a:path h="52">
                <a:moveTo>
                  <a:pt x="0" y="52"/>
                </a:moveTo>
                <a:lnTo>
                  <a:pt x="0" y="3"/>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508" name="Freeform 316"/>
          <p:cNvSpPr>
            <a:spLocks/>
          </p:cNvSpPr>
          <p:nvPr/>
        </p:nvSpPr>
        <p:spPr bwMode="auto">
          <a:xfrm>
            <a:off x="5467350" y="5184775"/>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509" name="Rectangle 317"/>
          <p:cNvSpPr>
            <a:spLocks noChangeArrowheads="1"/>
          </p:cNvSpPr>
          <p:nvPr/>
        </p:nvSpPr>
        <p:spPr bwMode="auto">
          <a:xfrm>
            <a:off x="5832475" y="5570538"/>
            <a:ext cx="84138" cy="85725"/>
          </a:xfrm>
          <a:prstGeom prst="rect">
            <a:avLst/>
          </a:prstGeom>
          <a:solidFill>
            <a:schemeClr val="tx1"/>
          </a:solidFill>
          <a:ln w="9525">
            <a:noFill/>
            <a:miter lim="800000"/>
            <a:headEnd/>
            <a:tailEnd/>
          </a:ln>
        </p:spPr>
        <p:txBody>
          <a:bodyPr/>
          <a:lstStyle/>
          <a:p>
            <a:endParaRPr lang="it-IT"/>
          </a:p>
        </p:txBody>
      </p:sp>
      <p:sp>
        <p:nvSpPr>
          <p:cNvPr id="136510" name="Freeform 318"/>
          <p:cNvSpPr>
            <a:spLocks/>
          </p:cNvSpPr>
          <p:nvPr/>
        </p:nvSpPr>
        <p:spPr bwMode="auto">
          <a:xfrm>
            <a:off x="5832475" y="5570538"/>
            <a:ext cx="0" cy="79375"/>
          </a:xfrm>
          <a:custGeom>
            <a:avLst/>
            <a:gdLst/>
            <a:ahLst/>
            <a:cxnLst>
              <a:cxn ang="0">
                <a:pos x="0" y="0"/>
              </a:cxn>
              <a:cxn ang="0">
                <a:pos x="0" y="50"/>
              </a:cxn>
              <a:cxn ang="0">
                <a:pos x="0" y="52"/>
              </a:cxn>
            </a:cxnLst>
            <a:rect l="0" t="0" r="r" b="b"/>
            <a:pathLst>
              <a:path h="52">
                <a:moveTo>
                  <a:pt x="0" y="0"/>
                </a:moveTo>
                <a:lnTo>
                  <a:pt x="0" y="50"/>
                </a:lnTo>
                <a:lnTo>
                  <a:pt x="0" y="52"/>
                </a:lnTo>
              </a:path>
            </a:pathLst>
          </a:custGeom>
          <a:solidFill>
            <a:schemeClr val="tx1"/>
          </a:solidFill>
          <a:ln w="3175">
            <a:solidFill>
              <a:srgbClr val="000000"/>
            </a:solidFill>
            <a:prstDash val="solid"/>
            <a:round/>
            <a:headEnd/>
            <a:tailEnd/>
          </a:ln>
        </p:spPr>
        <p:txBody>
          <a:bodyPr/>
          <a:lstStyle/>
          <a:p>
            <a:endParaRPr lang="it-IT"/>
          </a:p>
        </p:txBody>
      </p:sp>
      <p:sp>
        <p:nvSpPr>
          <p:cNvPr id="136511" name="Freeform 319"/>
          <p:cNvSpPr>
            <a:spLocks/>
          </p:cNvSpPr>
          <p:nvPr/>
        </p:nvSpPr>
        <p:spPr bwMode="auto">
          <a:xfrm>
            <a:off x="5832475" y="5646738"/>
            <a:ext cx="79375" cy="0"/>
          </a:xfrm>
          <a:custGeom>
            <a:avLst/>
            <a:gdLst/>
            <a:ahLst/>
            <a:cxnLst>
              <a:cxn ang="0">
                <a:pos x="0" y="0"/>
              </a:cxn>
              <a:cxn ang="0">
                <a:pos x="50" y="0"/>
              </a:cxn>
              <a:cxn ang="0">
                <a:pos x="52" y="0"/>
              </a:cxn>
            </a:cxnLst>
            <a:rect l="0" t="0" r="r" b="b"/>
            <a:pathLst>
              <a:path w="52">
                <a:moveTo>
                  <a:pt x="0" y="0"/>
                </a:moveTo>
                <a:lnTo>
                  <a:pt x="50" y="0"/>
                </a:lnTo>
                <a:lnTo>
                  <a:pt x="52" y="0"/>
                </a:lnTo>
              </a:path>
            </a:pathLst>
          </a:custGeom>
          <a:solidFill>
            <a:schemeClr val="tx1"/>
          </a:solidFill>
          <a:ln w="3175">
            <a:solidFill>
              <a:srgbClr val="000000"/>
            </a:solidFill>
            <a:prstDash val="solid"/>
            <a:round/>
            <a:headEnd/>
            <a:tailEnd/>
          </a:ln>
        </p:spPr>
        <p:txBody>
          <a:bodyPr/>
          <a:lstStyle/>
          <a:p>
            <a:endParaRPr lang="it-IT"/>
          </a:p>
        </p:txBody>
      </p:sp>
      <p:sp>
        <p:nvSpPr>
          <p:cNvPr id="136512" name="Freeform 320"/>
          <p:cNvSpPr>
            <a:spLocks/>
          </p:cNvSpPr>
          <p:nvPr/>
        </p:nvSpPr>
        <p:spPr bwMode="auto">
          <a:xfrm>
            <a:off x="5908675" y="5567363"/>
            <a:ext cx="0" cy="79375"/>
          </a:xfrm>
          <a:custGeom>
            <a:avLst/>
            <a:gdLst/>
            <a:ahLst/>
            <a:cxnLst>
              <a:cxn ang="0">
                <a:pos x="0" y="52"/>
              </a:cxn>
              <a:cxn ang="0">
                <a:pos x="0" y="2"/>
              </a:cxn>
              <a:cxn ang="0">
                <a:pos x="0" y="0"/>
              </a:cxn>
            </a:cxnLst>
            <a:rect l="0" t="0" r="r" b="b"/>
            <a:pathLst>
              <a:path h="52">
                <a:moveTo>
                  <a:pt x="0" y="52"/>
                </a:moveTo>
                <a:lnTo>
                  <a:pt x="0" y="2"/>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513" name="Freeform 321"/>
          <p:cNvSpPr>
            <a:spLocks/>
          </p:cNvSpPr>
          <p:nvPr/>
        </p:nvSpPr>
        <p:spPr bwMode="auto">
          <a:xfrm>
            <a:off x="5829300" y="5570538"/>
            <a:ext cx="79375" cy="0"/>
          </a:xfrm>
          <a:custGeom>
            <a:avLst/>
            <a:gdLst/>
            <a:ahLst/>
            <a:cxnLst>
              <a:cxn ang="0">
                <a:pos x="52" y="0"/>
              </a:cxn>
              <a:cxn ang="0">
                <a:pos x="2" y="0"/>
              </a:cxn>
              <a:cxn ang="0">
                <a:pos x="0" y="0"/>
              </a:cxn>
            </a:cxnLst>
            <a:rect l="0" t="0" r="r" b="b"/>
            <a:pathLst>
              <a:path w="52">
                <a:moveTo>
                  <a:pt x="52" y="0"/>
                </a:moveTo>
                <a:lnTo>
                  <a:pt x="2" y="0"/>
                </a:lnTo>
                <a:lnTo>
                  <a:pt x="0" y="0"/>
                </a:lnTo>
              </a:path>
            </a:pathLst>
          </a:custGeom>
          <a:solidFill>
            <a:schemeClr val="tx1"/>
          </a:solidFill>
          <a:ln w="3175">
            <a:solidFill>
              <a:srgbClr val="000000"/>
            </a:solidFill>
            <a:prstDash val="solid"/>
            <a:round/>
            <a:headEnd/>
            <a:tailEnd/>
          </a:ln>
        </p:spPr>
        <p:txBody>
          <a:bodyPr/>
          <a:lstStyle/>
          <a:p>
            <a:endParaRPr lang="it-IT"/>
          </a:p>
        </p:txBody>
      </p:sp>
      <p:sp>
        <p:nvSpPr>
          <p:cNvPr id="136514" name="Rectangle 322"/>
          <p:cNvSpPr>
            <a:spLocks noChangeArrowheads="1"/>
          </p:cNvSpPr>
          <p:nvPr/>
        </p:nvSpPr>
        <p:spPr bwMode="auto">
          <a:xfrm>
            <a:off x="844550" y="5668963"/>
            <a:ext cx="254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15" name="Rectangle 323"/>
          <p:cNvSpPr>
            <a:spLocks noChangeArrowheads="1"/>
          </p:cNvSpPr>
          <p:nvPr/>
        </p:nvSpPr>
        <p:spPr bwMode="auto">
          <a:xfrm>
            <a:off x="1098550" y="5621338"/>
            <a:ext cx="219075" cy="182562"/>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-16</a:t>
            </a:r>
            <a:endParaRPr lang="en-US" sz="2000" b="1">
              <a:solidFill>
                <a:srgbClr val="99CCFF"/>
              </a:solidFill>
              <a:latin typeface="Verdana" pitchFamily="34" charset="0"/>
            </a:endParaRPr>
          </a:p>
        </p:txBody>
      </p:sp>
      <p:sp>
        <p:nvSpPr>
          <p:cNvPr id="136516" name="Rectangle 324"/>
          <p:cNvSpPr>
            <a:spLocks noChangeArrowheads="1"/>
          </p:cNvSpPr>
          <p:nvPr/>
        </p:nvSpPr>
        <p:spPr bwMode="auto">
          <a:xfrm>
            <a:off x="844550" y="5105400"/>
            <a:ext cx="254000" cy="274638"/>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17" name="Rectangle 325"/>
          <p:cNvSpPr>
            <a:spLocks noChangeArrowheads="1"/>
          </p:cNvSpPr>
          <p:nvPr/>
        </p:nvSpPr>
        <p:spPr bwMode="auto">
          <a:xfrm>
            <a:off x="1098550" y="5057775"/>
            <a:ext cx="219075" cy="182563"/>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-15</a:t>
            </a:r>
            <a:endParaRPr lang="en-US" sz="2000" b="1">
              <a:solidFill>
                <a:srgbClr val="99CCFF"/>
              </a:solidFill>
              <a:latin typeface="Verdana" pitchFamily="34" charset="0"/>
            </a:endParaRPr>
          </a:p>
        </p:txBody>
      </p:sp>
      <p:sp>
        <p:nvSpPr>
          <p:cNvPr id="136518" name="Rectangle 326"/>
          <p:cNvSpPr>
            <a:spLocks noChangeArrowheads="1"/>
          </p:cNvSpPr>
          <p:nvPr/>
        </p:nvSpPr>
        <p:spPr bwMode="auto">
          <a:xfrm>
            <a:off x="844550" y="4541838"/>
            <a:ext cx="254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19" name="Rectangle 327"/>
          <p:cNvSpPr>
            <a:spLocks noChangeArrowheads="1"/>
          </p:cNvSpPr>
          <p:nvPr/>
        </p:nvSpPr>
        <p:spPr bwMode="auto">
          <a:xfrm>
            <a:off x="1098550" y="4494213"/>
            <a:ext cx="219075" cy="182562"/>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-14</a:t>
            </a:r>
            <a:endParaRPr lang="en-US" sz="2000" b="1">
              <a:solidFill>
                <a:srgbClr val="99CCFF"/>
              </a:solidFill>
              <a:latin typeface="Verdana" pitchFamily="34" charset="0"/>
            </a:endParaRPr>
          </a:p>
        </p:txBody>
      </p:sp>
      <p:sp>
        <p:nvSpPr>
          <p:cNvPr id="136520" name="Rectangle 328"/>
          <p:cNvSpPr>
            <a:spLocks noChangeArrowheads="1"/>
          </p:cNvSpPr>
          <p:nvPr/>
        </p:nvSpPr>
        <p:spPr bwMode="auto">
          <a:xfrm>
            <a:off x="844550" y="3978275"/>
            <a:ext cx="254000" cy="274638"/>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21" name="Rectangle 329"/>
          <p:cNvSpPr>
            <a:spLocks noChangeArrowheads="1"/>
          </p:cNvSpPr>
          <p:nvPr/>
        </p:nvSpPr>
        <p:spPr bwMode="auto">
          <a:xfrm>
            <a:off x="1098550" y="3930650"/>
            <a:ext cx="219075" cy="182563"/>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-13</a:t>
            </a:r>
            <a:endParaRPr lang="en-US" sz="2000" b="1">
              <a:solidFill>
                <a:srgbClr val="99CCFF"/>
              </a:solidFill>
              <a:latin typeface="Verdana" pitchFamily="34" charset="0"/>
            </a:endParaRPr>
          </a:p>
        </p:txBody>
      </p:sp>
      <p:sp>
        <p:nvSpPr>
          <p:cNvPr id="136522" name="Rectangle 330"/>
          <p:cNvSpPr>
            <a:spLocks noChangeArrowheads="1"/>
          </p:cNvSpPr>
          <p:nvPr/>
        </p:nvSpPr>
        <p:spPr bwMode="auto">
          <a:xfrm>
            <a:off x="844550" y="3411538"/>
            <a:ext cx="254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23" name="Rectangle 331"/>
          <p:cNvSpPr>
            <a:spLocks noChangeArrowheads="1"/>
          </p:cNvSpPr>
          <p:nvPr/>
        </p:nvSpPr>
        <p:spPr bwMode="auto">
          <a:xfrm>
            <a:off x="1098550" y="3363913"/>
            <a:ext cx="219075" cy="182562"/>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-12</a:t>
            </a:r>
            <a:endParaRPr lang="en-US" sz="2000" b="1">
              <a:solidFill>
                <a:srgbClr val="99CCFF"/>
              </a:solidFill>
              <a:latin typeface="Verdana" pitchFamily="34" charset="0"/>
            </a:endParaRPr>
          </a:p>
        </p:txBody>
      </p:sp>
      <p:sp>
        <p:nvSpPr>
          <p:cNvPr id="136524" name="Rectangle 332"/>
          <p:cNvSpPr>
            <a:spLocks noChangeArrowheads="1"/>
          </p:cNvSpPr>
          <p:nvPr/>
        </p:nvSpPr>
        <p:spPr bwMode="auto">
          <a:xfrm>
            <a:off x="844550" y="2847975"/>
            <a:ext cx="254000" cy="274638"/>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25" name="Rectangle 333"/>
          <p:cNvSpPr>
            <a:spLocks noChangeArrowheads="1"/>
          </p:cNvSpPr>
          <p:nvPr/>
        </p:nvSpPr>
        <p:spPr bwMode="auto">
          <a:xfrm>
            <a:off x="1098550" y="2800350"/>
            <a:ext cx="219075" cy="182563"/>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-11</a:t>
            </a:r>
            <a:endParaRPr lang="en-US" sz="2000" b="1">
              <a:solidFill>
                <a:srgbClr val="99CCFF"/>
              </a:solidFill>
              <a:latin typeface="Verdana" pitchFamily="34" charset="0"/>
            </a:endParaRPr>
          </a:p>
        </p:txBody>
      </p:sp>
      <p:sp>
        <p:nvSpPr>
          <p:cNvPr id="136526" name="Rectangle 334"/>
          <p:cNvSpPr>
            <a:spLocks noChangeArrowheads="1"/>
          </p:cNvSpPr>
          <p:nvPr/>
        </p:nvSpPr>
        <p:spPr bwMode="auto">
          <a:xfrm>
            <a:off x="844550" y="2284413"/>
            <a:ext cx="254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27" name="Rectangle 335"/>
          <p:cNvSpPr>
            <a:spLocks noChangeArrowheads="1"/>
          </p:cNvSpPr>
          <p:nvPr/>
        </p:nvSpPr>
        <p:spPr bwMode="auto">
          <a:xfrm>
            <a:off x="1098550" y="2236788"/>
            <a:ext cx="219075" cy="182562"/>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-10</a:t>
            </a:r>
            <a:endParaRPr lang="en-US" sz="2000" b="1">
              <a:solidFill>
                <a:srgbClr val="99CCFF"/>
              </a:solidFill>
              <a:latin typeface="Verdana" pitchFamily="34" charset="0"/>
            </a:endParaRPr>
          </a:p>
        </p:txBody>
      </p:sp>
      <p:sp>
        <p:nvSpPr>
          <p:cNvPr id="136528" name="Rectangle 336"/>
          <p:cNvSpPr>
            <a:spLocks noChangeArrowheads="1"/>
          </p:cNvSpPr>
          <p:nvPr/>
        </p:nvSpPr>
        <p:spPr bwMode="auto">
          <a:xfrm>
            <a:off x="1276350" y="5865813"/>
            <a:ext cx="3175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0,1</a:t>
            </a:r>
            <a:endParaRPr lang="en-US" sz="2000" b="1">
              <a:solidFill>
                <a:srgbClr val="99CCFF"/>
              </a:solidFill>
              <a:latin typeface="Verdana" pitchFamily="34" charset="0"/>
            </a:endParaRPr>
          </a:p>
        </p:txBody>
      </p:sp>
      <p:sp>
        <p:nvSpPr>
          <p:cNvPr id="136529" name="Rectangle 337"/>
          <p:cNvSpPr>
            <a:spLocks noChangeArrowheads="1"/>
          </p:cNvSpPr>
          <p:nvPr/>
        </p:nvSpPr>
        <p:spPr bwMode="auto">
          <a:xfrm>
            <a:off x="2895600" y="5865813"/>
            <a:ext cx="127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a:t>
            </a:r>
            <a:endParaRPr lang="en-US" sz="2000" b="1">
              <a:solidFill>
                <a:srgbClr val="99CCFF"/>
              </a:solidFill>
              <a:latin typeface="Verdana" pitchFamily="34" charset="0"/>
            </a:endParaRPr>
          </a:p>
        </p:txBody>
      </p:sp>
      <p:sp>
        <p:nvSpPr>
          <p:cNvPr id="136530" name="Rectangle 338"/>
          <p:cNvSpPr>
            <a:spLocks noChangeArrowheads="1"/>
          </p:cNvSpPr>
          <p:nvPr/>
        </p:nvSpPr>
        <p:spPr bwMode="auto">
          <a:xfrm>
            <a:off x="4356100" y="5865813"/>
            <a:ext cx="254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a:t>
            </a:r>
            <a:endParaRPr lang="en-US" sz="2000" b="1">
              <a:solidFill>
                <a:srgbClr val="99CCFF"/>
              </a:solidFill>
              <a:latin typeface="Verdana" pitchFamily="34" charset="0"/>
            </a:endParaRPr>
          </a:p>
        </p:txBody>
      </p:sp>
      <p:sp>
        <p:nvSpPr>
          <p:cNvPr id="136531" name="Rectangle 339"/>
          <p:cNvSpPr>
            <a:spLocks noChangeArrowheads="1"/>
          </p:cNvSpPr>
          <p:nvPr/>
        </p:nvSpPr>
        <p:spPr bwMode="auto">
          <a:xfrm>
            <a:off x="5816600" y="5865813"/>
            <a:ext cx="3810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100</a:t>
            </a:r>
            <a:endParaRPr lang="en-US" sz="2000" b="1">
              <a:solidFill>
                <a:srgbClr val="99CCFF"/>
              </a:solidFill>
              <a:latin typeface="Verdana" pitchFamily="34" charset="0"/>
            </a:endParaRPr>
          </a:p>
        </p:txBody>
      </p:sp>
      <p:sp>
        <p:nvSpPr>
          <p:cNvPr id="136532" name="Rectangle 340"/>
          <p:cNvSpPr>
            <a:spLocks noChangeArrowheads="1"/>
          </p:cNvSpPr>
          <p:nvPr/>
        </p:nvSpPr>
        <p:spPr bwMode="auto">
          <a:xfrm rot="16200000">
            <a:off x="11907" y="4207669"/>
            <a:ext cx="8636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Flux [cm</a:t>
            </a:r>
            <a:endParaRPr lang="en-US" sz="2000" b="1">
              <a:solidFill>
                <a:srgbClr val="99CCFF"/>
              </a:solidFill>
              <a:latin typeface="Verdana" pitchFamily="34" charset="0"/>
            </a:endParaRPr>
          </a:p>
        </p:txBody>
      </p:sp>
      <p:sp>
        <p:nvSpPr>
          <p:cNvPr id="136533" name="Rectangle 341"/>
          <p:cNvSpPr>
            <a:spLocks noChangeArrowheads="1"/>
          </p:cNvSpPr>
          <p:nvPr/>
        </p:nvSpPr>
        <p:spPr bwMode="auto">
          <a:xfrm rot="16200000">
            <a:off x="284163" y="3756025"/>
            <a:ext cx="134937" cy="182563"/>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-2</a:t>
            </a:r>
            <a:endParaRPr lang="en-US" sz="2000" b="1">
              <a:solidFill>
                <a:srgbClr val="99CCFF"/>
              </a:solidFill>
              <a:latin typeface="Verdana" pitchFamily="34" charset="0"/>
            </a:endParaRPr>
          </a:p>
        </p:txBody>
      </p:sp>
      <p:sp>
        <p:nvSpPr>
          <p:cNvPr id="136534" name="Rectangle 342"/>
          <p:cNvSpPr>
            <a:spLocks noChangeArrowheads="1"/>
          </p:cNvSpPr>
          <p:nvPr/>
        </p:nvSpPr>
        <p:spPr bwMode="auto">
          <a:xfrm rot="16200000">
            <a:off x="386557" y="3582194"/>
            <a:ext cx="1143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s</a:t>
            </a:r>
            <a:endParaRPr lang="en-US" sz="2000" b="1">
              <a:solidFill>
                <a:srgbClr val="99CCFF"/>
              </a:solidFill>
              <a:latin typeface="Verdana" pitchFamily="34" charset="0"/>
            </a:endParaRPr>
          </a:p>
        </p:txBody>
      </p:sp>
      <p:sp>
        <p:nvSpPr>
          <p:cNvPr id="136535" name="Rectangle 343"/>
          <p:cNvSpPr>
            <a:spLocks noChangeArrowheads="1"/>
          </p:cNvSpPr>
          <p:nvPr/>
        </p:nvSpPr>
        <p:spPr bwMode="auto">
          <a:xfrm rot="16200000">
            <a:off x="284163" y="3505200"/>
            <a:ext cx="134937" cy="182563"/>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a:t>
            </a:r>
            <a:endParaRPr lang="en-US" sz="2000" b="1">
              <a:solidFill>
                <a:srgbClr val="99CCFF"/>
              </a:solidFill>
              <a:latin typeface="Verdana" pitchFamily="34" charset="0"/>
            </a:endParaRPr>
          </a:p>
        </p:txBody>
      </p:sp>
      <p:sp>
        <p:nvSpPr>
          <p:cNvPr id="136536" name="Rectangle 344"/>
          <p:cNvSpPr>
            <a:spLocks noChangeArrowheads="1"/>
          </p:cNvSpPr>
          <p:nvPr/>
        </p:nvSpPr>
        <p:spPr bwMode="auto">
          <a:xfrm rot="16200000">
            <a:off x="234157" y="3178969"/>
            <a:ext cx="419100" cy="274637"/>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TeV</a:t>
            </a:r>
            <a:endParaRPr lang="en-US" sz="2000" b="1">
              <a:solidFill>
                <a:srgbClr val="99CCFF"/>
              </a:solidFill>
              <a:latin typeface="Verdana" pitchFamily="34" charset="0"/>
            </a:endParaRPr>
          </a:p>
        </p:txBody>
      </p:sp>
      <p:sp>
        <p:nvSpPr>
          <p:cNvPr id="136537" name="Rectangle 345"/>
          <p:cNvSpPr>
            <a:spLocks noChangeArrowheads="1"/>
          </p:cNvSpPr>
          <p:nvPr/>
        </p:nvSpPr>
        <p:spPr bwMode="auto">
          <a:xfrm rot="16200000">
            <a:off x="284163" y="2947987"/>
            <a:ext cx="134938" cy="182563"/>
          </a:xfrm>
          <a:prstGeom prst="rect">
            <a:avLst/>
          </a:prstGeom>
          <a:noFill/>
          <a:ln w="9525">
            <a:noFill/>
            <a:miter lim="800000"/>
            <a:headEnd/>
            <a:tailEnd/>
          </a:ln>
        </p:spPr>
        <p:txBody>
          <a:bodyPr wrap="none" lIns="0" tIns="0" rIns="0" bIns="0">
            <a:spAutoFit/>
          </a:bodyPr>
          <a:lstStyle/>
          <a:p>
            <a:r>
              <a:rPr lang="en-US" sz="1200">
                <a:solidFill>
                  <a:srgbClr val="99CCFF"/>
                </a:solidFill>
                <a:latin typeface="Arial" charset="0"/>
              </a:rPr>
              <a:t>-1</a:t>
            </a:r>
            <a:endParaRPr lang="en-US" sz="2000" b="1">
              <a:solidFill>
                <a:srgbClr val="99CCFF"/>
              </a:solidFill>
              <a:latin typeface="Verdana" pitchFamily="34" charset="0"/>
            </a:endParaRPr>
          </a:p>
        </p:txBody>
      </p:sp>
      <p:sp>
        <p:nvSpPr>
          <p:cNvPr id="136538" name="Rectangle 346"/>
          <p:cNvSpPr>
            <a:spLocks noChangeArrowheads="1"/>
          </p:cNvSpPr>
          <p:nvPr/>
        </p:nvSpPr>
        <p:spPr bwMode="auto">
          <a:xfrm rot="16200000">
            <a:off x="413544" y="2802731"/>
            <a:ext cx="63500" cy="274638"/>
          </a:xfrm>
          <a:prstGeom prst="rect">
            <a:avLst/>
          </a:prstGeom>
          <a:noFill/>
          <a:ln w="9525">
            <a:noFill/>
            <a:miter lim="800000"/>
            <a:headEnd/>
            <a:tailEnd/>
          </a:ln>
        </p:spPr>
        <p:txBody>
          <a:bodyPr wrap="none" lIns="0" tIns="0" rIns="0" bIns="0">
            <a:spAutoFit/>
          </a:bodyPr>
          <a:lstStyle/>
          <a:p>
            <a:r>
              <a:rPr lang="en-US" sz="1800">
                <a:solidFill>
                  <a:srgbClr val="99CCFF"/>
                </a:solidFill>
                <a:latin typeface="Arial" charset="0"/>
              </a:rPr>
              <a:t>]</a:t>
            </a:r>
            <a:endParaRPr lang="en-US" sz="2000" b="1">
              <a:solidFill>
                <a:srgbClr val="99CCFF"/>
              </a:solidFill>
              <a:latin typeface="Verdana" pitchFamily="34" charset="0"/>
            </a:endParaRPr>
          </a:p>
        </p:txBody>
      </p:sp>
      <p:sp>
        <p:nvSpPr>
          <p:cNvPr id="136539" name="Rectangle 347"/>
          <p:cNvSpPr>
            <a:spLocks noChangeArrowheads="1"/>
          </p:cNvSpPr>
          <p:nvPr/>
        </p:nvSpPr>
        <p:spPr bwMode="auto">
          <a:xfrm>
            <a:off x="3473450" y="6237288"/>
            <a:ext cx="2159000" cy="274637"/>
          </a:xfrm>
          <a:prstGeom prst="rect">
            <a:avLst/>
          </a:prstGeom>
          <a:solidFill>
            <a:srgbClr val="00007E"/>
          </a:solidFill>
          <a:ln w="9525">
            <a:noFill/>
            <a:miter lim="800000"/>
            <a:headEnd/>
            <a:tailEnd/>
          </a:ln>
        </p:spPr>
        <p:txBody>
          <a:bodyPr wrap="none" lIns="0" tIns="0" rIns="0" bIns="0">
            <a:spAutoFit/>
          </a:bodyPr>
          <a:lstStyle/>
          <a:p>
            <a:r>
              <a:rPr lang="en-US" sz="1800">
                <a:solidFill>
                  <a:srgbClr val="99CCFF"/>
                </a:solidFill>
                <a:latin typeface="Arial" charset="0"/>
              </a:rPr>
              <a:t>  Energy [TeV]           </a:t>
            </a:r>
            <a:endParaRPr lang="en-US" sz="2000" b="1">
              <a:solidFill>
                <a:srgbClr val="99CCFF"/>
              </a:solidFill>
              <a:latin typeface="Verdana" pitchFamily="34" charset="0"/>
            </a:endParaRPr>
          </a:p>
        </p:txBody>
      </p:sp>
      <p:sp>
        <p:nvSpPr>
          <p:cNvPr id="136544" name="Text Box 352"/>
          <p:cNvSpPr txBox="1">
            <a:spLocks noChangeArrowheads="1"/>
          </p:cNvSpPr>
          <p:nvPr/>
        </p:nvSpPr>
        <p:spPr bwMode="auto">
          <a:xfrm>
            <a:off x="2959100" y="2211388"/>
            <a:ext cx="963613" cy="519112"/>
          </a:xfrm>
          <a:prstGeom prst="rect">
            <a:avLst/>
          </a:prstGeom>
          <a:noFill/>
          <a:ln w="9525">
            <a:noFill/>
            <a:miter lim="800000"/>
            <a:headEnd/>
            <a:tailEnd/>
          </a:ln>
          <a:effectLst/>
        </p:spPr>
        <p:txBody>
          <a:bodyPr wrap="none">
            <a:spAutoFit/>
          </a:bodyPr>
          <a:lstStyle/>
          <a:p>
            <a:r>
              <a:rPr lang="en-US" sz="2800">
                <a:solidFill>
                  <a:srgbClr val="99CCFF"/>
                </a:solidFill>
                <a:latin typeface="Verdana" pitchFamily="34" charset="0"/>
              </a:rPr>
              <a:t>~E</a:t>
            </a:r>
            <a:r>
              <a:rPr lang="en-US" sz="2800" baseline="30000">
                <a:solidFill>
                  <a:srgbClr val="99CCFF"/>
                </a:solidFill>
                <a:latin typeface="Verdana" pitchFamily="34" charset="0"/>
              </a:rPr>
              <a:t>-2</a:t>
            </a:r>
          </a:p>
        </p:txBody>
      </p:sp>
      <p:sp>
        <p:nvSpPr>
          <p:cNvPr id="136546" name="Rectangle 354"/>
          <p:cNvSpPr>
            <a:spLocks noChangeArrowheads="1"/>
          </p:cNvSpPr>
          <p:nvPr/>
        </p:nvSpPr>
        <p:spPr bwMode="auto">
          <a:xfrm>
            <a:off x="6148389" y="1890713"/>
            <a:ext cx="2995612" cy="584775"/>
          </a:xfrm>
          <a:prstGeom prst="rect">
            <a:avLst/>
          </a:prstGeom>
          <a:noFill/>
          <a:ln w="9525">
            <a:noFill/>
            <a:miter lim="800000"/>
            <a:headEnd/>
            <a:tailEnd/>
          </a:ln>
          <a:effectLst/>
        </p:spPr>
        <p:txBody>
          <a:bodyPr wrap="square">
            <a:spAutoFit/>
          </a:bodyPr>
          <a:lstStyle/>
          <a:p>
            <a:r>
              <a:rPr lang="en-US" sz="1600" dirty="0">
                <a:solidFill>
                  <a:schemeClr val="tx1"/>
                </a:solidFill>
                <a:latin typeface="Verdana" pitchFamily="34" charset="0"/>
              </a:rPr>
              <a:t>RX </a:t>
            </a:r>
            <a:r>
              <a:rPr lang="en-US" sz="1600" dirty="0" smtClean="0">
                <a:solidFill>
                  <a:schemeClr val="tx1"/>
                </a:solidFill>
                <a:latin typeface="Verdana" pitchFamily="34" charset="0"/>
              </a:rPr>
              <a:t>J1713.7-3946 seen by HESS (gamma rays)</a:t>
            </a:r>
            <a:endParaRPr lang="en-US" sz="1600" dirty="0">
              <a:solidFill>
                <a:schemeClr val="tx1"/>
              </a:solidFill>
              <a:latin typeface="Verdana" pitchFamily="34" charset="0"/>
            </a:endParaRPr>
          </a:p>
        </p:txBody>
      </p:sp>
      <p:graphicFrame>
        <p:nvGraphicFramePr>
          <p:cNvPr id="136548" name="Object 356"/>
          <p:cNvGraphicFramePr>
            <a:graphicFrameLocks noChangeAspect="1"/>
          </p:cNvGraphicFramePr>
          <p:nvPr/>
        </p:nvGraphicFramePr>
        <p:xfrm>
          <a:off x="6156325" y="2701931"/>
          <a:ext cx="2987675" cy="1584325"/>
        </p:xfrm>
        <a:graphic>
          <a:graphicData uri="http://schemas.openxmlformats.org/presentationml/2006/ole">
            <p:oleObj spid="_x0000_s353282" name="Equation" r:id="rId3" imgW="1295280" imgH="685800" progId="Equation.3">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data 3"/>
          <p:cNvSpPr>
            <a:spLocks noGrp="1"/>
          </p:cNvSpPr>
          <p:nvPr>
            <p:ph type="dt" sz="half" idx="10"/>
          </p:nvPr>
        </p:nvSpPr>
        <p:spPr/>
        <p:txBody>
          <a:bodyPr/>
          <a:lstStyle/>
          <a:p>
            <a:r>
              <a:rPr lang="it-IT"/>
              <a:t>Astrofisica con neutrini</a:t>
            </a:r>
          </a:p>
        </p:txBody>
      </p:sp>
      <p:sp>
        <p:nvSpPr>
          <p:cNvPr id="15" name="Segnaposto numero diapositiva 5"/>
          <p:cNvSpPr>
            <a:spLocks noGrp="1"/>
          </p:cNvSpPr>
          <p:nvPr>
            <p:ph type="sldNum" sz="quarter" idx="12"/>
          </p:nvPr>
        </p:nvSpPr>
        <p:spPr/>
        <p:txBody>
          <a:bodyPr/>
          <a:lstStyle/>
          <a:p>
            <a:fld id="{D7B3949E-991C-41D7-9307-D66F7B63CAF5}" type="slidenum">
              <a:rPr lang="it-IT"/>
              <a:pPr/>
              <a:t>21</a:t>
            </a:fld>
            <a:endParaRPr lang="it-IT"/>
          </a:p>
        </p:txBody>
      </p:sp>
      <p:sp>
        <p:nvSpPr>
          <p:cNvPr id="144386" name="Rectangle 2"/>
          <p:cNvSpPr>
            <a:spLocks noGrp="1" noChangeArrowheads="1"/>
          </p:cNvSpPr>
          <p:nvPr>
            <p:ph type="title"/>
          </p:nvPr>
        </p:nvSpPr>
        <p:spPr>
          <a:xfrm>
            <a:off x="684213" y="44450"/>
            <a:ext cx="7926387" cy="1431925"/>
          </a:xfrm>
        </p:spPr>
        <p:txBody>
          <a:bodyPr/>
          <a:lstStyle/>
          <a:p>
            <a:r>
              <a:rPr lang="en-US" smtClean="0">
                <a:solidFill>
                  <a:srgbClr val="66FF33"/>
                </a:solidFill>
                <a:latin typeface="Symbol" pitchFamily="18" charset="2"/>
              </a:rPr>
              <a:t>B) m </a:t>
            </a:r>
            <a:r>
              <a:rPr lang="en-US" smtClean="0">
                <a:solidFill>
                  <a:srgbClr val="66FF33"/>
                </a:solidFill>
              </a:rPr>
              <a:t>production probability </a:t>
            </a:r>
            <a:endParaRPr lang="en-US">
              <a:solidFill>
                <a:srgbClr val="66FF33"/>
              </a:solidFill>
              <a:latin typeface="Symbol" pitchFamily="18" charset="2"/>
            </a:endParaRPr>
          </a:p>
        </p:txBody>
      </p:sp>
      <p:graphicFrame>
        <p:nvGraphicFramePr>
          <p:cNvPr id="144389" name="Object 5"/>
          <p:cNvGraphicFramePr>
            <a:graphicFrameLocks noChangeAspect="1"/>
          </p:cNvGraphicFramePr>
          <p:nvPr/>
        </p:nvGraphicFramePr>
        <p:xfrm>
          <a:off x="1546225" y="1268413"/>
          <a:ext cx="5891213" cy="1239837"/>
        </p:xfrm>
        <a:graphic>
          <a:graphicData uri="http://schemas.openxmlformats.org/presentationml/2006/ole">
            <p:oleObj spid="_x0000_s352258" name="Equation" r:id="rId3" imgW="2298600" imgH="482400" progId="Equation.3">
              <p:embed/>
            </p:oleObj>
          </a:graphicData>
        </a:graphic>
      </p:graphicFrame>
      <p:graphicFrame>
        <p:nvGraphicFramePr>
          <p:cNvPr id="144390" name="Object 6"/>
          <p:cNvGraphicFramePr>
            <a:graphicFrameLocks noChangeAspect="1"/>
          </p:cNvGraphicFramePr>
          <p:nvPr/>
        </p:nvGraphicFramePr>
        <p:xfrm>
          <a:off x="5580063" y="5521348"/>
          <a:ext cx="3516312" cy="1193800"/>
        </p:xfrm>
        <a:graphic>
          <a:graphicData uri="http://schemas.openxmlformats.org/presentationml/2006/ole">
            <p:oleObj spid="_x0000_s352259" name="Equation" r:id="rId4" imgW="1574640" imgH="533160" progId="Equation.3">
              <p:embed/>
            </p:oleObj>
          </a:graphicData>
        </a:graphic>
      </p:graphicFrame>
      <p:pic>
        <p:nvPicPr>
          <p:cNvPr id="144391" name="Picture 7"/>
          <p:cNvPicPr>
            <a:picLocks noChangeAspect="1" noChangeArrowheads="1"/>
          </p:cNvPicPr>
          <p:nvPr/>
        </p:nvPicPr>
        <p:blipFill>
          <a:blip r:embed="rId5" cstate="print"/>
          <a:srcRect l="6178" r="6804" b="3854"/>
          <a:stretch>
            <a:fillRect/>
          </a:stretch>
        </p:blipFill>
        <p:spPr bwMode="auto">
          <a:xfrm>
            <a:off x="0" y="2617788"/>
            <a:ext cx="5435600" cy="4240212"/>
          </a:xfrm>
          <a:prstGeom prst="rect">
            <a:avLst/>
          </a:prstGeom>
          <a:noFill/>
          <a:ln w="9525" algn="ctr">
            <a:noFill/>
            <a:miter lim="800000"/>
            <a:headEnd/>
            <a:tailEnd/>
          </a:ln>
          <a:effectLst/>
        </p:spPr>
      </p:pic>
      <p:sp>
        <p:nvSpPr>
          <p:cNvPr id="144392" name="Oval 8"/>
          <p:cNvSpPr>
            <a:spLocks noChangeArrowheads="1"/>
          </p:cNvSpPr>
          <p:nvPr/>
        </p:nvSpPr>
        <p:spPr bwMode="auto">
          <a:xfrm>
            <a:off x="4284663" y="1268413"/>
            <a:ext cx="863600" cy="1368425"/>
          </a:xfrm>
          <a:prstGeom prst="ellipse">
            <a:avLst/>
          </a:prstGeom>
          <a:noFill/>
          <a:ln w="41275" algn="ctr">
            <a:solidFill>
              <a:srgbClr val="FFFF00"/>
            </a:solidFill>
            <a:round/>
            <a:headEnd/>
            <a:tailEnd/>
          </a:ln>
          <a:effectLst/>
        </p:spPr>
        <p:txBody>
          <a:bodyPr anchor="ctr">
            <a:spAutoFit/>
          </a:bodyPr>
          <a:lstStyle/>
          <a:p>
            <a:endParaRPr lang="it-IT"/>
          </a:p>
        </p:txBody>
      </p:sp>
      <p:sp>
        <p:nvSpPr>
          <p:cNvPr id="144393" name="AutoShape 9"/>
          <p:cNvSpPr>
            <a:spLocks/>
          </p:cNvSpPr>
          <p:nvPr/>
        </p:nvSpPr>
        <p:spPr bwMode="auto">
          <a:xfrm>
            <a:off x="6000760" y="2852738"/>
            <a:ext cx="936625" cy="504825"/>
          </a:xfrm>
          <a:prstGeom prst="borderCallout1">
            <a:avLst>
              <a:gd name="adj1" fmla="val 22644"/>
              <a:gd name="adj2" fmla="val -8134"/>
              <a:gd name="adj3" fmla="val -119810"/>
              <a:gd name="adj4" fmla="val -112375"/>
            </a:avLst>
          </a:prstGeom>
          <a:noFill/>
          <a:ln w="12700" algn="ctr">
            <a:solidFill>
              <a:srgbClr val="FFFF00"/>
            </a:solidFill>
            <a:miter lim="800000"/>
            <a:headEnd/>
            <a:tailEnd/>
          </a:ln>
          <a:effectLst/>
        </p:spPr>
        <p:txBody>
          <a:bodyPr/>
          <a:lstStyle/>
          <a:p>
            <a:pPr algn="ctr"/>
            <a:r>
              <a:rPr lang="en-US"/>
              <a:t>~</a:t>
            </a:r>
            <a:r>
              <a:rPr lang="it-IT"/>
              <a:t>E</a:t>
            </a:r>
            <a:r>
              <a:rPr lang="it-IT" baseline="-25000">
                <a:latin typeface="Symbol" pitchFamily="18" charset="2"/>
              </a:rPr>
              <a:t>m</a:t>
            </a:r>
          </a:p>
        </p:txBody>
      </p:sp>
      <p:sp>
        <p:nvSpPr>
          <p:cNvPr id="144394" name="Oval 10"/>
          <p:cNvSpPr>
            <a:spLocks noChangeArrowheads="1"/>
          </p:cNvSpPr>
          <p:nvPr/>
        </p:nvSpPr>
        <p:spPr bwMode="auto">
          <a:xfrm>
            <a:off x="5219700" y="1412875"/>
            <a:ext cx="2232025" cy="1008063"/>
          </a:xfrm>
          <a:prstGeom prst="ellipse">
            <a:avLst/>
          </a:prstGeom>
          <a:noFill/>
          <a:ln w="41275" algn="ctr">
            <a:solidFill>
              <a:srgbClr val="FFFF99"/>
            </a:solidFill>
            <a:round/>
            <a:headEnd/>
            <a:tailEnd/>
          </a:ln>
          <a:effectLst/>
        </p:spPr>
        <p:txBody>
          <a:bodyPr anchor="ctr">
            <a:spAutoFit/>
          </a:bodyPr>
          <a:lstStyle/>
          <a:p>
            <a:endParaRPr lang="it-IT"/>
          </a:p>
        </p:txBody>
      </p:sp>
      <p:sp>
        <p:nvSpPr>
          <p:cNvPr id="144395" name="AutoShape 11"/>
          <p:cNvSpPr>
            <a:spLocks/>
          </p:cNvSpPr>
          <p:nvPr/>
        </p:nvSpPr>
        <p:spPr bwMode="auto">
          <a:xfrm>
            <a:off x="5929322" y="4572008"/>
            <a:ext cx="1763712" cy="792162"/>
          </a:xfrm>
          <a:prstGeom prst="borderCallout1">
            <a:avLst>
              <a:gd name="adj1" fmla="val 14431"/>
              <a:gd name="adj2" fmla="val -4319"/>
              <a:gd name="adj3" fmla="val -273748"/>
              <a:gd name="adj4" fmla="val -2700"/>
            </a:avLst>
          </a:prstGeom>
          <a:noFill/>
          <a:ln w="12700" algn="ctr">
            <a:solidFill>
              <a:srgbClr val="FFFF00"/>
            </a:solidFill>
            <a:miter lim="800000"/>
            <a:headEnd/>
            <a:tailEnd/>
          </a:ln>
          <a:effectLst/>
        </p:spPr>
        <p:txBody>
          <a:bodyPr/>
          <a:lstStyle/>
          <a:p>
            <a:pPr algn="ctr"/>
            <a:r>
              <a:rPr lang="en-US" dirty="0"/>
              <a:t>~</a:t>
            </a:r>
            <a:r>
              <a:rPr lang="it-IT" dirty="0" err="1"/>
              <a:t>E</a:t>
            </a:r>
            <a:r>
              <a:rPr lang="it-IT" baseline="-25000" dirty="0" err="1">
                <a:latin typeface="Symbol" pitchFamily="18" charset="2"/>
              </a:rPr>
              <a:t>m</a:t>
            </a:r>
            <a:r>
              <a:rPr lang="it-IT" baseline="-25000" dirty="0">
                <a:latin typeface="Symbol" pitchFamily="18" charset="2"/>
              </a:rPr>
              <a:t>, </a:t>
            </a:r>
          </a:p>
          <a:p>
            <a:pPr algn="ctr"/>
            <a:r>
              <a:rPr lang="it-IT" dirty="0" err="1"/>
              <a:t>E</a:t>
            </a:r>
            <a:r>
              <a:rPr lang="it-IT" baseline="-25000" dirty="0" err="1">
                <a:latin typeface="Symbol" pitchFamily="18" charset="2"/>
              </a:rPr>
              <a:t>m</a:t>
            </a:r>
            <a:r>
              <a:rPr lang="it-IT" baseline="-25000" dirty="0">
                <a:latin typeface="Symbol" pitchFamily="18" charset="2"/>
              </a:rPr>
              <a:t> </a:t>
            </a:r>
            <a:r>
              <a:rPr lang="it-IT" dirty="0"/>
              <a:t>&lt;0.5 </a:t>
            </a:r>
            <a:r>
              <a:rPr lang="it-IT" dirty="0" err="1"/>
              <a:t>TeV</a:t>
            </a:r>
            <a:endParaRPr lang="it-IT" dirty="0"/>
          </a:p>
        </p:txBody>
      </p:sp>
      <p:grpSp>
        <p:nvGrpSpPr>
          <p:cNvPr id="2" name="Group 15"/>
          <p:cNvGrpSpPr>
            <a:grpSpLocks/>
          </p:cNvGrpSpPr>
          <p:nvPr/>
        </p:nvGrpSpPr>
        <p:grpSpPr bwMode="auto">
          <a:xfrm>
            <a:off x="2555875" y="3068638"/>
            <a:ext cx="2592388" cy="1638300"/>
            <a:chOff x="1610" y="1933"/>
            <a:chExt cx="1633" cy="1032"/>
          </a:xfrm>
        </p:grpSpPr>
        <p:sp>
          <p:nvSpPr>
            <p:cNvPr id="144397" name="Freeform 13"/>
            <p:cNvSpPr>
              <a:spLocks/>
            </p:cNvSpPr>
            <p:nvPr/>
          </p:nvSpPr>
          <p:spPr bwMode="auto">
            <a:xfrm>
              <a:off x="1610" y="1933"/>
              <a:ext cx="1633" cy="907"/>
            </a:xfrm>
            <a:custGeom>
              <a:avLst/>
              <a:gdLst/>
              <a:ahLst/>
              <a:cxnLst>
                <a:cxn ang="0">
                  <a:pos x="0" y="907"/>
                </a:cxn>
                <a:cxn ang="0">
                  <a:pos x="136" y="681"/>
                </a:cxn>
                <a:cxn ang="0">
                  <a:pos x="408" y="454"/>
                </a:cxn>
                <a:cxn ang="0">
                  <a:pos x="862" y="227"/>
                </a:cxn>
                <a:cxn ang="0">
                  <a:pos x="1633" y="0"/>
                </a:cxn>
              </a:cxnLst>
              <a:rect l="0" t="0" r="r" b="b"/>
              <a:pathLst>
                <a:path w="1633" h="907">
                  <a:moveTo>
                    <a:pt x="0" y="907"/>
                  </a:moveTo>
                  <a:cubicBezTo>
                    <a:pt x="34" y="831"/>
                    <a:pt x="68" y="756"/>
                    <a:pt x="136" y="681"/>
                  </a:cubicBezTo>
                  <a:cubicBezTo>
                    <a:pt x="204" y="606"/>
                    <a:pt x="287" y="530"/>
                    <a:pt x="408" y="454"/>
                  </a:cubicBezTo>
                  <a:cubicBezTo>
                    <a:pt x="529" y="378"/>
                    <a:pt x="658" y="303"/>
                    <a:pt x="862" y="227"/>
                  </a:cubicBezTo>
                  <a:cubicBezTo>
                    <a:pt x="1066" y="151"/>
                    <a:pt x="1349" y="75"/>
                    <a:pt x="1633" y="0"/>
                  </a:cubicBezTo>
                </a:path>
              </a:pathLst>
            </a:custGeom>
            <a:noFill/>
            <a:ln w="85725" cap="flat" cmpd="sng">
              <a:solidFill>
                <a:srgbClr val="FF0000"/>
              </a:solidFill>
              <a:prstDash val="solid"/>
              <a:round/>
              <a:headEnd/>
              <a:tailEnd/>
            </a:ln>
            <a:effectLst/>
          </p:spPr>
          <p:txBody>
            <a:bodyPr>
              <a:spAutoFit/>
            </a:bodyPr>
            <a:lstStyle/>
            <a:p>
              <a:endParaRPr lang="it-IT"/>
            </a:p>
          </p:txBody>
        </p:sp>
        <p:sp>
          <p:nvSpPr>
            <p:cNvPr id="144398" name="Text Box 14"/>
            <p:cNvSpPr txBox="1">
              <a:spLocks noChangeArrowheads="1"/>
            </p:cNvSpPr>
            <p:nvPr/>
          </p:nvSpPr>
          <p:spPr bwMode="auto">
            <a:xfrm>
              <a:off x="1882" y="2523"/>
              <a:ext cx="1223" cy="442"/>
            </a:xfrm>
            <a:prstGeom prst="rect">
              <a:avLst/>
            </a:prstGeom>
            <a:noFill/>
            <a:ln w="9525" algn="ctr">
              <a:noFill/>
              <a:miter lim="800000"/>
              <a:headEnd/>
              <a:tailEnd/>
            </a:ln>
            <a:effectLst/>
          </p:spPr>
          <p:txBody>
            <a:bodyPr wrap="none">
              <a:spAutoFit/>
            </a:bodyPr>
            <a:lstStyle/>
            <a:p>
              <a:r>
                <a:rPr lang="it-IT">
                  <a:solidFill>
                    <a:srgbClr val="FF3300"/>
                  </a:solidFill>
                </a:rPr>
                <a:t>P</a:t>
              </a:r>
              <a:r>
                <a:rPr lang="it-IT" baseline="-25000">
                  <a:solidFill>
                    <a:srgbClr val="FF3300"/>
                  </a:solidFill>
                  <a:latin typeface="Symbol" pitchFamily="18" charset="2"/>
                </a:rPr>
                <a:t>n</a:t>
              </a:r>
              <a:r>
                <a:rPr lang="it-IT" baseline="-25000">
                  <a:solidFill>
                    <a:srgbClr val="FF3300"/>
                  </a:solidFill>
                  <a:latin typeface="Symbol" pitchFamily="18" charset="2"/>
                  <a:sym typeface="Wingdings" pitchFamily="2" charset="2"/>
                </a:rPr>
                <a:t>m</a:t>
              </a:r>
              <a:r>
                <a:rPr lang="it-IT">
                  <a:solidFill>
                    <a:srgbClr val="FF3300"/>
                  </a:solidFill>
                </a:rPr>
                <a:t>=10</a:t>
              </a:r>
              <a:r>
                <a:rPr lang="it-IT" baseline="30000">
                  <a:solidFill>
                    <a:srgbClr val="FF3300"/>
                  </a:solidFill>
                </a:rPr>
                <a:t>-6</a:t>
              </a:r>
              <a:r>
                <a:rPr lang="it-IT">
                  <a:solidFill>
                    <a:srgbClr val="FF3300"/>
                  </a:solidFill>
                </a:rPr>
                <a:t>E</a:t>
              </a:r>
              <a:r>
                <a:rPr lang="it-IT" baseline="-25000">
                  <a:solidFill>
                    <a:srgbClr val="FF3300"/>
                  </a:solidFill>
                  <a:latin typeface="Symbol" pitchFamily="18" charset="2"/>
                </a:rPr>
                <a:t>n</a:t>
              </a:r>
              <a:r>
                <a:rPr lang="it-IT" baseline="30000">
                  <a:solidFill>
                    <a:srgbClr val="FF3300"/>
                  </a:solidFill>
                </a:rPr>
                <a:t>0.8</a:t>
              </a:r>
            </a:p>
            <a:p>
              <a:r>
                <a:rPr lang="it-IT" sz="1800">
                  <a:solidFill>
                    <a:srgbClr val="FF3300"/>
                  </a:solidFill>
                </a:rPr>
                <a:t>(E</a:t>
              </a:r>
              <a:r>
                <a:rPr lang="it-IT" sz="1800" baseline="-25000">
                  <a:solidFill>
                    <a:srgbClr val="FF3300"/>
                  </a:solidFill>
                  <a:latin typeface="Symbol" pitchFamily="18" charset="2"/>
                </a:rPr>
                <a:t>n</a:t>
              </a:r>
              <a:r>
                <a:rPr lang="it-IT" sz="1800">
                  <a:solidFill>
                    <a:srgbClr val="FF3300"/>
                  </a:solidFill>
                </a:rPr>
                <a:t> in TeV)</a:t>
              </a:r>
            </a:p>
          </p:txBody>
        </p:sp>
      </p:grpSp>
      <p:sp>
        <p:nvSpPr>
          <p:cNvPr id="16" name="CasellaDiTesto 15"/>
          <p:cNvSpPr txBox="1"/>
          <p:nvPr/>
        </p:nvSpPr>
        <p:spPr>
          <a:xfrm>
            <a:off x="6929454" y="2598003"/>
            <a:ext cx="2000232" cy="830997"/>
          </a:xfrm>
          <a:prstGeom prst="rect">
            <a:avLst/>
          </a:prstGeom>
          <a:noFill/>
        </p:spPr>
        <p:txBody>
          <a:bodyPr wrap="square" rtlCol="0">
            <a:spAutoFit/>
          </a:bodyPr>
          <a:lstStyle/>
          <a:p>
            <a:r>
              <a:rPr lang="it-IT" dirty="0" smtClean="0"/>
              <a:t>Neutrino cross </a:t>
            </a:r>
            <a:r>
              <a:rPr lang="it-IT" dirty="0" err="1" smtClean="0"/>
              <a:t>section</a:t>
            </a:r>
            <a:endParaRPr lang="it-IT" dirty="0"/>
          </a:p>
        </p:txBody>
      </p:sp>
      <p:sp>
        <p:nvSpPr>
          <p:cNvPr id="17" name="Avanti o successivo 16">
            <a:hlinkClick r:id="rId6" action="ppaction://hlinksldjump" highlightClick="1"/>
          </p:cNvPr>
          <p:cNvSpPr/>
          <p:nvPr/>
        </p:nvSpPr>
        <p:spPr bwMode="auto">
          <a:xfrm>
            <a:off x="8072430" y="3000372"/>
            <a:ext cx="1071570" cy="500066"/>
          </a:xfrm>
          <a:prstGeom prst="actionButtonForwardNext">
            <a:avLst/>
          </a:prstGeom>
          <a:solidFill>
            <a:srgbClr val="CCECFF"/>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itchFamily="18" charset="0"/>
            </a:endParaRPr>
          </a:p>
        </p:txBody>
      </p:sp>
      <p:sp>
        <p:nvSpPr>
          <p:cNvPr id="18" name="Avanti o successivo 17">
            <a:hlinkClick r:id="rId7" action="ppaction://hlinksldjump" highlightClick="1"/>
          </p:cNvPr>
          <p:cNvSpPr/>
          <p:nvPr/>
        </p:nvSpPr>
        <p:spPr bwMode="auto">
          <a:xfrm>
            <a:off x="7929586" y="4786322"/>
            <a:ext cx="1071570" cy="500066"/>
          </a:xfrm>
          <a:prstGeom prst="actionButtonForwardNext">
            <a:avLst/>
          </a:prstGeom>
          <a:solidFill>
            <a:srgbClr val="CCECFF"/>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itchFamily="18" charset="0"/>
            </a:endParaRPr>
          </a:p>
        </p:txBody>
      </p:sp>
      <p:sp>
        <p:nvSpPr>
          <p:cNvPr id="19" name="CasellaDiTesto 18"/>
          <p:cNvSpPr txBox="1"/>
          <p:nvPr/>
        </p:nvSpPr>
        <p:spPr>
          <a:xfrm>
            <a:off x="7035136" y="4071942"/>
            <a:ext cx="1680268" cy="461665"/>
          </a:xfrm>
          <a:prstGeom prst="rect">
            <a:avLst/>
          </a:prstGeom>
          <a:noFill/>
        </p:spPr>
        <p:txBody>
          <a:bodyPr wrap="none" rtlCol="0">
            <a:spAutoFit/>
          </a:bodyPr>
          <a:lstStyle/>
          <a:p>
            <a:r>
              <a:rPr lang="it-IT" dirty="0" err="1" smtClean="0"/>
              <a:t>Muon</a:t>
            </a:r>
            <a:r>
              <a:rPr lang="it-IT" dirty="0" smtClean="0"/>
              <a:t> </a:t>
            </a:r>
            <a:r>
              <a:rPr lang="it-IT" dirty="0" err="1" smtClean="0"/>
              <a:t>range</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392"/>
                                        </p:tgtEl>
                                        <p:attrNameLst>
                                          <p:attrName>style.visibility</p:attrName>
                                        </p:attrNameLst>
                                      </p:cBhvr>
                                      <p:to>
                                        <p:strVal val="visible"/>
                                      </p:to>
                                    </p:set>
                                    <p:animEffect transition="in" filter="dissolve">
                                      <p:cBhvr>
                                        <p:cTn id="7" dur="500"/>
                                        <p:tgtEl>
                                          <p:spTgt spid="14439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4393"/>
                                        </p:tgtEl>
                                        <p:attrNameLst>
                                          <p:attrName>style.visibility</p:attrName>
                                        </p:attrNameLst>
                                      </p:cBhvr>
                                      <p:to>
                                        <p:strVal val="visible"/>
                                      </p:to>
                                    </p:set>
                                    <p:animEffect transition="in" filter="dissolve">
                                      <p:cBhvr>
                                        <p:cTn id="10" dur="500"/>
                                        <p:tgtEl>
                                          <p:spTgt spid="14439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4394"/>
                                        </p:tgtEl>
                                        <p:attrNameLst>
                                          <p:attrName>style.visibility</p:attrName>
                                        </p:attrNameLst>
                                      </p:cBhvr>
                                      <p:to>
                                        <p:strVal val="visible"/>
                                      </p:to>
                                    </p:set>
                                    <p:animEffect transition="in" filter="dissolve">
                                      <p:cBhvr>
                                        <p:cTn id="15" dur="500"/>
                                        <p:tgtEl>
                                          <p:spTgt spid="1443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4395"/>
                                        </p:tgtEl>
                                        <p:attrNameLst>
                                          <p:attrName>style.visibility</p:attrName>
                                        </p:attrNameLst>
                                      </p:cBhvr>
                                      <p:to>
                                        <p:strVal val="visible"/>
                                      </p:to>
                                    </p:set>
                                    <p:animEffect transition="in" filter="dissolve">
                                      <p:cBhvr>
                                        <p:cTn id="18" dur="500"/>
                                        <p:tgtEl>
                                          <p:spTgt spid="14439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4390"/>
                                        </p:tgtEl>
                                        <p:attrNameLst>
                                          <p:attrName>style.visibility</p:attrName>
                                        </p:attrNameLst>
                                      </p:cBhvr>
                                      <p:to>
                                        <p:strVal val="visible"/>
                                      </p:to>
                                    </p:set>
                                    <p:animEffect transition="in" filter="dissolve">
                                      <p:cBhvr>
                                        <p:cTn id="23" dur="500"/>
                                        <p:tgtEl>
                                          <p:spTgt spid="14439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animBg="1"/>
      <p:bldP spid="144393" grpId="0" animBg="1"/>
      <p:bldP spid="144394" grpId="0" animBg="1"/>
      <p:bldP spid="14439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Neutrino cross </a:t>
            </a:r>
            <a:r>
              <a:rPr lang="it-IT" dirty="0" err="1" smtClean="0"/>
              <a:t>section</a:t>
            </a:r>
            <a:endParaRPr lang="it-IT" dirty="0"/>
          </a:p>
        </p:txBody>
      </p:sp>
      <p:sp>
        <p:nvSpPr>
          <p:cNvPr id="15" name="CasellaDiTesto 14"/>
          <p:cNvSpPr txBox="1"/>
          <p:nvPr/>
        </p:nvSpPr>
        <p:spPr>
          <a:xfrm>
            <a:off x="571473" y="5857892"/>
            <a:ext cx="8358246" cy="830997"/>
          </a:xfrm>
          <a:prstGeom prst="rect">
            <a:avLst/>
          </a:prstGeom>
          <a:noFill/>
        </p:spPr>
        <p:txBody>
          <a:bodyPr wrap="square" rtlCol="0">
            <a:spAutoFit/>
          </a:bodyPr>
          <a:lstStyle/>
          <a:p>
            <a:r>
              <a:rPr lang="en-US" b="1" dirty="0" smtClean="0"/>
              <a:t>Problem</a:t>
            </a:r>
            <a:r>
              <a:rPr lang="en-US" dirty="0" smtClean="0"/>
              <a:t>: estimate the energy of the neutrino for which the Earth is not  anymore transparent</a:t>
            </a:r>
            <a:endParaRPr lang="en-US" dirty="0"/>
          </a:p>
        </p:txBody>
      </p:sp>
      <p:pic>
        <p:nvPicPr>
          <p:cNvPr id="348162" name="Picture 2"/>
          <p:cNvPicPr>
            <a:picLocks noChangeAspect="1" noChangeArrowheads="1"/>
          </p:cNvPicPr>
          <p:nvPr/>
        </p:nvPicPr>
        <p:blipFill>
          <a:blip r:embed="rId2" cstate="print"/>
          <a:srcRect/>
          <a:stretch>
            <a:fillRect/>
          </a:stretch>
        </p:blipFill>
        <p:spPr bwMode="auto">
          <a:xfrm>
            <a:off x="1071538" y="1214422"/>
            <a:ext cx="7100520" cy="4500594"/>
          </a:xfrm>
          <a:prstGeom prst="rect">
            <a:avLst/>
          </a:prstGeom>
          <a:noFill/>
          <a:ln w="9525">
            <a:noFill/>
            <a:miter lim="800000"/>
            <a:headEnd/>
            <a:tailEnd/>
          </a:ln>
          <a:effectLst/>
        </p:spPr>
      </p:pic>
      <p:sp>
        <p:nvSpPr>
          <p:cNvPr id="17" name="Indietro o precedente 16">
            <a:hlinkClick r:id="rId3" action="ppaction://hlinksldjump" highlightClick="1"/>
          </p:cNvPr>
          <p:cNvSpPr/>
          <p:nvPr/>
        </p:nvSpPr>
        <p:spPr bwMode="auto">
          <a:xfrm>
            <a:off x="7786710" y="6286520"/>
            <a:ext cx="857256" cy="428628"/>
          </a:xfrm>
          <a:prstGeom prst="actionButtonBackPrevious">
            <a:avLst/>
          </a:prstGeom>
          <a:solidFill>
            <a:srgbClr val="99CCFF"/>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2" cstate="print"/>
          <a:srcRect/>
          <a:stretch>
            <a:fillRect/>
          </a:stretch>
        </p:blipFill>
        <p:spPr bwMode="auto">
          <a:xfrm>
            <a:off x="1089855" y="1276491"/>
            <a:ext cx="7054045" cy="4509963"/>
          </a:xfrm>
          <a:prstGeom prst="rect">
            <a:avLst/>
          </a:prstGeom>
          <a:noFill/>
          <a:ln w="9525">
            <a:noFill/>
            <a:miter lim="800000"/>
            <a:headEnd/>
            <a:tailEnd/>
          </a:ln>
          <a:effectLst/>
        </p:spPr>
      </p:pic>
      <p:sp>
        <p:nvSpPr>
          <p:cNvPr id="5" name="Titolo 1"/>
          <p:cNvSpPr txBox="1">
            <a:spLocks/>
          </p:cNvSpPr>
          <p:nvPr/>
        </p:nvSpPr>
        <p:spPr bwMode="auto">
          <a:xfrm>
            <a:off x="571472" y="28572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400" b="1"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Muon</a:t>
            </a:r>
            <a:r>
              <a:rPr kumimoji="0" lang="it-IT" sz="4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it-IT" sz="4400" b="1"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Range</a:t>
            </a:r>
            <a:endParaRPr kumimoji="0" lang="it-IT"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358403" name="Picture 3"/>
          <p:cNvPicPr>
            <a:picLocks noChangeAspect="1" noChangeArrowheads="1"/>
          </p:cNvPicPr>
          <p:nvPr/>
        </p:nvPicPr>
        <p:blipFill>
          <a:blip r:embed="rId3" cstate="print"/>
          <a:srcRect/>
          <a:stretch>
            <a:fillRect/>
          </a:stretch>
        </p:blipFill>
        <p:spPr bwMode="auto">
          <a:xfrm>
            <a:off x="1084238" y="5786455"/>
            <a:ext cx="7056000" cy="776332"/>
          </a:xfrm>
          <a:prstGeom prst="rect">
            <a:avLst/>
          </a:prstGeom>
          <a:noFill/>
          <a:ln w="9525">
            <a:noFill/>
            <a:miter lim="800000"/>
            <a:headEnd/>
            <a:tailEnd/>
          </a:ln>
          <a:effectLst/>
        </p:spPr>
      </p:pic>
      <p:sp>
        <p:nvSpPr>
          <p:cNvPr id="7" name="Indietro o precedente 6">
            <a:hlinkClick r:id="rId4" action="ppaction://hlinksldjump" highlightClick="1"/>
          </p:cNvPr>
          <p:cNvSpPr/>
          <p:nvPr/>
        </p:nvSpPr>
        <p:spPr bwMode="auto">
          <a:xfrm>
            <a:off x="7786710" y="6286520"/>
            <a:ext cx="857256" cy="428628"/>
          </a:xfrm>
          <a:prstGeom prst="actionButtonBackPrevious">
            <a:avLst/>
          </a:prstGeom>
          <a:solidFill>
            <a:srgbClr val="99CCFF"/>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data 3"/>
          <p:cNvSpPr>
            <a:spLocks noGrp="1"/>
          </p:cNvSpPr>
          <p:nvPr>
            <p:ph type="dt" sz="half" idx="10"/>
          </p:nvPr>
        </p:nvSpPr>
        <p:spPr/>
        <p:txBody>
          <a:bodyPr/>
          <a:lstStyle/>
          <a:p>
            <a:r>
              <a:rPr lang="it-IT"/>
              <a:t>Astrofisica con neutrini</a:t>
            </a:r>
          </a:p>
        </p:txBody>
      </p:sp>
      <p:sp>
        <p:nvSpPr>
          <p:cNvPr id="10" name="Segnaposto numero diapositiva 5"/>
          <p:cNvSpPr>
            <a:spLocks noGrp="1"/>
          </p:cNvSpPr>
          <p:nvPr>
            <p:ph type="sldNum" sz="quarter" idx="12"/>
          </p:nvPr>
        </p:nvSpPr>
        <p:spPr/>
        <p:txBody>
          <a:bodyPr/>
          <a:lstStyle/>
          <a:p>
            <a:fld id="{2BD69495-31F6-4A71-BFB6-C4FE0C31EA97}" type="slidenum">
              <a:rPr lang="it-IT"/>
              <a:pPr/>
              <a:t>24</a:t>
            </a:fld>
            <a:endParaRPr lang="it-IT" dirty="0"/>
          </a:p>
        </p:txBody>
      </p:sp>
      <p:sp>
        <p:nvSpPr>
          <p:cNvPr id="92162" name="Rectangle 2"/>
          <p:cNvSpPr>
            <a:spLocks noGrp="1" noChangeArrowheads="1"/>
          </p:cNvSpPr>
          <p:nvPr>
            <p:ph type="title"/>
          </p:nvPr>
        </p:nvSpPr>
        <p:spPr>
          <a:xfrm>
            <a:off x="642910" y="-3189"/>
            <a:ext cx="8280400" cy="1431925"/>
          </a:xfrm>
        </p:spPr>
        <p:txBody>
          <a:bodyPr/>
          <a:lstStyle/>
          <a:p>
            <a:r>
              <a:rPr lang="it-IT" dirty="0">
                <a:sym typeface="Wingdings" pitchFamily="2" charset="2"/>
              </a:rPr>
              <a:t> </a:t>
            </a:r>
            <a:r>
              <a:rPr lang="it-IT" dirty="0" smtClean="0">
                <a:sym typeface="Wingdings" pitchFamily="2" charset="2"/>
              </a:rPr>
              <a:t>Detector </a:t>
            </a:r>
            <a:r>
              <a:rPr lang="it-IT" dirty="0" err="1" smtClean="0">
                <a:sym typeface="Wingdings" pitchFamily="2" charset="2"/>
              </a:rPr>
              <a:t>size</a:t>
            </a:r>
            <a:endParaRPr lang="it-IT" dirty="0"/>
          </a:p>
        </p:txBody>
      </p:sp>
      <p:graphicFrame>
        <p:nvGraphicFramePr>
          <p:cNvPr id="92184" name="Object 24"/>
          <p:cNvGraphicFramePr>
            <a:graphicFrameLocks noChangeAspect="1"/>
          </p:cNvGraphicFramePr>
          <p:nvPr/>
        </p:nvGraphicFramePr>
        <p:xfrm>
          <a:off x="893763" y="2797175"/>
          <a:ext cx="3678237" cy="1076325"/>
        </p:xfrm>
        <a:graphic>
          <a:graphicData uri="http://schemas.openxmlformats.org/presentationml/2006/ole">
            <p:oleObj spid="_x0000_s354306" name="Equation" r:id="rId3" imgW="1434960" imgH="419040" progId="Equation.3">
              <p:embed/>
            </p:oleObj>
          </a:graphicData>
        </a:graphic>
      </p:graphicFrame>
      <p:graphicFrame>
        <p:nvGraphicFramePr>
          <p:cNvPr id="92185" name="Object 25"/>
          <p:cNvGraphicFramePr>
            <a:graphicFrameLocks noChangeAspect="1"/>
          </p:cNvGraphicFramePr>
          <p:nvPr/>
        </p:nvGraphicFramePr>
        <p:xfrm>
          <a:off x="4740307" y="1630385"/>
          <a:ext cx="4332287" cy="5013325"/>
        </p:xfrm>
        <a:graphic>
          <a:graphicData uri="http://schemas.openxmlformats.org/presentationml/2006/ole">
            <p:oleObj spid="_x0000_s354307" name="Document" r:id="rId4" imgW="5638800" imgH="6257544" progId="Word.Document.8">
              <p:embed/>
            </p:oleObj>
          </a:graphicData>
        </a:graphic>
      </p:graphicFrame>
      <p:graphicFrame>
        <p:nvGraphicFramePr>
          <p:cNvPr id="92186" name="Object 26"/>
          <p:cNvGraphicFramePr>
            <a:graphicFrameLocks noChangeAspect="1"/>
          </p:cNvGraphicFramePr>
          <p:nvPr/>
        </p:nvGraphicFramePr>
        <p:xfrm>
          <a:off x="857224" y="3892565"/>
          <a:ext cx="2863850" cy="1679575"/>
        </p:xfrm>
        <a:graphic>
          <a:graphicData uri="http://schemas.openxmlformats.org/presentationml/2006/ole">
            <p:oleObj spid="_x0000_s354308" name="Equazione" r:id="rId5" imgW="1257120" imgH="736560" progId="Equation.3">
              <p:embed/>
            </p:oleObj>
          </a:graphicData>
        </a:graphic>
      </p:graphicFrame>
      <p:graphicFrame>
        <p:nvGraphicFramePr>
          <p:cNvPr id="92187" name="Object 27"/>
          <p:cNvGraphicFramePr>
            <a:graphicFrameLocks noChangeAspect="1"/>
          </p:cNvGraphicFramePr>
          <p:nvPr/>
        </p:nvGraphicFramePr>
        <p:xfrm>
          <a:off x="1227130" y="5665807"/>
          <a:ext cx="2344738" cy="620713"/>
        </p:xfrm>
        <a:graphic>
          <a:graphicData uri="http://schemas.openxmlformats.org/presentationml/2006/ole">
            <p:oleObj spid="_x0000_s354309" name="Equazione" r:id="rId6" imgW="914400" imgH="241200" progId="Equation.3">
              <p:embed/>
            </p:oleObj>
          </a:graphicData>
        </a:graphic>
      </p:graphicFrame>
      <p:graphicFrame>
        <p:nvGraphicFramePr>
          <p:cNvPr id="92188" name="Object 28"/>
          <p:cNvGraphicFramePr>
            <a:graphicFrameLocks noChangeAspect="1"/>
          </p:cNvGraphicFramePr>
          <p:nvPr/>
        </p:nvGraphicFramePr>
        <p:xfrm>
          <a:off x="879475" y="1500174"/>
          <a:ext cx="3568700" cy="904875"/>
        </p:xfrm>
        <a:graphic>
          <a:graphicData uri="http://schemas.openxmlformats.org/presentationml/2006/ole">
            <p:oleObj spid="_x0000_s354310" name="Equazione" r:id="rId7" imgW="1955520" imgH="495000" progId="Equation.3">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data 3"/>
          <p:cNvSpPr>
            <a:spLocks noGrp="1"/>
          </p:cNvSpPr>
          <p:nvPr>
            <p:ph type="dt" sz="half" idx="10"/>
          </p:nvPr>
        </p:nvSpPr>
        <p:spPr/>
        <p:txBody>
          <a:bodyPr/>
          <a:lstStyle/>
          <a:p>
            <a:r>
              <a:rPr lang="it-IT"/>
              <a:t>Astrofisica con neutrini</a:t>
            </a:r>
          </a:p>
        </p:txBody>
      </p:sp>
      <p:sp>
        <p:nvSpPr>
          <p:cNvPr id="15" name="Segnaposto numero diapositiva 5"/>
          <p:cNvSpPr>
            <a:spLocks noGrp="1"/>
          </p:cNvSpPr>
          <p:nvPr>
            <p:ph type="sldNum" sz="quarter" idx="12"/>
          </p:nvPr>
        </p:nvSpPr>
        <p:spPr/>
        <p:txBody>
          <a:bodyPr/>
          <a:lstStyle/>
          <a:p>
            <a:fld id="{0492E227-D5D0-4B4C-B447-7E7B217904B2}" type="slidenum">
              <a:rPr lang="it-IT"/>
              <a:pPr/>
              <a:t>25</a:t>
            </a:fld>
            <a:endParaRPr lang="it-IT"/>
          </a:p>
        </p:txBody>
      </p:sp>
      <p:sp>
        <p:nvSpPr>
          <p:cNvPr id="101378" name="Rectangle 2"/>
          <p:cNvSpPr>
            <a:spLocks noGrp="1" noChangeArrowheads="1"/>
          </p:cNvSpPr>
          <p:nvPr>
            <p:ph type="title"/>
          </p:nvPr>
        </p:nvSpPr>
        <p:spPr>
          <a:xfrm>
            <a:off x="323850" y="0"/>
            <a:ext cx="8286750" cy="1431925"/>
          </a:xfrm>
        </p:spPr>
        <p:txBody>
          <a:bodyPr/>
          <a:lstStyle/>
          <a:p>
            <a:pPr algn="ctr"/>
            <a:r>
              <a:rPr lang="en-US" dirty="0" smtClean="0"/>
              <a:t>Cherenkov light emission</a:t>
            </a:r>
            <a:endParaRPr lang="en-US" dirty="0"/>
          </a:p>
        </p:txBody>
      </p:sp>
      <p:grpSp>
        <p:nvGrpSpPr>
          <p:cNvPr id="2" name="Group 16"/>
          <p:cNvGrpSpPr>
            <a:grpSpLocks/>
          </p:cNvGrpSpPr>
          <p:nvPr/>
        </p:nvGrpSpPr>
        <p:grpSpPr bwMode="auto">
          <a:xfrm>
            <a:off x="323850" y="1052513"/>
            <a:ext cx="3810000" cy="2627312"/>
            <a:chOff x="192" y="912"/>
            <a:chExt cx="2400" cy="1655"/>
          </a:xfrm>
        </p:grpSpPr>
        <p:pic>
          <p:nvPicPr>
            <p:cNvPr id="101393" name="Picture 17" descr="CONOCH~1"/>
            <p:cNvPicPr>
              <a:picLocks noChangeAspect="1" noChangeArrowheads="1"/>
            </p:cNvPicPr>
            <p:nvPr/>
          </p:nvPicPr>
          <p:blipFill>
            <a:blip r:embed="rId3" cstate="print">
              <a:clrChange>
                <a:clrFrom>
                  <a:srgbClr val="FFFFFF"/>
                </a:clrFrom>
                <a:clrTo>
                  <a:srgbClr val="FFFFFF">
                    <a:alpha val="0"/>
                  </a:srgbClr>
                </a:clrTo>
              </a:clrChange>
              <a:lum bright="-30000" contrast="32000"/>
            </a:blip>
            <a:srcRect/>
            <a:stretch>
              <a:fillRect/>
            </a:stretch>
          </p:blipFill>
          <p:spPr bwMode="auto">
            <a:xfrm>
              <a:off x="192" y="912"/>
              <a:ext cx="1872" cy="1655"/>
            </a:xfrm>
            <a:prstGeom prst="rect">
              <a:avLst/>
            </a:prstGeom>
            <a:solidFill>
              <a:srgbClr val="FFFFFF"/>
            </a:solidFill>
            <a:ln w="9525">
              <a:noFill/>
              <a:miter lim="800000"/>
              <a:headEnd/>
              <a:tailEnd/>
            </a:ln>
          </p:spPr>
        </p:pic>
        <p:sp>
          <p:nvSpPr>
            <p:cNvPr id="101394" name="AutoShape 18"/>
            <p:cNvSpPr>
              <a:spLocks noChangeArrowheads="1"/>
            </p:cNvSpPr>
            <p:nvPr/>
          </p:nvSpPr>
          <p:spPr bwMode="auto">
            <a:xfrm>
              <a:off x="1920" y="1440"/>
              <a:ext cx="672" cy="62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round/>
              <a:headEnd/>
              <a:tailEnd/>
            </a:ln>
            <a:effectLst/>
            <a:scene3d>
              <a:camera prst="legacyObliqueTopRight">
                <a:rot lat="20699999" lon="16499998" rev="0"/>
              </a:camera>
              <a:lightRig rig="legacyFlat3" dir="b"/>
            </a:scene3d>
            <a:sp3d extrusionH="100000" prstMaterial="legacyMatte">
              <a:bevelT w="13500" h="13500" prst="angle"/>
              <a:bevelB w="13500" h="13500" prst="angle"/>
              <a:extrusionClr>
                <a:schemeClr val="hlink"/>
              </a:extrusionClr>
            </a:sp3d>
          </p:spPr>
          <p:txBody>
            <a:bodyPr wrap="none" anchor="ctr">
              <a:flatTx/>
            </a:bodyPr>
            <a:lstStyle/>
            <a:p>
              <a:endParaRPr lang="it-IT"/>
            </a:p>
          </p:txBody>
        </p:sp>
        <p:sp>
          <p:nvSpPr>
            <p:cNvPr id="101395" name="Line 19"/>
            <p:cNvSpPr>
              <a:spLocks noChangeShapeType="1"/>
            </p:cNvSpPr>
            <p:nvPr/>
          </p:nvSpPr>
          <p:spPr bwMode="auto">
            <a:xfrm flipH="1">
              <a:off x="1440" y="1440"/>
              <a:ext cx="768" cy="288"/>
            </a:xfrm>
            <a:prstGeom prst="line">
              <a:avLst/>
            </a:prstGeom>
            <a:noFill/>
            <a:ln w="9525">
              <a:solidFill>
                <a:srgbClr val="000099"/>
              </a:solidFill>
              <a:round/>
              <a:headEnd/>
              <a:tailEnd/>
            </a:ln>
            <a:effectLst/>
          </p:spPr>
          <p:txBody>
            <a:bodyPr/>
            <a:lstStyle/>
            <a:p>
              <a:endParaRPr lang="it-IT"/>
            </a:p>
          </p:txBody>
        </p:sp>
        <p:sp>
          <p:nvSpPr>
            <p:cNvPr id="101396" name="Line 20"/>
            <p:cNvSpPr>
              <a:spLocks noChangeShapeType="1"/>
            </p:cNvSpPr>
            <p:nvPr/>
          </p:nvSpPr>
          <p:spPr bwMode="auto">
            <a:xfrm flipH="1" flipV="1">
              <a:off x="1488" y="1776"/>
              <a:ext cx="624" cy="288"/>
            </a:xfrm>
            <a:prstGeom prst="line">
              <a:avLst/>
            </a:prstGeom>
            <a:noFill/>
            <a:ln w="9525">
              <a:solidFill>
                <a:srgbClr val="000099"/>
              </a:solidFill>
              <a:round/>
              <a:headEnd/>
              <a:tailEnd/>
            </a:ln>
            <a:effectLst/>
          </p:spPr>
          <p:txBody>
            <a:bodyPr/>
            <a:lstStyle/>
            <a:p>
              <a:endParaRPr lang="it-IT"/>
            </a:p>
          </p:txBody>
        </p:sp>
      </p:grpSp>
      <p:pic>
        <p:nvPicPr>
          <p:cNvPr id="101397" name="Picture 21" descr="ev_18_mu"/>
          <p:cNvPicPr>
            <a:picLocks noChangeAspect="1" noChangeArrowheads="1"/>
          </p:cNvPicPr>
          <p:nvPr/>
        </p:nvPicPr>
        <p:blipFill>
          <a:blip r:embed="rId4" cstate="print"/>
          <a:srcRect/>
          <a:stretch>
            <a:fillRect/>
          </a:stretch>
        </p:blipFill>
        <p:spPr bwMode="auto">
          <a:xfrm>
            <a:off x="323850" y="3860800"/>
            <a:ext cx="3200400" cy="2824163"/>
          </a:xfrm>
          <a:prstGeom prst="rect">
            <a:avLst/>
          </a:prstGeom>
          <a:noFill/>
          <a:ln w="28575">
            <a:solidFill>
              <a:srgbClr val="FAB406"/>
            </a:solidFill>
            <a:miter lim="800000"/>
            <a:headEnd/>
            <a:tailEnd/>
          </a:ln>
          <a:effectLst>
            <a:outerShdw dist="107763" dir="2700000" algn="ctr" rotWithShape="0">
              <a:srgbClr val="FF0000"/>
            </a:outerShdw>
          </a:effectLst>
        </p:spPr>
      </p:pic>
      <p:graphicFrame>
        <p:nvGraphicFramePr>
          <p:cNvPr id="101399" name="Object 23"/>
          <p:cNvGraphicFramePr>
            <a:graphicFrameLocks noChangeAspect="1"/>
          </p:cNvGraphicFramePr>
          <p:nvPr/>
        </p:nvGraphicFramePr>
        <p:xfrm>
          <a:off x="4500563" y="4384693"/>
          <a:ext cx="3814762" cy="1687513"/>
        </p:xfrm>
        <a:graphic>
          <a:graphicData uri="http://schemas.openxmlformats.org/presentationml/2006/ole">
            <p:oleObj spid="_x0000_s355330" name="Equation" r:id="rId5" imgW="3403440" imgH="1409400" progId="">
              <p:embed/>
            </p:oleObj>
          </a:graphicData>
        </a:graphic>
      </p:graphicFrame>
      <p:sp>
        <p:nvSpPr>
          <p:cNvPr id="101400" name="Text Box 24"/>
          <p:cNvSpPr txBox="1">
            <a:spLocks noChangeArrowheads="1"/>
          </p:cNvSpPr>
          <p:nvPr/>
        </p:nvSpPr>
        <p:spPr bwMode="auto">
          <a:xfrm>
            <a:off x="4211638" y="1412875"/>
            <a:ext cx="4752975" cy="2862322"/>
          </a:xfrm>
          <a:prstGeom prst="rect">
            <a:avLst/>
          </a:prstGeom>
          <a:noFill/>
          <a:ln w="9525">
            <a:noFill/>
            <a:miter lim="800000"/>
            <a:headEnd/>
            <a:tailEnd/>
          </a:ln>
          <a:effectLst/>
        </p:spPr>
        <p:txBody>
          <a:bodyPr>
            <a:spAutoFit/>
          </a:bodyPr>
          <a:lstStyle/>
          <a:p>
            <a:pPr>
              <a:spcAft>
                <a:spcPct val="25000"/>
              </a:spcAft>
              <a:buFontTx/>
              <a:buChar char="•"/>
            </a:pPr>
            <a:r>
              <a:rPr lang="en-US" dirty="0" smtClean="0">
                <a:solidFill>
                  <a:srgbClr val="FFFF00"/>
                </a:solidFill>
              </a:rPr>
              <a:t> Cherenkov light emitted by </a:t>
            </a:r>
            <a:r>
              <a:rPr lang="en-US" dirty="0" err="1" smtClean="0">
                <a:solidFill>
                  <a:srgbClr val="FFFF00"/>
                </a:solidFill>
              </a:rPr>
              <a:t>reletivistic</a:t>
            </a:r>
            <a:r>
              <a:rPr lang="en-US" dirty="0" smtClean="0">
                <a:solidFill>
                  <a:srgbClr val="FFFF00"/>
                </a:solidFill>
              </a:rPr>
              <a:t> particles in a </a:t>
            </a:r>
            <a:r>
              <a:rPr lang="en-US" dirty="0" err="1" smtClean="0">
                <a:solidFill>
                  <a:srgbClr val="FFFF00"/>
                </a:solidFill>
              </a:rPr>
              <a:t>trasparent</a:t>
            </a:r>
            <a:r>
              <a:rPr lang="en-US" dirty="0" smtClean="0">
                <a:solidFill>
                  <a:srgbClr val="FFFF00"/>
                </a:solidFill>
              </a:rPr>
              <a:t> medium, with : </a:t>
            </a:r>
            <a:r>
              <a:rPr lang="en-US" dirty="0" smtClean="0">
                <a:solidFill>
                  <a:srgbClr val="FFFF00"/>
                </a:solidFill>
                <a:sym typeface="Symbol" pitchFamily="18" charset="2"/>
              </a:rPr>
              <a:t></a:t>
            </a:r>
            <a:r>
              <a:rPr lang="en-US" dirty="0" smtClean="0">
                <a:solidFill>
                  <a:srgbClr val="FFFF00"/>
                </a:solidFill>
              </a:rPr>
              <a:t>n(</a:t>
            </a:r>
            <a:r>
              <a:rPr lang="en-US" dirty="0" smtClean="0">
                <a:solidFill>
                  <a:srgbClr val="FFFF00"/>
                </a:solidFill>
                <a:sym typeface="Symbol" pitchFamily="18" charset="2"/>
              </a:rPr>
              <a:t></a:t>
            </a:r>
            <a:r>
              <a:rPr lang="en-US" dirty="0" smtClean="0">
                <a:solidFill>
                  <a:srgbClr val="FFFF00"/>
                </a:solidFill>
              </a:rPr>
              <a:t>) &gt; 1</a:t>
            </a:r>
          </a:p>
          <a:p>
            <a:pPr>
              <a:spcAft>
                <a:spcPct val="25000"/>
              </a:spcAft>
              <a:buFontTx/>
              <a:buChar char="•"/>
            </a:pPr>
            <a:r>
              <a:rPr lang="en-US" dirty="0" smtClean="0">
                <a:solidFill>
                  <a:srgbClr val="FFFF00"/>
                </a:solidFill>
              </a:rPr>
              <a:t> Dominant photon emission in the blue-UV band (see cap. 7).</a:t>
            </a:r>
          </a:p>
          <a:p>
            <a:pPr>
              <a:spcAft>
                <a:spcPct val="25000"/>
              </a:spcAft>
              <a:buFontTx/>
              <a:buChar char="•"/>
            </a:pPr>
            <a:r>
              <a:rPr lang="en-US" dirty="0" smtClean="0">
                <a:solidFill>
                  <a:srgbClr val="FFFF00"/>
                </a:solidFill>
              </a:rPr>
              <a:t> In the range in which water/ice are most transparent:</a:t>
            </a:r>
            <a:endParaRPr lang="en-US" dirty="0">
              <a:solidFill>
                <a:srgbClr val="FFFF00"/>
              </a:solidFill>
            </a:endParaRPr>
          </a:p>
        </p:txBody>
      </p:sp>
      <p:sp>
        <p:nvSpPr>
          <p:cNvPr id="101401" name="Text Box 25"/>
          <p:cNvSpPr txBox="1">
            <a:spLocks noChangeArrowheads="1"/>
          </p:cNvSpPr>
          <p:nvPr/>
        </p:nvSpPr>
        <p:spPr bwMode="auto">
          <a:xfrm>
            <a:off x="1331913" y="3933825"/>
            <a:ext cx="1760537" cy="517525"/>
          </a:xfrm>
          <a:prstGeom prst="rect">
            <a:avLst/>
          </a:prstGeom>
          <a:noFill/>
          <a:ln w="9525">
            <a:noFill/>
            <a:miter lim="800000"/>
            <a:headEnd/>
            <a:tailEnd/>
          </a:ln>
          <a:effectLst/>
        </p:spPr>
        <p:txBody>
          <a:bodyPr wrap="none">
            <a:spAutoFit/>
          </a:bodyPr>
          <a:lstStyle/>
          <a:p>
            <a:r>
              <a:rPr lang="it-IT" sz="1400" b="1">
                <a:solidFill>
                  <a:srgbClr val="FAB406"/>
                </a:solidFill>
                <a:latin typeface="Arial" charset="0"/>
              </a:rPr>
              <a:t>Superkamiokande </a:t>
            </a:r>
          </a:p>
          <a:p>
            <a:r>
              <a:rPr lang="it-IT" sz="1400" b="1">
                <a:solidFill>
                  <a:srgbClr val="FAB406"/>
                </a:solidFill>
                <a:latin typeface="Arial" charset="0"/>
              </a:rPr>
              <a:t>muon event</a:t>
            </a:r>
            <a:endParaRPr lang="en-GB" sz="1400" b="1">
              <a:solidFill>
                <a:srgbClr val="FAB406"/>
              </a:solidFill>
              <a:latin typeface="Arial" charset="0"/>
            </a:endParaRPr>
          </a:p>
        </p:txBody>
      </p:sp>
      <p:sp>
        <p:nvSpPr>
          <p:cNvPr id="101404" name="Rectangle 28"/>
          <p:cNvSpPr>
            <a:spLocks noChangeArrowheads="1"/>
          </p:cNvSpPr>
          <p:nvPr/>
        </p:nvSpPr>
        <p:spPr bwMode="auto">
          <a:xfrm>
            <a:off x="5651500" y="5207018"/>
            <a:ext cx="1657350" cy="865188"/>
          </a:xfrm>
          <a:prstGeom prst="rect">
            <a:avLst/>
          </a:prstGeom>
          <a:noFill/>
          <a:ln w="19050" algn="ctr">
            <a:solidFill>
              <a:srgbClr val="FFFF00"/>
            </a:solidFill>
            <a:miter lim="800000"/>
            <a:headEnd/>
            <a:tailEnd/>
          </a:ln>
          <a:effectLst/>
        </p:spPr>
        <p:txBody>
          <a:bodyPr anchor="ctr">
            <a:spAutoFit/>
          </a:bodyPr>
          <a:lstStyle/>
          <a:p>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1414"/>
            <a:ext cx="8229600" cy="1143000"/>
          </a:xfrm>
        </p:spPr>
        <p:txBody>
          <a:bodyPr/>
          <a:lstStyle/>
          <a:p>
            <a:r>
              <a:rPr lang="en-US" smtClean="0"/>
              <a:t>Water properties/optical module</a:t>
            </a:r>
            <a:endParaRPr lang="en-US"/>
          </a:p>
        </p:txBody>
      </p:sp>
      <p:pic>
        <p:nvPicPr>
          <p:cNvPr id="350210" name="Picture 2"/>
          <p:cNvPicPr>
            <a:picLocks noChangeAspect="1" noChangeArrowheads="1"/>
          </p:cNvPicPr>
          <p:nvPr/>
        </p:nvPicPr>
        <p:blipFill>
          <a:blip r:embed="rId2" cstate="print"/>
          <a:srcRect t="11364" b="4545"/>
          <a:stretch>
            <a:fillRect/>
          </a:stretch>
        </p:blipFill>
        <p:spPr bwMode="auto">
          <a:xfrm>
            <a:off x="174159" y="4143380"/>
            <a:ext cx="8826997" cy="2643206"/>
          </a:xfrm>
          <a:prstGeom prst="rect">
            <a:avLst/>
          </a:prstGeom>
          <a:noFill/>
          <a:ln w="9525">
            <a:noFill/>
            <a:miter lim="800000"/>
            <a:headEnd/>
            <a:tailEnd/>
          </a:ln>
          <a:effectLst/>
        </p:spPr>
      </p:pic>
      <p:pic>
        <p:nvPicPr>
          <p:cNvPr id="381953" name="Picture 1"/>
          <p:cNvPicPr>
            <a:picLocks noChangeAspect="1" noChangeArrowheads="1"/>
          </p:cNvPicPr>
          <p:nvPr/>
        </p:nvPicPr>
        <p:blipFill>
          <a:blip r:embed="rId3" cstate="print"/>
          <a:srcRect/>
          <a:stretch>
            <a:fillRect/>
          </a:stretch>
        </p:blipFill>
        <p:spPr bwMode="auto">
          <a:xfrm>
            <a:off x="3857620" y="1000108"/>
            <a:ext cx="5072098" cy="3043259"/>
          </a:xfrm>
          <a:prstGeom prst="rect">
            <a:avLst/>
          </a:prstGeom>
          <a:noFill/>
          <a:ln w="9525">
            <a:noFill/>
            <a:miter lim="800000"/>
            <a:headEnd/>
            <a:tailEnd/>
          </a:ln>
          <a:effectLst/>
        </p:spPr>
      </p:pic>
      <p:sp>
        <p:nvSpPr>
          <p:cNvPr id="6" name="Rettangolo 5"/>
          <p:cNvSpPr/>
          <p:nvPr/>
        </p:nvSpPr>
        <p:spPr>
          <a:xfrm>
            <a:off x="142844" y="1129429"/>
            <a:ext cx="3643338" cy="2585323"/>
          </a:xfrm>
          <a:prstGeom prst="rect">
            <a:avLst/>
          </a:prstGeom>
        </p:spPr>
        <p:txBody>
          <a:bodyPr wrap="square">
            <a:spAutoFit/>
          </a:bodyPr>
          <a:lstStyle/>
          <a:p>
            <a:r>
              <a:rPr lang="en-US" sz="1800" dirty="0" smtClean="0"/>
              <a:t>Water absorption length measured in the Toulon (blue) and Capo </a:t>
            </a:r>
            <a:r>
              <a:rPr lang="en-US" sz="1800" dirty="0" err="1" smtClean="0"/>
              <a:t>Passero</a:t>
            </a:r>
            <a:r>
              <a:rPr lang="en-US" sz="1800" dirty="0" smtClean="0"/>
              <a:t> (red). Left: La(λ) with λ = 440 nm as function of the depth. Right: various measurement of the absorption length in the two sites as function of the wavelength, compared to the</a:t>
            </a:r>
          </a:p>
          <a:p>
            <a:r>
              <a:rPr lang="en-US" sz="1800" dirty="0" err="1" smtClean="0"/>
              <a:t>behaviour</a:t>
            </a:r>
            <a:r>
              <a:rPr lang="en-US" sz="1800" dirty="0" smtClean="0"/>
              <a:t> of pure seawater (solid line).</a:t>
            </a:r>
            <a:endParaRPr lang="it-IT"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egnaposto data 3"/>
          <p:cNvSpPr>
            <a:spLocks noGrp="1"/>
          </p:cNvSpPr>
          <p:nvPr>
            <p:ph type="dt" sz="half" idx="10"/>
          </p:nvPr>
        </p:nvSpPr>
        <p:spPr/>
        <p:txBody>
          <a:bodyPr/>
          <a:lstStyle/>
          <a:p>
            <a:r>
              <a:rPr lang="it-IT"/>
              <a:t>Astrofisica con neutrini</a:t>
            </a:r>
          </a:p>
        </p:txBody>
      </p:sp>
      <p:sp>
        <p:nvSpPr>
          <p:cNvPr id="45" name="Segnaposto numero diapositiva 5"/>
          <p:cNvSpPr>
            <a:spLocks noGrp="1"/>
          </p:cNvSpPr>
          <p:nvPr>
            <p:ph type="sldNum" sz="quarter" idx="12"/>
          </p:nvPr>
        </p:nvSpPr>
        <p:spPr/>
        <p:txBody>
          <a:bodyPr/>
          <a:lstStyle/>
          <a:p>
            <a:fld id="{E7ED2060-2AFF-48B1-AEAA-D16F6FAC9599}" type="slidenum">
              <a:rPr lang="it-IT"/>
              <a:pPr/>
              <a:t>27</a:t>
            </a:fld>
            <a:endParaRPr lang="it-IT"/>
          </a:p>
        </p:txBody>
      </p:sp>
      <p:sp>
        <p:nvSpPr>
          <p:cNvPr id="145410" name="Rectangle 2"/>
          <p:cNvSpPr>
            <a:spLocks noGrp="1" noChangeArrowheads="1"/>
          </p:cNvSpPr>
          <p:nvPr>
            <p:ph type="title"/>
          </p:nvPr>
        </p:nvSpPr>
        <p:spPr>
          <a:xfrm>
            <a:off x="571472" y="188913"/>
            <a:ext cx="8039128" cy="1036637"/>
          </a:xfrm>
        </p:spPr>
        <p:txBody>
          <a:bodyPr/>
          <a:lstStyle/>
          <a:p>
            <a:pPr algn="ctr"/>
            <a:r>
              <a:rPr lang="en-US" dirty="0" smtClean="0"/>
              <a:t>How many light sensors </a:t>
            </a:r>
            <a:r>
              <a:rPr lang="en-US" dirty="0" smtClean="0">
                <a:sym typeface="Wingdings" pitchFamily="2" charset="2"/>
              </a:rPr>
              <a:t> €   </a:t>
            </a:r>
            <a:r>
              <a:rPr lang="en-US" dirty="0" smtClean="0"/>
              <a:t>? </a:t>
            </a:r>
            <a:endParaRPr lang="en-US" dirty="0"/>
          </a:p>
        </p:txBody>
      </p:sp>
      <p:sp>
        <p:nvSpPr>
          <p:cNvPr id="145414" name="Litebulb"/>
          <p:cNvSpPr>
            <a:spLocks noChangeAspect="1" noEditPoints="1" noChangeArrowheads="1"/>
          </p:cNvSpPr>
          <p:nvPr/>
        </p:nvSpPr>
        <p:spPr bwMode="auto">
          <a:xfrm rot="7826291">
            <a:off x="523081" y="3085307"/>
            <a:ext cx="1025525" cy="849312"/>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chemeClr val="tx1"/>
          </a:solidFill>
          <a:ln w="19050">
            <a:solidFill>
              <a:srgbClr val="000000"/>
            </a:solidFill>
            <a:miter lim="800000"/>
            <a:headEnd/>
            <a:tailEnd/>
          </a:ln>
        </p:spPr>
        <p:txBody>
          <a:bodyPr/>
          <a:lstStyle/>
          <a:p>
            <a:endParaRPr lang="it-IT"/>
          </a:p>
        </p:txBody>
      </p:sp>
      <p:sp>
        <p:nvSpPr>
          <p:cNvPr id="145458" name="Text Box 50"/>
          <p:cNvSpPr txBox="1">
            <a:spLocks noChangeArrowheads="1"/>
          </p:cNvSpPr>
          <p:nvPr/>
        </p:nvSpPr>
        <p:spPr bwMode="auto">
          <a:xfrm>
            <a:off x="179388" y="2636838"/>
            <a:ext cx="2481262" cy="427037"/>
          </a:xfrm>
          <a:prstGeom prst="rect">
            <a:avLst/>
          </a:prstGeom>
          <a:noFill/>
          <a:ln w="9525" algn="ctr">
            <a:noFill/>
            <a:miter lim="800000"/>
            <a:headEnd/>
            <a:tailEnd/>
          </a:ln>
          <a:effectLst/>
        </p:spPr>
        <p:txBody>
          <a:bodyPr wrap="none">
            <a:spAutoFit/>
          </a:bodyPr>
          <a:lstStyle/>
          <a:p>
            <a:r>
              <a:rPr lang="it-IT"/>
              <a:t>10” PMT =0.05 m</a:t>
            </a:r>
            <a:r>
              <a:rPr lang="it-IT" baseline="30000"/>
              <a:t>2</a:t>
            </a:r>
          </a:p>
        </p:txBody>
      </p:sp>
      <p:sp>
        <p:nvSpPr>
          <p:cNvPr id="145459" name="AutoShape 51"/>
          <p:cNvSpPr>
            <a:spLocks noChangeArrowheads="1"/>
          </p:cNvSpPr>
          <p:nvPr/>
        </p:nvSpPr>
        <p:spPr bwMode="auto">
          <a:xfrm rot="-3838817">
            <a:off x="2743200" y="1457325"/>
            <a:ext cx="957263" cy="6443663"/>
          </a:xfrm>
          <a:prstGeom prst="flowChartMagneticDisk">
            <a:avLst/>
          </a:prstGeom>
          <a:solidFill>
            <a:schemeClr val="hlink">
              <a:alpha val="24001"/>
            </a:schemeClr>
          </a:solidFill>
          <a:ln w="9525">
            <a:solidFill>
              <a:schemeClr val="bg1"/>
            </a:solidFill>
            <a:round/>
            <a:headEnd/>
            <a:tailEnd/>
          </a:ln>
          <a:effectLst/>
        </p:spPr>
        <p:txBody>
          <a:bodyPr anchor="ctr">
            <a:spAutoFit/>
          </a:bodyPr>
          <a:lstStyle/>
          <a:p>
            <a:endParaRPr lang="it-IT"/>
          </a:p>
        </p:txBody>
      </p:sp>
      <p:grpSp>
        <p:nvGrpSpPr>
          <p:cNvPr id="2" name="Group 52"/>
          <p:cNvGrpSpPr>
            <a:grpSpLocks noChangeAspect="1"/>
          </p:cNvGrpSpPr>
          <p:nvPr/>
        </p:nvGrpSpPr>
        <p:grpSpPr bwMode="auto">
          <a:xfrm rot="6900000">
            <a:off x="5454650" y="5499100"/>
            <a:ext cx="168275" cy="923925"/>
            <a:chOff x="288" y="1536"/>
            <a:chExt cx="288" cy="2304"/>
          </a:xfrm>
        </p:grpSpPr>
        <p:grpSp>
          <p:nvGrpSpPr>
            <p:cNvPr id="3" name="Group 53"/>
            <p:cNvGrpSpPr>
              <a:grpSpLocks noChangeAspect="1"/>
            </p:cNvGrpSpPr>
            <p:nvPr/>
          </p:nvGrpSpPr>
          <p:grpSpPr bwMode="auto">
            <a:xfrm>
              <a:off x="288" y="1536"/>
              <a:ext cx="288" cy="576"/>
              <a:chOff x="288" y="1536"/>
              <a:chExt cx="1152" cy="2304"/>
            </a:xfrm>
          </p:grpSpPr>
          <p:grpSp>
            <p:nvGrpSpPr>
              <p:cNvPr id="4" name="Group 54"/>
              <p:cNvGrpSpPr>
                <a:grpSpLocks noChangeAspect="1"/>
              </p:cNvGrpSpPr>
              <p:nvPr/>
            </p:nvGrpSpPr>
            <p:grpSpPr bwMode="auto">
              <a:xfrm>
                <a:off x="864" y="2688"/>
                <a:ext cx="576" cy="1152"/>
                <a:chOff x="864" y="2688"/>
                <a:chExt cx="576" cy="1152"/>
              </a:xfrm>
            </p:grpSpPr>
            <p:sp>
              <p:nvSpPr>
                <p:cNvPr id="145463" name="Arc 55"/>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64" name="Arc 56"/>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nvGrpSpPr>
              <p:cNvPr id="5" name="Group 57"/>
              <p:cNvGrpSpPr>
                <a:grpSpLocks noChangeAspect="1"/>
              </p:cNvGrpSpPr>
              <p:nvPr/>
            </p:nvGrpSpPr>
            <p:grpSpPr bwMode="auto">
              <a:xfrm rot="10800000">
                <a:off x="288" y="1536"/>
                <a:ext cx="576" cy="1152"/>
                <a:chOff x="864" y="2688"/>
                <a:chExt cx="576" cy="1152"/>
              </a:xfrm>
            </p:grpSpPr>
            <p:sp>
              <p:nvSpPr>
                <p:cNvPr id="145466" name="Arc 58"/>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67" name="Arc 59"/>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grpSp>
          <p:nvGrpSpPr>
            <p:cNvPr id="6" name="Group 60"/>
            <p:cNvGrpSpPr>
              <a:grpSpLocks noChangeAspect="1"/>
            </p:cNvGrpSpPr>
            <p:nvPr/>
          </p:nvGrpSpPr>
          <p:grpSpPr bwMode="auto">
            <a:xfrm>
              <a:off x="288" y="2112"/>
              <a:ext cx="288" cy="576"/>
              <a:chOff x="288" y="1536"/>
              <a:chExt cx="1152" cy="2304"/>
            </a:xfrm>
          </p:grpSpPr>
          <p:grpSp>
            <p:nvGrpSpPr>
              <p:cNvPr id="7" name="Group 61"/>
              <p:cNvGrpSpPr>
                <a:grpSpLocks noChangeAspect="1"/>
              </p:cNvGrpSpPr>
              <p:nvPr/>
            </p:nvGrpSpPr>
            <p:grpSpPr bwMode="auto">
              <a:xfrm>
                <a:off x="864" y="2688"/>
                <a:ext cx="576" cy="1152"/>
                <a:chOff x="864" y="2688"/>
                <a:chExt cx="576" cy="1152"/>
              </a:xfrm>
            </p:grpSpPr>
            <p:sp>
              <p:nvSpPr>
                <p:cNvPr id="145470" name="Arc 62"/>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71" name="Arc 63"/>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nvGrpSpPr>
              <p:cNvPr id="8" name="Group 64"/>
              <p:cNvGrpSpPr>
                <a:grpSpLocks noChangeAspect="1"/>
              </p:cNvGrpSpPr>
              <p:nvPr/>
            </p:nvGrpSpPr>
            <p:grpSpPr bwMode="auto">
              <a:xfrm rot="10800000">
                <a:off x="288" y="1536"/>
                <a:ext cx="576" cy="1152"/>
                <a:chOff x="864" y="2688"/>
                <a:chExt cx="576" cy="1152"/>
              </a:xfrm>
            </p:grpSpPr>
            <p:sp>
              <p:nvSpPr>
                <p:cNvPr id="145473" name="Arc 65"/>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74" name="Arc 66"/>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grpSp>
          <p:nvGrpSpPr>
            <p:cNvPr id="9" name="Group 67"/>
            <p:cNvGrpSpPr>
              <a:grpSpLocks noChangeAspect="1"/>
            </p:cNvGrpSpPr>
            <p:nvPr/>
          </p:nvGrpSpPr>
          <p:grpSpPr bwMode="auto">
            <a:xfrm>
              <a:off x="288" y="2688"/>
              <a:ext cx="288" cy="576"/>
              <a:chOff x="288" y="1536"/>
              <a:chExt cx="1152" cy="2304"/>
            </a:xfrm>
          </p:grpSpPr>
          <p:grpSp>
            <p:nvGrpSpPr>
              <p:cNvPr id="10" name="Group 68"/>
              <p:cNvGrpSpPr>
                <a:grpSpLocks noChangeAspect="1"/>
              </p:cNvGrpSpPr>
              <p:nvPr/>
            </p:nvGrpSpPr>
            <p:grpSpPr bwMode="auto">
              <a:xfrm>
                <a:off x="864" y="2688"/>
                <a:ext cx="576" cy="1152"/>
                <a:chOff x="864" y="2688"/>
                <a:chExt cx="576" cy="1152"/>
              </a:xfrm>
            </p:grpSpPr>
            <p:sp>
              <p:nvSpPr>
                <p:cNvPr id="145477" name="Arc 69"/>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78" name="Arc 70"/>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nvGrpSpPr>
              <p:cNvPr id="11" name="Group 71"/>
              <p:cNvGrpSpPr>
                <a:grpSpLocks noChangeAspect="1"/>
              </p:cNvGrpSpPr>
              <p:nvPr/>
            </p:nvGrpSpPr>
            <p:grpSpPr bwMode="auto">
              <a:xfrm rot="10800000">
                <a:off x="288" y="1536"/>
                <a:ext cx="576" cy="1152"/>
                <a:chOff x="864" y="2688"/>
                <a:chExt cx="576" cy="1152"/>
              </a:xfrm>
            </p:grpSpPr>
            <p:sp>
              <p:nvSpPr>
                <p:cNvPr id="145480" name="Arc 72"/>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81" name="Arc 73"/>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grpSp>
          <p:nvGrpSpPr>
            <p:cNvPr id="12" name="Group 74"/>
            <p:cNvGrpSpPr>
              <a:grpSpLocks noChangeAspect="1"/>
            </p:cNvGrpSpPr>
            <p:nvPr/>
          </p:nvGrpSpPr>
          <p:grpSpPr bwMode="auto">
            <a:xfrm>
              <a:off x="288" y="3264"/>
              <a:ext cx="288" cy="576"/>
              <a:chOff x="288" y="1536"/>
              <a:chExt cx="1152" cy="2304"/>
            </a:xfrm>
          </p:grpSpPr>
          <p:grpSp>
            <p:nvGrpSpPr>
              <p:cNvPr id="13" name="Group 75"/>
              <p:cNvGrpSpPr>
                <a:grpSpLocks noChangeAspect="1"/>
              </p:cNvGrpSpPr>
              <p:nvPr/>
            </p:nvGrpSpPr>
            <p:grpSpPr bwMode="auto">
              <a:xfrm>
                <a:off x="864" y="2688"/>
                <a:ext cx="576" cy="1152"/>
                <a:chOff x="864" y="2688"/>
                <a:chExt cx="576" cy="1152"/>
              </a:xfrm>
            </p:grpSpPr>
            <p:sp>
              <p:nvSpPr>
                <p:cNvPr id="145484" name="Arc 76"/>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85" name="Arc 77"/>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nvGrpSpPr>
              <p:cNvPr id="14" name="Group 78"/>
              <p:cNvGrpSpPr>
                <a:grpSpLocks noChangeAspect="1"/>
              </p:cNvGrpSpPr>
              <p:nvPr/>
            </p:nvGrpSpPr>
            <p:grpSpPr bwMode="auto">
              <a:xfrm rot="10800000">
                <a:off x="288" y="1536"/>
                <a:ext cx="576" cy="1152"/>
                <a:chOff x="864" y="2688"/>
                <a:chExt cx="576" cy="1152"/>
              </a:xfrm>
            </p:grpSpPr>
            <p:sp>
              <p:nvSpPr>
                <p:cNvPr id="145487" name="Arc 79"/>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sp>
              <p:nvSpPr>
                <p:cNvPr id="145488" name="Arc 80"/>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it-IT"/>
                </a:p>
              </p:txBody>
            </p:sp>
          </p:grpSp>
        </p:grpSp>
      </p:grpSp>
      <p:sp>
        <p:nvSpPr>
          <p:cNvPr id="145489" name="Line 81"/>
          <p:cNvSpPr>
            <a:spLocks noChangeShapeType="1"/>
          </p:cNvSpPr>
          <p:nvPr/>
        </p:nvSpPr>
        <p:spPr bwMode="auto">
          <a:xfrm>
            <a:off x="395288" y="4149725"/>
            <a:ext cx="4897437" cy="2519363"/>
          </a:xfrm>
          <a:prstGeom prst="line">
            <a:avLst/>
          </a:prstGeom>
          <a:noFill/>
          <a:ln w="28575">
            <a:solidFill>
              <a:schemeClr val="tx2"/>
            </a:solidFill>
            <a:round/>
            <a:headEnd type="triangle" w="med" len="med"/>
            <a:tailEnd type="triangle" w="med" len="med"/>
          </a:ln>
          <a:effectLst/>
        </p:spPr>
        <p:txBody>
          <a:bodyPr>
            <a:spAutoFit/>
          </a:bodyPr>
          <a:lstStyle/>
          <a:p>
            <a:endParaRPr lang="it-IT"/>
          </a:p>
        </p:txBody>
      </p:sp>
      <p:sp>
        <p:nvSpPr>
          <p:cNvPr id="145490" name="Text Box 82"/>
          <p:cNvSpPr txBox="1">
            <a:spLocks noChangeArrowheads="1"/>
          </p:cNvSpPr>
          <p:nvPr/>
        </p:nvSpPr>
        <p:spPr bwMode="auto">
          <a:xfrm>
            <a:off x="684213" y="4868863"/>
            <a:ext cx="1425575" cy="427037"/>
          </a:xfrm>
          <a:prstGeom prst="rect">
            <a:avLst/>
          </a:prstGeom>
          <a:noFill/>
          <a:ln w="9525" algn="ctr">
            <a:noFill/>
            <a:miter lim="800000"/>
            <a:headEnd/>
            <a:tailEnd/>
          </a:ln>
          <a:effectLst/>
        </p:spPr>
        <p:txBody>
          <a:bodyPr wrap="none">
            <a:spAutoFit/>
          </a:bodyPr>
          <a:lstStyle/>
          <a:p>
            <a:r>
              <a:rPr lang="it-IT"/>
              <a:t>L</a:t>
            </a:r>
            <a:r>
              <a:rPr lang="it-IT" baseline="-25000"/>
              <a:t>ass</a:t>
            </a:r>
            <a:r>
              <a:rPr lang="en-US"/>
              <a:t>~60 m</a:t>
            </a:r>
          </a:p>
        </p:txBody>
      </p:sp>
      <p:sp>
        <p:nvSpPr>
          <p:cNvPr id="145491" name="Text Box 83"/>
          <p:cNvSpPr txBox="1">
            <a:spLocks noChangeArrowheads="1"/>
          </p:cNvSpPr>
          <p:nvPr/>
        </p:nvSpPr>
        <p:spPr bwMode="auto">
          <a:xfrm>
            <a:off x="3563938" y="5013325"/>
            <a:ext cx="1582737" cy="427038"/>
          </a:xfrm>
          <a:prstGeom prst="rect">
            <a:avLst/>
          </a:prstGeom>
          <a:noFill/>
          <a:ln w="9525" algn="ctr">
            <a:noFill/>
            <a:miter lim="800000"/>
            <a:headEnd/>
            <a:tailEnd/>
          </a:ln>
          <a:effectLst/>
        </p:spPr>
        <p:txBody>
          <a:bodyPr wrap="none">
            <a:spAutoFit/>
          </a:bodyPr>
          <a:lstStyle/>
          <a:p>
            <a:r>
              <a:rPr lang="it-IT"/>
              <a:t>V</a:t>
            </a:r>
            <a:r>
              <a:rPr lang="it-IT" baseline="-25000"/>
              <a:t>PMT</a:t>
            </a:r>
            <a:r>
              <a:rPr lang="it-IT"/>
              <a:t>= 3 m</a:t>
            </a:r>
            <a:r>
              <a:rPr lang="it-IT" baseline="30000"/>
              <a:t>3</a:t>
            </a:r>
          </a:p>
        </p:txBody>
      </p:sp>
      <p:sp>
        <p:nvSpPr>
          <p:cNvPr id="145492" name="Text Box 84"/>
          <p:cNvSpPr txBox="1">
            <a:spLocks noChangeArrowheads="1"/>
          </p:cNvSpPr>
          <p:nvPr/>
        </p:nvSpPr>
        <p:spPr bwMode="auto">
          <a:xfrm>
            <a:off x="179388" y="1214422"/>
            <a:ext cx="8891587" cy="1200329"/>
          </a:xfrm>
          <a:prstGeom prst="rect">
            <a:avLst/>
          </a:prstGeom>
          <a:solidFill>
            <a:schemeClr val="bg1"/>
          </a:solidFill>
          <a:ln w="9525" algn="ctr">
            <a:solidFill>
              <a:srgbClr val="FFFF00"/>
            </a:solidFill>
            <a:miter lim="800000"/>
            <a:headEnd/>
            <a:tailEnd/>
          </a:ln>
          <a:effectLst/>
        </p:spPr>
        <p:txBody>
          <a:bodyPr>
            <a:spAutoFit/>
          </a:bodyPr>
          <a:lstStyle/>
          <a:p>
            <a:r>
              <a:rPr lang="it-IT" b="1" dirty="0" err="1" smtClean="0"/>
              <a:t>Problem</a:t>
            </a:r>
            <a:r>
              <a:rPr lang="it-IT" dirty="0" smtClean="0"/>
              <a:t>: </a:t>
            </a:r>
            <a:r>
              <a:rPr lang="it-IT" dirty="0" err="1" smtClean="0"/>
              <a:t>Let</a:t>
            </a:r>
            <a:r>
              <a:rPr lang="it-IT" dirty="0" smtClean="0"/>
              <a:t> assume a </a:t>
            </a:r>
            <a:r>
              <a:rPr lang="it-IT" dirty="0" err="1" smtClean="0"/>
              <a:t>muon</a:t>
            </a:r>
            <a:r>
              <a:rPr lang="it-IT" dirty="0" smtClean="0"/>
              <a:t> </a:t>
            </a:r>
            <a:r>
              <a:rPr lang="it-IT" dirty="0" err="1" smtClean="0"/>
              <a:t>track</a:t>
            </a:r>
            <a:r>
              <a:rPr lang="it-IT" dirty="0" smtClean="0"/>
              <a:t> </a:t>
            </a:r>
            <a:r>
              <a:rPr lang="it-IT" dirty="0" err="1" smtClean="0"/>
              <a:t>of</a:t>
            </a:r>
            <a:r>
              <a:rPr lang="it-IT" dirty="0" smtClean="0"/>
              <a:t> L</a:t>
            </a:r>
            <a:r>
              <a:rPr lang="it-IT" baseline="-25000" dirty="0" smtClean="0">
                <a:latin typeface="Symbol" pitchFamily="18" charset="2"/>
              </a:rPr>
              <a:t>m</a:t>
            </a:r>
            <a:r>
              <a:rPr lang="it-IT" dirty="0" smtClean="0"/>
              <a:t>=1 km. </a:t>
            </a:r>
            <a:r>
              <a:rPr lang="it-IT" dirty="0" err="1" smtClean="0"/>
              <a:t>How</a:t>
            </a:r>
            <a:r>
              <a:rPr lang="it-IT" dirty="0" smtClean="0"/>
              <a:t> </a:t>
            </a:r>
            <a:r>
              <a:rPr lang="it-IT" dirty="0" err="1" smtClean="0"/>
              <a:t>many</a:t>
            </a:r>
            <a:r>
              <a:rPr lang="it-IT" dirty="0" smtClean="0"/>
              <a:t> </a:t>
            </a:r>
            <a:r>
              <a:rPr lang="it-IT" dirty="0" err="1" smtClean="0"/>
              <a:t>PMTs</a:t>
            </a:r>
            <a:r>
              <a:rPr lang="it-IT" dirty="0" smtClean="0"/>
              <a:t> </a:t>
            </a:r>
            <a:r>
              <a:rPr lang="it-IT" dirty="0" smtClean="0">
                <a:solidFill>
                  <a:srgbClr val="FFFF00"/>
                </a:solidFill>
              </a:rPr>
              <a:t>N</a:t>
            </a:r>
            <a:r>
              <a:rPr lang="it-IT" baseline="-25000" dirty="0" smtClean="0">
                <a:solidFill>
                  <a:srgbClr val="FFFF00"/>
                </a:solidFill>
              </a:rPr>
              <a:t>PMT</a:t>
            </a:r>
            <a:r>
              <a:rPr lang="it-IT" dirty="0" smtClean="0"/>
              <a:t> are </a:t>
            </a:r>
            <a:r>
              <a:rPr lang="it-IT" dirty="0" err="1" smtClean="0"/>
              <a:t>needed</a:t>
            </a:r>
            <a:r>
              <a:rPr lang="it-IT" dirty="0" smtClean="0"/>
              <a:t> in 1 </a:t>
            </a:r>
            <a:r>
              <a:rPr lang="it-IT" dirty="0"/>
              <a:t>km</a:t>
            </a:r>
            <a:r>
              <a:rPr lang="it-IT" baseline="30000" dirty="0"/>
              <a:t>3</a:t>
            </a:r>
            <a:r>
              <a:rPr lang="it-IT" dirty="0"/>
              <a:t> </a:t>
            </a:r>
            <a:r>
              <a:rPr lang="it-IT" dirty="0" smtClean="0"/>
              <a:t>detector volume in </a:t>
            </a:r>
            <a:r>
              <a:rPr lang="it-IT" dirty="0" err="1" smtClean="0"/>
              <a:t>order</a:t>
            </a:r>
            <a:r>
              <a:rPr lang="it-IT" dirty="0" smtClean="0"/>
              <a:t> </a:t>
            </a:r>
            <a:r>
              <a:rPr lang="it-IT" dirty="0" err="1" smtClean="0"/>
              <a:t>to</a:t>
            </a:r>
            <a:r>
              <a:rPr lang="it-IT" dirty="0" smtClean="0"/>
              <a:t> </a:t>
            </a:r>
            <a:r>
              <a:rPr lang="it-IT" dirty="0" err="1" smtClean="0"/>
              <a:t>detect</a:t>
            </a:r>
            <a:r>
              <a:rPr lang="it-IT" dirty="0" smtClean="0"/>
              <a:t> </a:t>
            </a:r>
            <a:r>
              <a:rPr lang="en-US" dirty="0" smtClean="0"/>
              <a:t>~100 photoelectrons </a:t>
            </a:r>
            <a:r>
              <a:rPr lang="it-IT" dirty="0" smtClean="0"/>
              <a:t> </a:t>
            </a:r>
            <a:r>
              <a:rPr lang="it-IT" dirty="0" err="1" smtClean="0"/>
              <a:t>N</a:t>
            </a:r>
            <a:r>
              <a:rPr lang="it-IT" baseline="-25000" dirty="0" err="1" smtClean="0"/>
              <a:t>pe</a:t>
            </a:r>
            <a:r>
              <a:rPr lang="it-IT" dirty="0" smtClean="0"/>
              <a:t> ? </a:t>
            </a:r>
            <a:endParaRPr lang="en-US" dirty="0"/>
          </a:p>
        </p:txBody>
      </p:sp>
      <p:sp>
        <p:nvSpPr>
          <p:cNvPr id="145493" name="Text Box 85"/>
          <p:cNvSpPr txBox="1">
            <a:spLocks noChangeArrowheads="1"/>
          </p:cNvSpPr>
          <p:nvPr/>
        </p:nvSpPr>
        <p:spPr bwMode="auto">
          <a:xfrm>
            <a:off x="3851275" y="3452813"/>
            <a:ext cx="5094288" cy="885825"/>
          </a:xfrm>
          <a:prstGeom prst="rect">
            <a:avLst/>
          </a:prstGeom>
          <a:noFill/>
          <a:ln w="9525" algn="ctr">
            <a:noFill/>
            <a:miter lim="800000"/>
            <a:headEnd/>
            <a:tailEnd/>
          </a:ln>
          <a:effectLst/>
        </p:spPr>
        <p:txBody>
          <a:bodyPr wrap="none">
            <a:spAutoFit/>
          </a:bodyPr>
          <a:lstStyle/>
          <a:p>
            <a:r>
              <a:rPr lang="it-IT" sz="2600"/>
              <a:t>N</a:t>
            </a:r>
            <a:r>
              <a:rPr lang="it-IT" sz="2600" baseline="-25000"/>
              <a:t>pe</a:t>
            </a:r>
            <a:r>
              <a:rPr lang="it-IT" sz="2600"/>
              <a:t>= N</a:t>
            </a:r>
            <a:r>
              <a:rPr lang="it-IT" sz="2600" baseline="-25000">
                <a:latin typeface="Symbol" pitchFamily="18" charset="2"/>
              </a:rPr>
              <a:t>g </a:t>
            </a:r>
            <a:r>
              <a:rPr lang="it-IT">
                <a:sym typeface="Symbol" pitchFamily="18" charset="2"/>
              </a:rPr>
              <a:t></a:t>
            </a:r>
            <a:r>
              <a:rPr lang="it-IT" sz="2600"/>
              <a:t> </a:t>
            </a:r>
            <a:r>
              <a:rPr lang="it-IT" sz="2600">
                <a:latin typeface="Symbol" pitchFamily="18" charset="2"/>
              </a:rPr>
              <a:t>e</a:t>
            </a:r>
            <a:r>
              <a:rPr lang="it-IT" sz="2600" baseline="-25000"/>
              <a:t>QE </a:t>
            </a:r>
            <a:r>
              <a:rPr lang="it-IT">
                <a:sym typeface="Symbol" pitchFamily="18" charset="2"/>
              </a:rPr>
              <a:t></a:t>
            </a:r>
            <a:r>
              <a:rPr lang="it-IT" sz="2600"/>
              <a:t> </a:t>
            </a:r>
            <a:r>
              <a:rPr lang="it-IT" sz="2600">
                <a:solidFill>
                  <a:srgbClr val="FFFF00"/>
                </a:solidFill>
              </a:rPr>
              <a:t>N</a:t>
            </a:r>
            <a:r>
              <a:rPr lang="it-IT" sz="2600" baseline="-25000">
                <a:solidFill>
                  <a:srgbClr val="FFFF00"/>
                </a:solidFill>
              </a:rPr>
              <a:t>PMT</a:t>
            </a:r>
            <a:r>
              <a:rPr lang="it-IT" sz="2600">
                <a:sym typeface="Symbol" pitchFamily="18" charset="2"/>
              </a:rPr>
              <a:t></a:t>
            </a:r>
            <a:r>
              <a:rPr lang="it-IT" sz="2600"/>
              <a:t> (V</a:t>
            </a:r>
            <a:r>
              <a:rPr lang="it-IT" sz="2600" baseline="-25000"/>
              <a:t>PMT</a:t>
            </a:r>
            <a:r>
              <a:rPr lang="it-IT" sz="2600"/>
              <a:t>/1 km</a:t>
            </a:r>
            <a:r>
              <a:rPr lang="it-IT" sz="2600" baseline="30000"/>
              <a:t>3</a:t>
            </a:r>
            <a:r>
              <a:rPr lang="it-IT" sz="2600"/>
              <a:t>)</a:t>
            </a:r>
            <a:endParaRPr lang="it-IT" sz="2600" baseline="-25000"/>
          </a:p>
          <a:p>
            <a:r>
              <a:rPr lang="it-IT" sz="2600" baseline="-25000"/>
              <a:t>       </a:t>
            </a:r>
            <a:r>
              <a:rPr lang="it-IT" sz="2600"/>
              <a:t>=100</a:t>
            </a:r>
          </a:p>
        </p:txBody>
      </p:sp>
      <p:sp>
        <p:nvSpPr>
          <p:cNvPr id="145495" name="Text Box 87"/>
          <p:cNvSpPr txBox="1">
            <a:spLocks noChangeArrowheads="1"/>
          </p:cNvSpPr>
          <p:nvPr/>
        </p:nvSpPr>
        <p:spPr bwMode="auto">
          <a:xfrm>
            <a:off x="3851275" y="2805113"/>
            <a:ext cx="4111625" cy="488950"/>
          </a:xfrm>
          <a:prstGeom prst="rect">
            <a:avLst/>
          </a:prstGeom>
          <a:noFill/>
          <a:ln w="9525" algn="ctr">
            <a:noFill/>
            <a:miter lim="800000"/>
            <a:headEnd/>
            <a:tailEnd/>
          </a:ln>
          <a:effectLst/>
        </p:spPr>
        <p:txBody>
          <a:bodyPr wrap="none">
            <a:spAutoFit/>
          </a:bodyPr>
          <a:lstStyle/>
          <a:p>
            <a:r>
              <a:rPr lang="it-IT" sz="2600"/>
              <a:t>N</a:t>
            </a:r>
            <a:r>
              <a:rPr lang="it-IT" sz="2600" baseline="-25000">
                <a:latin typeface="Symbol" pitchFamily="18" charset="2"/>
              </a:rPr>
              <a:t>g</a:t>
            </a:r>
            <a:r>
              <a:rPr lang="it-IT" sz="2600"/>
              <a:t>= L</a:t>
            </a:r>
            <a:r>
              <a:rPr lang="it-IT" sz="2600" baseline="-25000">
                <a:latin typeface="Symbol" pitchFamily="18" charset="2"/>
              </a:rPr>
              <a:t>m </a:t>
            </a:r>
            <a:r>
              <a:rPr lang="it-IT">
                <a:sym typeface="Symbol" pitchFamily="18" charset="2"/>
              </a:rPr>
              <a:t></a:t>
            </a:r>
            <a:r>
              <a:rPr lang="it-IT" sz="2600"/>
              <a:t>300 </a:t>
            </a:r>
            <a:r>
              <a:rPr lang="it-IT" sz="2600">
                <a:latin typeface="Symbol" pitchFamily="18" charset="2"/>
              </a:rPr>
              <a:t>g</a:t>
            </a:r>
            <a:r>
              <a:rPr lang="it-IT" sz="2600"/>
              <a:t>/cm= 3x10</a:t>
            </a:r>
            <a:r>
              <a:rPr lang="it-IT" sz="2600" baseline="30000"/>
              <a:t>7  </a:t>
            </a:r>
            <a:r>
              <a:rPr lang="it-IT" sz="2600">
                <a:latin typeface="Symbol" pitchFamily="18" charset="2"/>
              </a:rPr>
              <a:t>g</a:t>
            </a:r>
          </a:p>
        </p:txBody>
      </p:sp>
      <p:sp>
        <p:nvSpPr>
          <p:cNvPr id="145497" name="Text Box 89"/>
          <p:cNvSpPr txBox="1">
            <a:spLocks noChangeArrowheads="1"/>
          </p:cNvSpPr>
          <p:nvPr/>
        </p:nvSpPr>
        <p:spPr bwMode="auto">
          <a:xfrm>
            <a:off x="5940425" y="4437063"/>
            <a:ext cx="2052638" cy="571500"/>
          </a:xfrm>
          <a:prstGeom prst="rect">
            <a:avLst/>
          </a:prstGeom>
          <a:noFill/>
          <a:ln w="22225" algn="ctr">
            <a:solidFill>
              <a:srgbClr val="FFFF00"/>
            </a:solidFill>
            <a:miter lim="800000"/>
            <a:headEnd/>
            <a:tailEnd/>
          </a:ln>
          <a:effectLst/>
        </p:spPr>
        <p:txBody>
          <a:bodyPr wrap="none">
            <a:spAutoFit/>
          </a:bodyPr>
          <a:lstStyle/>
          <a:p>
            <a:r>
              <a:rPr lang="it-IT" sz="3000">
                <a:solidFill>
                  <a:srgbClr val="FFFF00"/>
                </a:solidFill>
              </a:rPr>
              <a:t>N</a:t>
            </a:r>
            <a:r>
              <a:rPr lang="it-IT" sz="3000" baseline="-25000">
                <a:solidFill>
                  <a:srgbClr val="FFFF00"/>
                </a:solidFill>
              </a:rPr>
              <a:t>PMT</a:t>
            </a:r>
            <a:r>
              <a:rPr lang="it-IT" sz="3000"/>
              <a:t>=5000</a:t>
            </a:r>
          </a:p>
        </p:txBody>
      </p:sp>
      <p:cxnSp>
        <p:nvCxnSpPr>
          <p:cNvPr id="145499" name="AutoShape 91"/>
          <p:cNvCxnSpPr>
            <a:cxnSpLocks noChangeShapeType="1"/>
          </p:cNvCxnSpPr>
          <p:nvPr/>
        </p:nvCxnSpPr>
        <p:spPr bwMode="auto">
          <a:xfrm rot="10800000" flipH="1" flipV="1">
            <a:off x="3851275" y="3716338"/>
            <a:ext cx="2078038" cy="971550"/>
          </a:xfrm>
          <a:prstGeom prst="bentConnector3">
            <a:avLst>
              <a:gd name="adj1" fmla="val -11000"/>
            </a:avLst>
          </a:prstGeom>
          <a:noFill/>
          <a:ln w="38100">
            <a:solidFill>
              <a:srgbClr val="FFFF00"/>
            </a:solidFill>
            <a:miter lim="800000"/>
            <a:headEn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500"/>
                                  </p:stCondLst>
                                  <p:childTnLst>
                                    <p:set>
                                      <p:cBhvr>
                                        <p:cTn id="6" dur="1" fill="hold">
                                          <p:stCondLst>
                                            <p:cond delay="0"/>
                                          </p:stCondLst>
                                        </p:cTn>
                                        <p:tgtEl>
                                          <p:spTgt spid="145492"/>
                                        </p:tgtEl>
                                        <p:attrNameLst>
                                          <p:attrName>style.visibility</p:attrName>
                                        </p:attrNameLst>
                                      </p:cBhvr>
                                      <p:to>
                                        <p:strVal val="visible"/>
                                      </p:to>
                                    </p:set>
                                    <p:animEffect transition="in" filter="dissolve">
                                      <p:cBhvr>
                                        <p:cTn id="7" dur="500"/>
                                        <p:tgtEl>
                                          <p:spTgt spid="145492"/>
                                        </p:tgtEl>
                                      </p:cBhvr>
                                    </p:animEffect>
                                  </p:childTnLst>
                                </p:cTn>
                              </p:par>
                              <p:par>
                                <p:cTn id="8" presetID="0" presetClass="path" presetSubtype="0" fill="hold" nodeType="withEffect">
                                  <p:stCondLst>
                                    <p:cond delay="0"/>
                                  </p:stCondLst>
                                  <p:childTnLst>
                                    <p:animMotion origin="layout" path="M 3.05556E-6 1.62187E-6 L -0.47257 -0.33642 " pathEditMode="relative" rAng="0" ptsTypes="AA">
                                      <p:cBhvr>
                                        <p:cTn id="9" dur="2000" fill="hold"/>
                                        <p:tgtEl>
                                          <p:spTgt spid="2"/>
                                        </p:tgtEl>
                                        <p:attrNameLst>
                                          <p:attrName>ppt_x</p:attrName>
                                          <p:attrName>ppt_y</p:attrName>
                                        </p:attrNameLst>
                                      </p:cBhvr>
                                      <p:rCtr x="-236" y="-168"/>
                                    </p:animMotion>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5459"/>
                                        </p:tgtEl>
                                        <p:attrNameLst>
                                          <p:attrName>style.visibility</p:attrName>
                                        </p:attrNameLst>
                                      </p:cBhvr>
                                      <p:to>
                                        <p:strVal val="visible"/>
                                      </p:to>
                                    </p:set>
                                    <p:animEffect transition="in" filter="dissolve">
                                      <p:cBhvr>
                                        <p:cTn id="14" dur="500"/>
                                        <p:tgtEl>
                                          <p:spTgt spid="14545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45490"/>
                                        </p:tgtEl>
                                        <p:attrNameLst>
                                          <p:attrName>style.visibility</p:attrName>
                                        </p:attrNameLst>
                                      </p:cBhvr>
                                      <p:to>
                                        <p:strVal val="visible"/>
                                      </p:to>
                                    </p:set>
                                    <p:animEffect transition="in" filter="dissolve">
                                      <p:cBhvr>
                                        <p:cTn id="17" dur="500"/>
                                        <p:tgtEl>
                                          <p:spTgt spid="1454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5489"/>
                                        </p:tgtEl>
                                        <p:attrNameLst>
                                          <p:attrName>style.visibility</p:attrName>
                                        </p:attrNameLst>
                                      </p:cBhvr>
                                      <p:to>
                                        <p:strVal val="visible"/>
                                      </p:to>
                                    </p:set>
                                    <p:animEffect transition="in" filter="dissolve">
                                      <p:cBhvr>
                                        <p:cTn id="20" dur="500"/>
                                        <p:tgtEl>
                                          <p:spTgt spid="14548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5491"/>
                                        </p:tgtEl>
                                        <p:attrNameLst>
                                          <p:attrName>style.visibility</p:attrName>
                                        </p:attrNameLst>
                                      </p:cBhvr>
                                      <p:to>
                                        <p:strVal val="visible"/>
                                      </p:to>
                                    </p:set>
                                    <p:animEffect transition="in" filter="dissolve">
                                      <p:cBhvr>
                                        <p:cTn id="25" dur="500"/>
                                        <p:tgtEl>
                                          <p:spTgt spid="14549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5495"/>
                                        </p:tgtEl>
                                        <p:attrNameLst>
                                          <p:attrName>style.visibility</p:attrName>
                                        </p:attrNameLst>
                                      </p:cBhvr>
                                      <p:to>
                                        <p:strVal val="visible"/>
                                      </p:to>
                                    </p:set>
                                    <p:animEffect transition="in" filter="dissolve">
                                      <p:cBhvr>
                                        <p:cTn id="30" dur="500"/>
                                        <p:tgtEl>
                                          <p:spTgt spid="14549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5493"/>
                                        </p:tgtEl>
                                        <p:attrNameLst>
                                          <p:attrName>style.visibility</p:attrName>
                                        </p:attrNameLst>
                                      </p:cBhvr>
                                      <p:to>
                                        <p:strVal val="visible"/>
                                      </p:to>
                                    </p:set>
                                    <p:animEffect transition="in" filter="dissolve">
                                      <p:cBhvr>
                                        <p:cTn id="35" dur="500"/>
                                        <p:tgtEl>
                                          <p:spTgt spid="14549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5497"/>
                                        </p:tgtEl>
                                        <p:attrNameLst>
                                          <p:attrName>style.visibility</p:attrName>
                                        </p:attrNameLst>
                                      </p:cBhvr>
                                      <p:to>
                                        <p:strVal val="visible"/>
                                      </p:to>
                                    </p:set>
                                    <p:animEffect transition="in" filter="dissolve">
                                      <p:cBhvr>
                                        <p:cTn id="40" dur="500"/>
                                        <p:tgtEl>
                                          <p:spTgt spid="145497"/>
                                        </p:tgtEl>
                                      </p:cBhvr>
                                    </p:animEffect>
                                  </p:childTnLst>
                                </p:cTn>
                              </p:par>
                              <p:par>
                                <p:cTn id="41" presetID="9" presetClass="entr" presetSubtype="0" fill="hold" nodeType="withEffect">
                                  <p:stCondLst>
                                    <p:cond delay="0"/>
                                  </p:stCondLst>
                                  <p:childTnLst>
                                    <p:set>
                                      <p:cBhvr>
                                        <p:cTn id="42" dur="1" fill="hold">
                                          <p:stCondLst>
                                            <p:cond delay="0"/>
                                          </p:stCondLst>
                                        </p:cTn>
                                        <p:tgtEl>
                                          <p:spTgt spid="145499"/>
                                        </p:tgtEl>
                                        <p:attrNameLst>
                                          <p:attrName>style.visibility</p:attrName>
                                        </p:attrNameLst>
                                      </p:cBhvr>
                                      <p:to>
                                        <p:strVal val="visible"/>
                                      </p:to>
                                    </p:set>
                                    <p:animEffect transition="in" filter="dissolve">
                                      <p:cBhvr>
                                        <p:cTn id="43" dur="500"/>
                                        <p:tgtEl>
                                          <p:spTgt spid="145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9" grpId="0" animBg="1"/>
      <p:bldP spid="145489" grpId="0" animBg="1"/>
      <p:bldP spid="145490" grpId="0"/>
      <p:bldP spid="145491" grpId="0"/>
      <p:bldP spid="145492" grpId="0" animBg="1"/>
      <p:bldP spid="145493" grpId="0"/>
      <p:bldP spid="145495" grpId="0"/>
      <p:bldP spid="14549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data 1"/>
          <p:cNvSpPr>
            <a:spLocks noGrp="1"/>
          </p:cNvSpPr>
          <p:nvPr>
            <p:ph type="dt" sz="half" idx="10"/>
          </p:nvPr>
        </p:nvSpPr>
        <p:spPr/>
        <p:txBody>
          <a:bodyPr/>
          <a:lstStyle/>
          <a:p>
            <a:r>
              <a:rPr lang="it-IT"/>
              <a:t>Astrofisica con neutrini</a:t>
            </a:r>
          </a:p>
        </p:txBody>
      </p:sp>
      <p:sp>
        <p:nvSpPr>
          <p:cNvPr id="20" name="Segnaposto numero diapositiva 3"/>
          <p:cNvSpPr>
            <a:spLocks noGrp="1"/>
          </p:cNvSpPr>
          <p:nvPr>
            <p:ph type="sldNum" sz="quarter" idx="12"/>
          </p:nvPr>
        </p:nvSpPr>
        <p:spPr/>
        <p:txBody>
          <a:bodyPr/>
          <a:lstStyle/>
          <a:p>
            <a:fld id="{FFDB0668-FC01-4BDF-AFA1-2688F61D27B9}" type="slidenum">
              <a:rPr lang="it-IT"/>
              <a:pPr/>
              <a:t>28</a:t>
            </a:fld>
            <a:endParaRPr lang="it-IT"/>
          </a:p>
        </p:txBody>
      </p:sp>
      <p:sp>
        <p:nvSpPr>
          <p:cNvPr id="104451" name="Rectangle 3"/>
          <p:cNvSpPr>
            <a:spLocks noGrp="1" noChangeArrowheads="1"/>
          </p:cNvSpPr>
          <p:nvPr>
            <p:ph type="title" idx="4294967295"/>
          </p:nvPr>
        </p:nvSpPr>
        <p:spPr>
          <a:xfrm>
            <a:off x="1042988" y="44450"/>
            <a:ext cx="7543800" cy="1081088"/>
          </a:xfrm>
        </p:spPr>
        <p:txBody>
          <a:bodyPr/>
          <a:lstStyle/>
          <a:p>
            <a:pPr algn="ctr"/>
            <a:r>
              <a:rPr lang="en-US" dirty="0" smtClean="0"/>
              <a:t>Track reconstruction</a:t>
            </a:r>
            <a:endParaRPr lang="en-US" dirty="0"/>
          </a:p>
        </p:txBody>
      </p:sp>
      <p:pic>
        <p:nvPicPr>
          <p:cNvPr id="104454" name="Picture 6" descr="ani_gold"/>
          <p:cNvPicPr>
            <a:picLocks noChangeAspect="1" noChangeArrowheads="1" noCrop="1"/>
          </p:cNvPicPr>
          <p:nvPr/>
        </p:nvPicPr>
        <p:blipFill>
          <a:blip r:embed="rId2" cstate="print"/>
          <a:srcRect/>
          <a:stretch>
            <a:fillRect/>
          </a:stretch>
        </p:blipFill>
        <p:spPr bwMode="auto">
          <a:xfrm>
            <a:off x="0" y="1190625"/>
            <a:ext cx="4394200" cy="5334000"/>
          </a:xfrm>
          <a:prstGeom prst="rect">
            <a:avLst/>
          </a:prstGeom>
          <a:noFill/>
        </p:spPr>
      </p:pic>
      <p:sp>
        <p:nvSpPr>
          <p:cNvPr id="104456" name="Text Box 8"/>
          <p:cNvSpPr txBox="1">
            <a:spLocks noChangeArrowheads="1"/>
          </p:cNvSpPr>
          <p:nvPr/>
        </p:nvSpPr>
        <p:spPr bwMode="auto">
          <a:xfrm>
            <a:off x="4551363" y="1171219"/>
            <a:ext cx="4392612" cy="2400657"/>
          </a:xfrm>
          <a:prstGeom prst="rect">
            <a:avLst/>
          </a:prstGeom>
          <a:noFill/>
          <a:ln w="9525">
            <a:noFill/>
            <a:miter lim="800000"/>
            <a:headEnd/>
            <a:tailEnd/>
          </a:ln>
          <a:effectLst/>
        </p:spPr>
        <p:txBody>
          <a:bodyPr>
            <a:spAutoFit/>
          </a:bodyPr>
          <a:lstStyle/>
          <a:p>
            <a:pPr>
              <a:spcAft>
                <a:spcPct val="25000"/>
              </a:spcAft>
              <a:buFontTx/>
              <a:buChar char="•"/>
            </a:pPr>
            <a:r>
              <a:rPr lang="en-US" dirty="0" smtClean="0">
                <a:solidFill>
                  <a:srgbClr val="FFFF00"/>
                </a:solidFill>
              </a:rPr>
              <a:t> Cherenkov photons emitted by a </a:t>
            </a:r>
            <a:r>
              <a:rPr lang="en-US" dirty="0" smtClean="0">
                <a:solidFill>
                  <a:srgbClr val="FFFF00"/>
                </a:solidFill>
                <a:latin typeface="Symbol" pitchFamily="18" charset="2"/>
              </a:rPr>
              <a:t>m</a:t>
            </a:r>
            <a:r>
              <a:rPr lang="en-US" dirty="0" smtClean="0">
                <a:solidFill>
                  <a:srgbClr val="FFFF00"/>
                </a:solidFill>
              </a:rPr>
              <a:t> crossing the detector are correlated in space and time</a:t>
            </a:r>
          </a:p>
          <a:p>
            <a:pPr>
              <a:spcAft>
                <a:spcPct val="25000"/>
              </a:spcAft>
              <a:buFontTx/>
              <a:buChar char="•"/>
            </a:pPr>
            <a:r>
              <a:rPr lang="en-US" dirty="0" smtClean="0">
                <a:solidFill>
                  <a:srgbClr val="FFFF00"/>
                </a:solidFill>
              </a:rPr>
              <a:t>  </a:t>
            </a:r>
            <a:r>
              <a:rPr lang="en-US" dirty="0" smtClean="0">
                <a:solidFill>
                  <a:srgbClr val="FFFF00"/>
                </a:solidFill>
                <a:latin typeface="Symbol" pitchFamily="18" charset="2"/>
              </a:rPr>
              <a:t>m</a:t>
            </a:r>
            <a:r>
              <a:rPr lang="en-US" dirty="0" smtClean="0">
                <a:solidFill>
                  <a:srgbClr val="FFFF00"/>
                </a:solidFill>
              </a:rPr>
              <a:t> can be reconstructed looking for time-space correlation between fired PMTs (hits).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rrowheads="1"/>
          </p:cNvSpPr>
          <p:nvPr>
            <p:ph type="title"/>
          </p:nvPr>
        </p:nvSpPr>
        <p:spPr>
          <a:xfrm>
            <a:off x="1066800" y="304800"/>
            <a:ext cx="7681913" cy="892175"/>
          </a:xfrm>
        </p:spPr>
        <p:txBody>
          <a:bodyPr/>
          <a:lstStyle/>
          <a:p>
            <a:r>
              <a:rPr lang="it-IT" dirty="0" err="1" smtClean="0"/>
              <a:t>Detecting</a:t>
            </a:r>
            <a:r>
              <a:rPr lang="it-IT" dirty="0" smtClean="0"/>
              <a:t> </a:t>
            </a:r>
            <a:r>
              <a:rPr lang="it-IT" dirty="0" smtClean="0">
                <a:latin typeface="Symbol" pitchFamily="18" charset="2"/>
              </a:rPr>
              <a:t>n</a:t>
            </a:r>
            <a:endParaRPr lang="it-IT" dirty="0">
              <a:latin typeface="Symbol" pitchFamily="18" charset="2"/>
            </a:endParaRPr>
          </a:p>
        </p:txBody>
      </p:sp>
      <p:sp>
        <p:nvSpPr>
          <p:cNvPr id="296963" name="Text Box 3"/>
          <p:cNvSpPr txBox="1">
            <a:spLocks noChangeArrowheads="1"/>
          </p:cNvSpPr>
          <p:nvPr/>
        </p:nvSpPr>
        <p:spPr bwMode="auto">
          <a:xfrm>
            <a:off x="971550" y="1268413"/>
            <a:ext cx="7486650" cy="1988237"/>
          </a:xfrm>
          <a:prstGeom prst="rect">
            <a:avLst/>
          </a:prstGeom>
          <a:solidFill>
            <a:schemeClr val="bg1"/>
          </a:solidFill>
          <a:ln w="38100">
            <a:solidFill>
              <a:srgbClr val="FAB406"/>
            </a:solidFill>
            <a:miter lim="800000"/>
            <a:headEnd/>
            <a:tailEnd/>
          </a:ln>
          <a:effectLst>
            <a:outerShdw dist="107763" dir="2700000" algn="ctr" rotWithShape="0">
              <a:srgbClr val="FF0000"/>
            </a:outerShdw>
          </a:effectLst>
        </p:spPr>
        <p:txBody>
          <a:bodyPr>
            <a:spAutoFit/>
          </a:bodyPr>
          <a:lstStyle/>
          <a:p>
            <a:pPr eaLnBrk="1" hangingPunct="1">
              <a:lnSpc>
                <a:spcPct val="125000"/>
              </a:lnSpc>
              <a:spcAft>
                <a:spcPct val="60000"/>
              </a:spcAft>
              <a:buFontTx/>
              <a:buChar char="•"/>
            </a:pPr>
            <a:r>
              <a:rPr lang="en-US" sz="2200" dirty="0" smtClean="0">
                <a:solidFill>
                  <a:srgbClr val="CCECFF"/>
                </a:solidFill>
                <a:latin typeface="Arial" charset="0"/>
                <a:cs typeface="Arial" charset="0"/>
              </a:rPr>
              <a:t> Neutrino detection through CC interaction with production of a charged lepton</a:t>
            </a:r>
          </a:p>
          <a:p>
            <a:pPr eaLnBrk="1" hangingPunct="1">
              <a:lnSpc>
                <a:spcPct val="125000"/>
              </a:lnSpc>
              <a:spcAft>
                <a:spcPct val="60000"/>
              </a:spcAft>
              <a:buFontTx/>
              <a:buChar char="•"/>
            </a:pPr>
            <a:r>
              <a:rPr lang="en-US" sz="2200" dirty="0" smtClean="0">
                <a:solidFill>
                  <a:srgbClr val="CCECFF"/>
                </a:solidFill>
                <a:latin typeface="Arial" charset="0"/>
                <a:cs typeface="Arial" charset="0"/>
              </a:rPr>
              <a:t> Neutrino astronomy requires the reconstruction of the neutrino </a:t>
            </a:r>
            <a:r>
              <a:rPr lang="en-US" sz="2200" b="1" i="1" dirty="0" smtClean="0">
                <a:solidFill>
                  <a:srgbClr val="FFFF00"/>
                </a:solidFill>
                <a:latin typeface="Arial" charset="0"/>
                <a:cs typeface="Arial" charset="0"/>
              </a:rPr>
              <a:t>direction </a:t>
            </a:r>
            <a:r>
              <a:rPr lang="en-US" sz="2200" dirty="0" smtClean="0">
                <a:solidFill>
                  <a:srgbClr val="CCECFF"/>
                </a:solidFill>
                <a:latin typeface="Arial" charset="0"/>
                <a:cs typeface="Arial" charset="0"/>
              </a:rPr>
              <a:t>and an estimate of the </a:t>
            </a:r>
            <a:r>
              <a:rPr lang="en-US" sz="2200" b="1" i="1" dirty="0" smtClean="0">
                <a:solidFill>
                  <a:srgbClr val="FFFF00"/>
                </a:solidFill>
                <a:latin typeface="Arial" charset="0"/>
                <a:cs typeface="Arial" charset="0"/>
              </a:rPr>
              <a:t>energy</a:t>
            </a:r>
            <a:endParaRPr lang="en-US" sz="2200" dirty="0">
              <a:solidFill>
                <a:srgbClr val="CCECFF"/>
              </a:solidFill>
              <a:latin typeface="Arial" charset="0"/>
              <a:cs typeface="Arial" charset="0"/>
            </a:endParaRPr>
          </a:p>
        </p:txBody>
      </p:sp>
      <p:sp>
        <p:nvSpPr>
          <p:cNvPr id="296975" name="Line 15"/>
          <p:cNvSpPr>
            <a:spLocks noChangeShapeType="1"/>
          </p:cNvSpPr>
          <p:nvPr/>
        </p:nvSpPr>
        <p:spPr bwMode="auto">
          <a:xfrm>
            <a:off x="704850" y="5565775"/>
            <a:ext cx="4030663" cy="0"/>
          </a:xfrm>
          <a:prstGeom prst="line">
            <a:avLst/>
          </a:prstGeom>
          <a:noFill/>
          <a:ln w="19050">
            <a:solidFill>
              <a:schemeClr val="tx2"/>
            </a:solidFill>
            <a:prstDash val="dash"/>
            <a:round/>
            <a:headEnd/>
            <a:tailEnd/>
          </a:ln>
          <a:effectLst/>
        </p:spPr>
        <p:txBody>
          <a:bodyPr/>
          <a:lstStyle/>
          <a:p>
            <a:endParaRPr lang="it-IT"/>
          </a:p>
        </p:txBody>
      </p:sp>
      <p:sp>
        <p:nvSpPr>
          <p:cNvPr id="296976" name="Line 16"/>
          <p:cNvSpPr>
            <a:spLocks noChangeShapeType="1"/>
          </p:cNvSpPr>
          <p:nvPr/>
        </p:nvSpPr>
        <p:spPr bwMode="auto">
          <a:xfrm flipV="1">
            <a:off x="3232150" y="4908550"/>
            <a:ext cx="1503363" cy="657225"/>
          </a:xfrm>
          <a:prstGeom prst="line">
            <a:avLst/>
          </a:prstGeom>
          <a:noFill/>
          <a:ln w="19050">
            <a:solidFill>
              <a:schemeClr val="tx2"/>
            </a:solidFill>
            <a:round/>
            <a:headEnd/>
            <a:tailEnd type="triangle" w="lg" len="med"/>
          </a:ln>
          <a:effectLst/>
        </p:spPr>
        <p:txBody>
          <a:bodyPr/>
          <a:lstStyle/>
          <a:p>
            <a:endParaRPr lang="it-IT"/>
          </a:p>
        </p:txBody>
      </p:sp>
      <p:sp>
        <p:nvSpPr>
          <p:cNvPr id="296977" name="Text Box 17"/>
          <p:cNvSpPr txBox="1">
            <a:spLocks noChangeArrowheads="1"/>
          </p:cNvSpPr>
          <p:nvPr/>
        </p:nvSpPr>
        <p:spPr bwMode="auto">
          <a:xfrm>
            <a:off x="3876675" y="5153025"/>
            <a:ext cx="342900" cy="457200"/>
          </a:xfrm>
          <a:prstGeom prst="rect">
            <a:avLst/>
          </a:prstGeom>
          <a:noFill/>
          <a:ln w="9525">
            <a:noFill/>
            <a:miter lim="800000"/>
            <a:headEnd/>
            <a:tailEnd/>
          </a:ln>
          <a:effectLst/>
        </p:spPr>
        <p:txBody>
          <a:bodyPr wrap="none">
            <a:spAutoFit/>
          </a:bodyPr>
          <a:lstStyle/>
          <a:p>
            <a:pPr eaLnBrk="1" hangingPunct="1"/>
            <a:r>
              <a:rPr lang="en-US">
                <a:solidFill>
                  <a:srgbClr val="CCECFF"/>
                </a:solidFill>
                <a:latin typeface="Symbol" pitchFamily="18" charset="2"/>
                <a:cs typeface="Arial" charset="0"/>
              </a:rPr>
              <a:t>q</a:t>
            </a:r>
          </a:p>
        </p:txBody>
      </p:sp>
      <p:sp>
        <p:nvSpPr>
          <p:cNvPr id="296978" name="Line 18"/>
          <p:cNvSpPr>
            <a:spLocks noChangeShapeType="1"/>
          </p:cNvSpPr>
          <p:nvPr/>
        </p:nvSpPr>
        <p:spPr bwMode="auto">
          <a:xfrm>
            <a:off x="3232150" y="5565775"/>
            <a:ext cx="692150" cy="168275"/>
          </a:xfrm>
          <a:prstGeom prst="line">
            <a:avLst/>
          </a:prstGeom>
          <a:noFill/>
          <a:ln w="28575">
            <a:solidFill>
              <a:schemeClr val="accent2"/>
            </a:solidFill>
            <a:round/>
            <a:headEnd/>
            <a:tailEnd type="triangle" w="lg" len="med"/>
          </a:ln>
          <a:effectLst/>
        </p:spPr>
        <p:txBody>
          <a:bodyPr/>
          <a:lstStyle/>
          <a:p>
            <a:endParaRPr lang="it-IT"/>
          </a:p>
        </p:txBody>
      </p:sp>
      <p:sp>
        <p:nvSpPr>
          <p:cNvPr id="296979" name="Text Box 19"/>
          <p:cNvSpPr txBox="1">
            <a:spLocks noChangeArrowheads="1"/>
          </p:cNvSpPr>
          <p:nvPr/>
        </p:nvSpPr>
        <p:spPr bwMode="auto">
          <a:xfrm>
            <a:off x="4586288" y="4908550"/>
            <a:ext cx="360362" cy="457200"/>
          </a:xfrm>
          <a:prstGeom prst="rect">
            <a:avLst/>
          </a:prstGeom>
          <a:noFill/>
          <a:ln w="9525">
            <a:noFill/>
            <a:miter lim="800000"/>
            <a:headEnd/>
            <a:tailEnd/>
          </a:ln>
          <a:effectLst/>
        </p:spPr>
        <p:txBody>
          <a:bodyPr wrap="none">
            <a:spAutoFit/>
          </a:bodyPr>
          <a:lstStyle/>
          <a:p>
            <a:pPr eaLnBrk="1" hangingPunct="1"/>
            <a:r>
              <a:rPr lang="en-US" b="1">
                <a:solidFill>
                  <a:srgbClr val="CCECFF"/>
                </a:solidFill>
                <a:latin typeface="Symbol" pitchFamily="18" charset="2"/>
                <a:cs typeface="Arial" charset="0"/>
              </a:rPr>
              <a:t>m</a:t>
            </a:r>
          </a:p>
        </p:txBody>
      </p:sp>
      <p:sp>
        <p:nvSpPr>
          <p:cNvPr id="296980" name="Text Box 20"/>
          <p:cNvSpPr txBox="1">
            <a:spLocks noChangeArrowheads="1"/>
          </p:cNvSpPr>
          <p:nvPr/>
        </p:nvSpPr>
        <p:spPr bwMode="auto">
          <a:xfrm>
            <a:off x="3924300" y="5661025"/>
            <a:ext cx="347663" cy="457200"/>
          </a:xfrm>
          <a:prstGeom prst="rect">
            <a:avLst/>
          </a:prstGeom>
          <a:noFill/>
          <a:ln w="9525">
            <a:noFill/>
            <a:miter lim="800000"/>
            <a:headEnd/>
            <a:tailEnd/>
          </a:ln>
          <a:effectLst/>
        </p:spPr>
        <p:txBody>
          <a:bodyPr>
            <a:spAutoFit/>
          </a:bodyPr>
          <a:lstStyle/>
          <a:p>
            <a:pPr eaLnBrk="1" hangingPunct="1"/>
            <a:r>
              <a:rPr lang="en-US" b="1">
                <a:latin typeface="Arial" charset="0"/>
                <a:cs typeface="Arial" charset="0"/>
              </a:rPr>
              <a:t>X</a:t>
            </a:r>
          </a:p>
        </p:txBody>
      </p:sp>
      <p:sp>
        <p:nvSpPr>
          <p:cNvPr id="296981" name="Text Box 21"/>
          <p:cNvSpPr txBox="1">
            <a:spLocks noChangeArrowheads="1"/>
          </p:cNvSpPr>
          <p:nvPr/>
        </p:nvSpPr>
        <p:spPr bwMode="auto">
          <a:xfrm>
            <a:off x="622300" y="4940300"/>
            <a:ext cx="460375" cy="457200"/>
          </a:xfrm>
          <a:prstGeom prst="rect">
            <a:avLst/>
          </a:prstGeom>
          <a:noFill/>
          <a:ln w="9525">
            <a:noFill/>
            <a:miter lim="800000"/>
            <a:headEnd/>
            <a:tailEnd/>
          </a:ln>
          <a:effectLst/>
        </p:spPr>
        <p:txBody>
          <a:bodyPr wrap="none">
            <a:spAutoFit/>
          </a:bodyPr>
          <a:lstStyle/>
          <a:p>
            <a:pPr eaLnBrk="1" hangingPunct="1"/>
            <a:r>
              <a:rPr lang="en-US" b="1">
                <a:solidFill>
                  <a:srgbClr val="CCECFF"/>
                </a:solidFill>
                <a:latin typeface="Symbol" pitchFamily="18" charset="2"/>
                <a:cs typeface="Arial" charset="0"/>
              </a:rPr>
              <a:t>n</a:t>
            </a:r>
            <a:r>
              <a:rPr lang="en-US" b="1" baseline="-25000">
                <a:solidFill>
                  <a:srgbClr val="CCECFF"/>
                </a:solidFill>
                <a:latin typeface="Symbol" pitchFamily="18" charset="2"/>
                <a:cs typeface="Arial" charset="0"/>
              </a:rPr>
              <a:t>m</a:t>
            </a:r>
          </a:p>
        </p:txBody>
      </p:sp>
      <p:sp>
        <p:nvSpPr>
          <p:cNvPr id="296982" name="Oval 22"/>
          <p:cNvSpPr>
            <a:spLocks noChangeAspect="1" noChangeArrowheads="1"/>
          </p:cNvSpPr>
          <p:nvPr/>
        </p:nvSpPr>
        <p:spPr bwMode="auto">
          <a:xfrm>
            <a:off x="3133725" y="5467350"/>
            <a:ext cx="163513" cy="176213"/>
          </a:xfrm>
          <a:prstGeom prst="ellipse">
            <a:avLst/>
          </a:prstGeom>
          <a:solidFill>
            <a:schemeClr val="tx1"/>
          </a:solidFill>
          <a:ln w="9525">
            <a:solidFill>
              <a:schemeClr val="tx1"/>
            </a:solidFill>
            <a:round/>
            <a:headEnd/>
            <a:tailEnd/>
          </a:ln>
          <a:effectLst/>
        </p:spPr>
        <p:txBody>
          <a:bodyPr wrap="none" anchor="ctr"/>
          <a:lstStyle/>
          <a:p>
            <a:endParaRPr lang="it-IT"/>
          </a:p>
        </p:txBody>
      </p:sp>
      <p:sp>
        <p:nvSpPr>
          <p:cNvPr id="296983" name="Text Box 23"/>
          <p:cNvSpPr txBox="1">
            <a:spLocks noChangeArrowheads="1"/>
          </p:cNvSpPr>
          <p:nvPr/>
        </p:nvSpPr>
        <p:spPr bwMode="auto">
          <a:xfrm>
            <a:off x="3009900" y="5072063"/>
            <a:ext cx="404813" cy="457200"/>
          </a:xfrm>
          <a:prstGeom prst="rect">
            <a:avLst/>
          </a:prstGeom>
          <a:noFill/>
          <a:ln w="9525">
            <a:noFill/>
            <a:miter lim="800000"/>
            <a:headEnd/>
            <a:tailEnd/>
          </a:ln>
          <a:effectLst/>
        </p:spPr>
        <p:txBody>
          <a:bodyPr wrap="none">
            <a:spAutoFit/>
          </a:bodyPr>
          <a:lstStyle/>
          <a:p>
            <a:pPr eaLnBrk="1" hangingPunct="1"/>
            <a:r>
              <a:rPr lang="en-US" b="1">
                <a:latin typeface="Arial" charset="0"/>
                <a:cs typeface="Arial" charset="0"/>
              </a:rPr>
              <a:t>N</a:t>
            </a:r>
          </a:p>
        </p:txBody>
      </p:sp>
      <p:sp>
        <p:nvSpPr>
          <p:cNvPr id="296984" name="Freeform 24"/>
          <p:cNvSpPr>
            <a:spLocks/>
          </p:cNvSpPr>
          <p:nvPr/>
        </p:nvSpPr>
        <p:spPr bwMode="auto">
          <a:xfrm>
            <a:off x="3763963" y="5359400"/>
            <a:ext cx="92075" cy="182563"/>
          </a:xfrm>
          <a:custGeom>
            <a:avLst/>
            <a:gdLst/>
            <a:ahLst/>
            <a:cxnLst>
              <a:cxn ang="0">
                <a:pos x="64" y="119"/>
              </a:cxn>
              <a:cxn ang="0">
                <a:pos x="45" y="37"/>
              </a:cxn>
              <a:cxn ang="0">
                <a:pos x="0" y="0"/>
              </a:cxn>
            </a:cxnLst>
            <a:rect l="0" t="0" r="r" b="b"/>
            <a:pathLst>
              <a:path w="64" h="119">
                <a:moveTo>
                  <a:pt x="64" y="119"/>
                </a:moveTo>
                <a:cubicBezTo>
                  <a:pt x="61" y="105"/>
                  <a:pt x="56" y="57"/>
                  <a:pt x="45" y="37"/>
                </a:cubicBezTo>
                <a:cubicBezTo>
                  <a:pt x="34" y="17"/>
                  <a:pt x="9" y="8"/>
                  <a:pt x="0" y="0"/>
                </a:cubicBezTo>
              </a:path>
            </a:pathLst>
          </a:custGeom>
          <a:noFill/>
          <a:ln w="9525">
            <a:solidFill>
              <a:schemeClr val="accent2"/>
            </a:solidFill>
            <a:round/>
            <a:headEnd/>
            <a:tailEnd/>
          </a:ln>
          <a:effectLst/>
        </p:spPr>
        <p:txBody>
          <a:bodyPr/>
          <a:lstStyle/>
          <a:p>
            <a:endParaRPr lang="it-IT"/>
          </a:p>
        </p:txBody>
      </p:sp>
      <p:sp>
        <p:nvSpPr>
          <p:cNvPr id="296985" name="Text Box 25"/>
          <p:cNvSpPr txBox="1">
            <a:spLocks noChangeArrowheads="1"/>
          </p:cNvSpPr>
          <p:nvPr/>
        </p:nvSpPr>
        <p:spPr bwMode="auto">
          <a:xfrm>
            <a:off x="250825" y="3500438"/>
            <a:ext cx="5041900" cy="769441"/>
          </a:xfrm>
          <a:prstGeom prst="rect">
            <a:avLst/>
          </a:prstGeom>
          <a:noFill/>
          <a:ln w="9525">
            <a:noFill/>
            <a:miter lim="800000"/>
            <a:headEnd/>
            <a:tailEnd/>
          </a:ln>
          <a:effectLst/>
        </p:spPr>
        <p:txBody>
          <a:bodyPr>
            <a:spAutoFit/>
          </a:bodyPr>
          <a:lstStyle/>
          <a:p>
            <a:pPr eaLnBrk="1" hangingPunct="1"/>
            <a:r>
              <a:rPr lang="it-IT" sz="2200" dirty="0" err="1" smtClean="0">
                <a:solidFill>
                  <a:srgbClr val="CCECFF"/>
                </a:solidFill>
                <a:latin typeface="Tahoma" pitchFamily="34" charset="0"/>
                <a:cs typeface="Arial" charset="0"/>
              </a:rPr>
              <a:t>For</a:t>
            </a:r>
            <a:r>
              <a:rPr lang="it-IT" sz="2200" dirty="0" smtClean="0">
                <a:solidFill>
                  <a:srgbClr val="CCECFF"/>
                </a:solidFill>
                <a:latin typeface="Tahoma" pitchFamily="34" charset="0"/>
                <a:cs typeface="Arial" charset="0"/>
              </a:rPr>
              <a:t> E</a:t>
            </a:r>
            <a:r>
              <a:rPr lang="it-IT" sz="2200" dirty="0" smtClean="0">
                <a:solidFill>
                  <a:srgbClr val="CCECFF"/>
                </a:solidFill>
                <a:latin typeface="Symbol" pitchFamily="18" charset="2"/>
                <a:cs typeface="Arial" charset="0"/>
              </a:rPr>
              <a:t>n</a:t>
            </a:r>
            <a:r>
              <a:rPr lang="it-IT" sz="2200" dirty="0" smtClean="0">
                <a:solidFill>
                  <a:srgbClr val="CCECFF"/>
                </a:solidFill>
                <a:latin typeface="Tahoma" pitchFamily="34" charset="0"/>
                <a:cs typeface="Arial" charset="0"/>
              </a:rPr>
              <a:t> </a:t>
            </a:r>
            <a:r>
              <a:rPr lang="it-IT" sz="2200" dirty="0">
                <a:solidFill>
                  <a:srgbClr val="CCECFF"/>
                </a:solidFill>
                <a:latin typeface="Tahoma" pitchFamily="34" charset="0"/>
                <a:cs typeface="Arial" charset="0"/>
              </a:rPr>
              <a:t>&gt;</a:t>
            </a:r>
            <a:r>
              <a:rPr lang="it-IT" sz="2200" dirty="0" err="1">
                <a:solidFill>
                  <a:srgbClr val="CCECFF"/>
                </a:solidFill>
                <a:latin typeface="Tahoma" pitchFamily="34" charset="0"/>
                <a:cs typeface="Arial" charset="0"/>
              </a:rPr>
              <a:t>TeV</a:t>
            </a:r>
            <a:r>
              <a:rPr lang="it-IT" sz="2200" dirty="0">
                <a:solidFill>
                  <a:srgbClr val="CCECFF"/>
                </a:solidFill>
                <a:latin typeface="Tahoma" pitchFamily="34" charset="0"/>
                <a:cs typeface="Arial" charset="0"/>
              </a:rPr>
              <a:t>, </a:t>
            </a:r>
            <a:r>
              <a:rPr lang="it-IT" sz="2200" dirty="0">
                <a:solidFill>
                  <a:srgbClr val="CCECFF"/>
                </a:solidFill>
                <a:latin typeface="Symbol" pitchFamily="18" charset="2"/>
                <a:cs typeface="Arial" charset="0"/>
              </a:rPr>
              <a:t>m</a:t>
            </a:r>
            <a:r>
              <a:rPr lang="it-IT" sz="2200" dirty="0">
                <a:solidFill>
                  <a:srgbClr val="CCECFF"/>
                </a:solidFill>
                <a:latin typeface="Tahoma" pitchFamily="34" charset="0"/>
                <a:cs typeface="Arial" charset="0"/>
              </a:rPr>
              <a:t> e </a:t>
            </a:r>
            <a:r>
              <a:rPr lang="it-IT" sz="2200" dirty="0">
                <a:solidFill>
                  <a:srgbClr val="CCECFF"/>
                </a:solidFill>
                <a:latin typeface="Symbol" pitchFamily="18" charset="2"/>
                <a:cs typeface="Arial" charset="0"/>
              </a:rPr>
              <a:t>n</a:t>
            </a:r>
            <a:r>
              <a:rPr lang="it-IT" sz="2200" dirty="0">
                <a:solidFill>
                  <a:srgbClr val="CCECFF"/>
                </a:solidFill>
                <a:latin typeface="Tahoma" pitchFamily="34" charset="0"/>
                <a:cs typeface="Arial" charset="0"/>
              </a:rPr>
              <a:t> </a:t>
            </a:r>
            <a:r>
              <a:rPr lang="it-IT" sz="2200" dirty="0" smtClean="0">
                <a:solidFill>
                  <a:srgbClr val="CCECFF"/>
                </a:solidFill>
                <a:latin typeface="Tahoma" pitchFamily="34" charset="0"/>
                <a:cs typeface="Arial" charset="0"/>
              </a:rPr>
              <a:t>are </a:t>
            </a:r>
            <a:r>
              <a:rPr lang="it-IT" sz="2200" dirty="0" err="1" smtClean="0">
                <a:solidFill>
                  <a:srgbClr val="CCECFF"/>
                </a:solidFill>
                <a:latin typeface="Tahoma" pitchFamily="34" charset="0"/>
                <a:cs typeface="Arial" charset="0"/>
              </a:rPr>
              <a:t>almost</a:t>
            </a:r>
            <a:r>
              <a:rPr lang="it-IT" sz="2200" dirty="0" smtClean="0">
                <a:solidFill>
                  <a:srgbClr val="CCECFF"/>
                </a:solidFill>
                <a:latin typeface="Tahoma" pitchFamily="34" charset="0"/>
                <a:cs typeface="Arial" charset="0"/>
              </a:rPr>
              <a:t> </a:t>
            </a:r>
            <a:r>
              <a:rPr lang="it-IT" sz="2200" dirty="0" err="1" smtClean="0">
                <a:solidFill>
                  <a:srgbClr val="CCECFF"/>
                </a:solidFill>
                <a:latin typeface="Tahoma" pitchFamily="34" charset="0"/>
                <a:cs typeface="Arial" charset="0"/>
              </a:rPr>
              <a:t>collinear</a:t>
            </a:r>
            <a:r>
              <a:rPr lang="it-IT" sz="2200" dirty="0" smtClean="0">
                <a:solidFill>
                  <a:srgbClr val="CCECFF"/>
                </a:solidFill>
                <a:latin typeface="Tahoma" pitchFamily="34" charset="0"/>
                <a:cs typeface="Arial" charset="0"/>
              </a:rPr>
              <a:t>.</a:t>
            </a:r>
          </a:p>
          <a:p>
            <a:pPr eaLnBrk="1" hangingPunct="1"/>
            <a:r>
              <a:rPr lang="it-IT" sz="2200" b="1" dirty="0" smtClean="0">
                <a:solidFill>
                  <a:srgbClr val="CCECFF"/>
                </a:solidFill>
                <a:latin typeface="Tahoma" pitchFamily="34" charset="0"/>
                <a:cs typeface="Arial" charset="0"/>
              </a:rPr>
              <a:t>In water</a:t>
            </a:r>
            <a:r>
              <a:rPr lang="it-IT" sz="2200" dirty="0" smtClean="0">
                <a:solidFill>
                  <a:srgbClr val="CCECFF"/>
                </a:solidFill>
                <a:latin typeface="Tahoma" pitchFamily="34" charset="0"/>
                <a:cs typeface="Arial" charset="0"/>
              </a:rPr>
              <a:t>: </a:t>
            </a:r>
            <a:endParaRPr lang="it-IT" sz="2200" dirty="0">
              <a:solidFill>
                <a:srgbClr val="CCECFF"/>
              </a:solidFill>
              <a:latin typeface="Tahoma" pitchFamily="34" charset="0"/>
              <a:cs typeface="Arial" charset="0"/>
            </a:endParaRPr>
          </a:p>
        </p:txBody>
      </p:sp>
      <p:sp>
        <p:nvSpPr>
          <p:cNvPr id="296986" name="Text Box 26"/>
          <p:cNvSpPr txBox="1">
            <a:spLocks noChangeArrowheads="1"/>
          </p:cNvSpPr>
          <p:nvPr/>
        </p:nvSpPr>
        <p:spPr bwMode="auto">
          <a:xfrm>
            <a:off x="179388" y="6096000"/>
            <a:ext cx="4430712" cy="769441"/>
          </a:xfrm>
          <a:prstGeom prst="rect">
            <a:avLst/>
          </a:prstGeom>
          <a:noFill/>
          <a:ln w="9525">
            <a:noFill/>
            <a:miter lim="800000"/>
            <a:headEnd/>
            <a:tailEnd/>
          </a:ln>
          <a:effectLst/>
        </p:spPr>
        <p:txBody>
          <a:bodyPr>
            <a:spAutoFit/>
          </a:bodyPr>
          <a:lstStyle/>
          <a:p>
            <a:pPr eaLnBrk="1" hangingPunct="1"/>
            <a:r>
              <a:rPr lang="en-US" sz="2200" dirty="0" smtClean="0">
                <a:solidFill>
                  <a:srgbClr val="99FFCC"/>
                </a:solidFill>
                <a:latin typeface="Tahoma" pitchFamily="34" charset="0"/>
                <a:cs typeface="Arial" charset="0"/>
                <a:sym typeface="Symbol" pitchFamily="18" charset="2"/>
              </a:rPr>
              <a:t></a:t>
            </a:r>
            <a:r>
              <a:rPr lang="en-US" sz="2200" dirty="0" smtClean="0">
                <a:solidFill>
                  <a:srgbClr val="99FFCC"/>
                </a:solidFill>
                <a:latin typeface="Tahoma" pitchFamily="34" charset="0"/>
                <a:cs typeface="Arial" charset="0"/>
              </a:rPr>
              <a:t> reconstruction allows the measurement of the </a:t>
            </a:r>
            <a:r>
              <a:rPr lang="en-US" sz="2200" dirty="0" smtClean="0">
                <a:solidFill>
                  <a:srgbClr val="99FFCC"/>
                </a:solidFill>
                <a:latin typeface="Tahoma" pitchFamily="34" charset="0"/>
                <a:cs typeface="Arial" charset="0"/>
                <a:sym typeface="Symbol" pitchFamily="18" charset="2"/>
              </a:rPr>
              <a:t> direction</a:t>
            </a:r>
            <a:endParaRPr lang="en-US" sz="2200" dirty="0">
              <a:solidFill>
                <a:srgbClr val="99FFCC"/>
              </a:solidFill>
              <a:latin typeface="Tahoma" pitchFamily="34" charset="0"/>
              <a:cs typeface="Arial" charset="0"/>
            </a:endParaRPr>
          </a:p>
        </p:txBody>
      </p:sp>
      <p:graphicFrame>
        <p:nvGraphicFramePr>
          <p:cNvPr id="296987" name="Object 27"/>
          <p:cNvGraphicFramePr>
            <a:graphicFrameLocks noChangeAspect="1"/>
          </p:cNvGraphicFramePr>
          <p:nvPr/>
        </p:nvGraphicFramePr>
        <p:xfrm>
          <a:off x="1187450" y="4149725"/>
          <a:ext cx="1901825" cy="881063"/>
        </p:xfrm>
        <a:graphic>
          <a:graphicData uri="http://schemas.openxmlformats.org/presentationml/2006/ole">
            <p:oleObj spid="_x0000_s296987" name="Equation" r:id="rId3" imgW="1612800" imgH="685800" progId="">
              <p:embed/>
            </p:oleObj>
          </a:graphicData>
        </a:graphic>
      </p:graphicFrame>
      <p:pic>
        <p:nvPicPr>
          <p:cNvPr id="296988" name="Picture 28"/>
          <p:cNvPicPr>
            <a:picLocks noChangeAspect="1" noChangeArrowheads="1"/>
          </p:cNvPicPr>
          <p:nvPr/>
        </p:nvPicPr>
        <p:blipFill>
          <a:blip r:embed="rId4" cstate="print"/>
          <a:srcRect/>
          <a:stretch>
            <a:fillRect/>
          </a:stretch>
        </p:blipFill>
        <p:spPr bwMode="auto">
          <a:xfrm>
            <a:off x="5214942" y="3436176"/>
            <a:ext cx="3929058" cy="34218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75"/>
                                        </p:tgtEl>
                                        <p:attrNameLst>
                                          <p:attrName>style.visibility</p:attrName>
                                        </p:attrNameLst>
                                      </p:cBhvr>
                                      <p:to>
                                        <p:strVal val="visible"/>
                                      </p:to>
                                    </p:set>
                                    <p:animEffect transition="in" filter="dissolve">
                                      <p:cBhvr>
                                        <p:cTn id="7" dur="500"/>
                                        <p:tgtEl>
                                          <p:spTgt spid="29697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6976"/>
                                        </p:tgtEl>
                                        <p:attrNameLst>
                                          <p:attrName>style.visibility</p:attrName>
                                        </p:attrNameLst>
                                      </p:cBhvr>
                                      <p:to>
                                        <p:strVal val="visible"/>
                                      </p:to>
                                    </p:set>
                                    <p:animEffect transition="in" filter="dissolve">
                                      <p:cBhvr>
                                        <p:cTn id="10" dur="500"/>
                                        <p:tgtEl>
                                          <p:spTgt spid="2969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6977"/>
                                        </p:tgtEl>
                                        <p:attrNameLst>
                                          <p:attrName>style.visibility</p:attrName>
                                        </p:attrNameLst>
                                      </p:cBhvr>
                                      <p:to>
                                        <p:strVal val="visible"/>
                                      </p:to>
                                    </p:set>
                                    <p:animEffect transition="in" filter="dissolve">
                                      <p:cBhvr>
                                        <p:cTn id="13" dur="500"/>
                                        <p:tgtEl>
                                          <p:spTgt spid="29697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6978"/>
                                        </p:tgtEl>
                                        <p:attrNameLst>
                                          <p:attrName>style.visibility</p:attrName>
                                        </p:attrNameLst>
                                      </p:cBhvr>
                                      <p:to>
                                        <p:strVal val="visible"/>
                                      </p:to>
                                    </p:set>
                                    <p:animEffect transition="in" filter="dissolve">
                                      <p:cBhvr>
                                        <p:cTn id="16" dur="500"/>
                                        <p:tgtEl>
                                          <p:spTgt spid="29697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6979"/>
                                        </p:tgtEl>
                                        <p:attrNameLst>
                                          <p:attrName>style.visibility</p:attrName>
                                        </p:attrNameLst>
                                      </p:cBhvr>
                                      <p:to>
                                        <p:strVal val="visible"/>
                                      </p:to>
                                    </p:set>
                                    <p:animEffect transition="in" filter="dissolve">
                                      <p:cBhvr>
                                        <p:cTn id="19" dur="500"/>
                                        <p:tgtEl>
                                          <p:spTgt spid="29697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6980"/>
                                        </p:tgtEl>
                                        <p:attrNameLst>
                                          <p:attrName>style.visibility</p:attrName>
                                        </p:attrNameLst>
                                      </p:cBhvr>
                                      <p:to>
                                        <p:strVal val="visible"/>
                                      </p:to>
                                    </p:set>
                                    <p:animEffect transition="in" filter="dissolve">
                                      <p:cBhvr>
                                        <p:cTn id="22" dur="500"/>
                                        <p:tgtEl>
                                          <p:spTgt spid="29698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96981"/>
                                        </p:tgtEl>
                                        <p:attrNameLst>
                                          <p:attrName>style.visibility</p:attrName>
                                        </p:attrNameLst>
                                      </p:cBhvr>
                                      <p:to>
                                        <p:strVal val="visible"/>
                                      </p:to>
                                    </p:set>
                                    <p:animEffect transition="in" filter="dissolve">
                                      <p:cBhvr>
                                        <p:cTn id="25" dur="500"/>
                                        <p:tgtEl>
                                          <p:spTgt spid="29698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96982"/>
                                        </p:tgtEl>
                                        <p:attrNameLst>
                                          <p:attrName>style.visibility</p:attrName>
                                        </p:attrNameLst>
                                      </p:cBhvr>
                                      <p:to>
                                        <p:strVal val="visible"/>
                                      </p:to>
                                    </p:set>
                                    <p:animEffect transition="in" filter="dissolve">
                                      <p:cBhvr>
                                        <p:cTn id="28" dur="500"/>
                                        <p:tgtEl>
                                          <p:spTgt spid="29698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96983"/>
                                        </p:tgtEl>
                                        <p:attrNameLst>
                                          <p:attrName>style.visibility</p:attrName>
                                        </p:attrNameLst>
                                      </p:cBhvr>
                                      <p:to>
                                        <p:strVal val="visible"/>
                                      </p:to>
                                    </p:set>
                                    <p:animEffect transition="in" filter="dissolve">
                                      <p:cBhvr>
                                        <p:cTn id="31" dur="500"/>
                                        <p:tgtEl>
                                          <p:spTgt spid="29698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96984"/>
                                        </p:tgtEl>
                                        <p:attrNameLst>
                                          <p:attrName>style.visibility</p:attrName>
                                        </p:attrNameLst>
                                      </p:cBhvr>
                                      <p:to>
                                        <p:strVal val="visible"/>
                                      </p:to>
                                    </p:set>
                                    <p:animEffect transition="in" filter="dissolve">
                                      <p:cBhvr>
                                        <p:cTn id="34" dur="500"/>
                                        <p:tgtEl>
                                          <p:spTgt spid="29698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96985"/>
                                        </p:tgtEl>
                                        <p:attrNameLst>
                                          <p:attrName>style.visibility</p:attrName>
                                        </p:attrNameLst>
                                      </p:cBhvr>
                                      <p:to>
                                        <p:strVal val="visible"/>
                                      </p:to>
                                    </p:set>
                                    <p:animEffect transition="in" filter="dissolve">
                                      <p:cBhvr>
                                        <p:cTn id="37" dur="500"/>
                                        <p:tgtEl>
                                          <p:spTgt spid="29698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96986"/>
                                        </p:tgtEl>
                                        <p:attrNameLst>
                                          <p:attrName>style.visibility</p:attrName>
                                        </p:attrNameLst>
                                      </p:cBhvr>
                                      <p:to>
                                        <p:strVal val="visible"/>
                                      </p:to>
                                    </p:set>
                                    <p:animEffect transition="in" filter="dissolve">
                                      <p:cBhvr>
                                        <p:cTn id="40" dur="500"/>
                                        <p:tgtEl>
                                          <p:spTgt spid="296986"/>
                                        </p:tgtEl>
                                      </p:cBhvr>
                                    </p:animEffect>
                                  </p:childTnLst>
                                </p:cTn>
                              </p:par>
                              <p:par>
                                <p:cTn id="41" presetID="9" presetClass="entr" presetSubtype="0" fill="hold" nodeType="withEffect">
                                  <p:stCondLst>
                                    <p:cond delay="0"/>
                                  </p:stCondLst>
                                  <p:childTnLst>
                                    <p:set>
                                      <p:cBhvr>
                                        <p:cTn id="42" dur="1" fill="hold">
                                          <p:stCondLst>
                                            <p:cond delay="0"/>
                                          </p:stCondLst>
                                        </p:cTn>
                                        <p:tgtEl>
                                          <p:spTgt spid="296987"/>
                                        </p:tgtEl>
                                        <p:attrNameLst>
                                          <p:attrName>style.visibility</p:attrName>
                                        </p:attrNameLst>
                                      </p:cBhvr>
                                      <p:to>
                                        <p:strVal val="visible"/>
                                      </p:to>
                                    </p:set>
                                    <p:animEffect transition="in" filter="dissolve">
                                      <p:cBhvr>
                                        <p:cTn id="43" dur="500"/>
                                        <p:tgtEl>
                                          <p:spTgt spid="296987"/>
                                        </p:tgtEl>
                                      </p:cBhvr>
                                    </p:animEffect>
                                  </p:childTnLst>
                                </p:cTn>
                              </p:par>
                              <p:par>
                                <p:cTn id="44" presetID="9" presetClass="entr" presetSubtype="0" fill="hold" nodeType="withEffect">
                                  <p:stCondLst>
                                    <p:cond delay="0"/>
                                  </p:stCondLst>
                                  <p:childTnLst>
                                    <p:set>
                                      <p:cBhvr>
                                        <p:cTn id="45" dur="1" fill="hold">
                                          <p:stCondLst>
                                            <p:cond delay="0"/>
                                          </p:stCondLst>
                                        </p:cTn>
                                        <p:tgtEl>
                                          <p:spTgt spid="296988"/>
                                        </p:tgtEl>
                                        <p:attrNameLst>
                                          <p:attrName>style.visibility</p:attrName>
                                        </p:attrNameLst>
                                      </p:cBhvr>
                                      <p:to>
                                        <p:strVal val="visible"/>
                                      </p:to>
                                    </p:set>
                                    <p:animEffect transition="in" filter="dissolve">
                                      <p:cBhvr>
                                        <p:cTn id="46" dur="500"/>
                                        <p:tgtEl>
                                          <p:spTgt spid="296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5" grpId="0" animBg="1"/>
      <p:bldP spid="296976" grpId="0" animBg="1"/>
      <p:bldP spid="296977" grpId="0"/>
      <p:bldP spid="296978" grpId="0" animBg="1"/>
      <p:bldP spid="296979" grpId="0"/>
      <p:bldP spid="296980" grpId="0"/>
      <p:bldP spid="296981" grpId="0"/>
      <p:bldP spid="296982" grpId="0" animBg="1"/>
      <p:bldP spid="296983" grpId="0"/>
      <p:bldP spid="296984" grpId="0" animBg="1"/>
      <p:bldP spid="296985" grpId="0"/>
      <p:bldP spid="2969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1414"/>
            <a:ext cx="8229600" cy="1143000"/>
          </a:xfrm>
        </p:spPr>
        <p:txBody>
          <a:bodyPr/>
          <a:lstStyle/>
          <a:p>
            <a:r>
              <a:rPr lang="it-IT" dirty="0" err="1" smtClean="0"/>
              <a:t>See</a:t>
            </a:r>
            <a:r>
              <a:rPr lang="it-IT" dirty="0" smtClean="0"/>
              <a:t>: </a:t>
            </a:r>
            <a:r>
              <a:rPr lang="it-IT" dirty="0" err="1" smtClean="0"/>
              <a:t>hep-ph</a:t>
            </a:r>
            <a:r>
              <a:rPr lang="it-IT" dirty="0" smtClean="0"/>
              <a:t> 0906.2634</a:t>
            </a:r>
            <a:endParaRPr lang="it-IT" dirty="0"/>
          </a:p>
        </p:txBody>
      </p:sp>
      <p:pic>
        <p:nvPicPr>
          <p:cNvPr id="345090" name="Picture 2"/>
          <p:cNvPicPr>
            <a:picLocks noChangeAspect="1" noChangeArrowheads="1"/>
          </p:cNvPicPr>
          <p:nvPr/>
        </p:nvPicPr>
        <p:blipFill>
          <a:blip r:embed="rId2" cstate="print"/>
          <a:srcRect/>
          <a:stretch>
            <a:fillRect/>
          </a:stretch>
        </p:blipFill>
        <p:spPr bwMode="auto">
          <a:xfrm>
            <a:off x="923925" y="1142984"/>
            <a:ext cx="7294563" cy="5724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p:cNvPicPr>
            <a:picLocks noChangeAspect="1" noChangeArrowheads="1"/>
          </p:cNvPicPr>
          <p:nvPr/>
        </p:nvPicPr>
        <p:blipFill>
          <a:blip r:embed="rId2" cstate="print"/>
          <a:srcRect/>
          <a:stretch>
            <a:fillRect/>
          </a:stretch>
        </p:blipFill>
        <p:spPr bwMode="auto">
          <a:xfrm>
            <a:off x="2819400" y="0"/>
            <a:ext cx="6324600" cy="3843338"/>
          </a:xfrm>
          <a:prstGeom prst="rect">
            <a:avLst/>
          </a:prstGeom>
          <a:noFill/>
          <a:ln w="25400">
            <a:noFill/>
            <a:miter lim="800000"/>
            <a:headEnd/>
            <a:tailEnd/>
          </a:ln>
          <a:effectLst/>
        </p:spPr>
      </p:pic>
      <p:sp>
        <p:nvSpPr>
          <p:cNvPr id="182280" name="Rectangle 8"/>
          <p:cNvSpPr>
            <a:spLocks noChangeArrowheads="1"/>
          </p:cNvSpPr>
          <p:nvPr/>
        </p:nvSpPr>
        <p:spPr bwMode="auto">
          <a:xfrm>
            <a:off x="228600" y="3429000"/>
            <a:ext cx="304800" cy="2514600"/>
          </a:xfrm>
          <a:prstGeom prst="rect">
            <a:avLst/>
          </a:prstGeom>
          <a:noFill/>
          <a:ln w="25400">
            <a:solidFill>
              <a:srgbClr val="FF0000"/>
            </a:solidFill>
            <a:miter lim="800000"/>
            <a:headEnd/>
            <a:tailEnd/>
          </a:ln>
          <a:effectLst/>
        </p:spPr>
        <p:txBody>
          <a:bodyPr wrap="none" anchor="ctr"/>
          <a:lstStyle/>
          <a:p>
            <a:endParaRPr lang="it-IT"/>
          </a:p>
        </p:txBody>
      </p:sp>
      <p:sp>
        <p:nvSpPr>
          <p:cNvPr id="182281" name="Text Box 9"/>
          <p:cNvSpPr txBox="1">
            <a:spLocks noChangeArrowheads="1"/>
          </p:cNvSpPr>
          <p:nvPr/>
        </p:nvSpPr>
        <p:spPr bwMode="auto">
          <a:xfrm>
            <a:off x="6156177" y="4293096"/>
            <a:ext cx="2987824" cy="1384995"/>
          </a:xfrm>
          <a:prstGeom prst="rect">
            <a:avLst/>
          </a:prstGeom>
          <a:noFill/>
          <a:ln w="25400">
            <a:noFill/>
            <a:miter lim="800000"/>
            <a:headEnd/>
            <a:tailEnd/>
          </a:ln>
          <a:effectLst/>
        </p:spPr>
        <p:txBody>
          <a:bodyPr wrap="square">
            <a:spAutoFit/>
          </a:bodyPr>
          <a:lstStyle/>
          <a:p>
            <a:r>
              <a:rPr lang="en-US" sz="2800" dirty="0">
                <a:latin typeface="Garamond" pitchFamily="18" charset="0"/>
              </a:rPr>
              <a:t>Larger area </a:t>
            </a:r>
            <a:r>
              <a:rPr lang="en-US" sz="2800" dirty="0" smtClean="0">
                <a:latin typeface="Garamond" pitchFamily="18" charset="0"/>
              </a:rPr>
              <a:t>experiments </a:t>
            </a:r>
            <a:r>
              <a:rPr lang="en-US" sz="2800" dirty="0">
                <a:latin typeface="Garamond" pitchFamily="18" charset="0"/>
              </a:rPr>
              <a:t>needed!</a:t>
            </a:r>
          </a:p>
        </p:txBody>
      </p:sp>
      <p:sp>
        <p:nvSpPr>
          <p:cNvPr id="182283" name="Rectangle 11"/>
          <p:cNvSpPr>
            <a:spLocks noChangeArrowheads="1"/>
          </p:cNvSpPr>
          <p:nvPr/>
        </p:nvSpPr>
        <p:spPr bwMode="auto">
          <a:xfrm>
            <a:off x="0" y="-99392"/>
            <a:ext cx="2700338" cy="2554545"/>
          </a:xfrm>
          <a:prstGeom prst="rect">
            <a:avLst/>
          </a:prstGeom>
          <a:noFill/>
          <a:ln w="25400">
            <a:noFill/>
            <a:miter lim="800000"/>
            <a:headEnd/>
            <a:tailEnd/>
          </a:ln>
          <a:effectLst/>
        </p:spPr>
        <p:txBody>
          <a:bodyPr>
            <a:spAutoFit/>
          </a:bodyPr>
          <a:lstStyle/>
          <a:p>
            <a:pPr algn="ctr"/>
            <a:r>
              <a:rPr lang="it-IT" sz="3200" b="1" dirty="0"/>
              <a:t>MACRO </a:t>
            </a:r>
            <a:endParaRPr lang="it-IT" sz="3200" b="1" dirty="0" smtClean="0"/>
          </a:p>
          <a:p>
            <a:pPr algn="ctr"/>
            <a:r>
              <a:rPr lang="it-IT" sz="3200" b="1" dirty="0" smtClean="0"/>
              <a:t>(A=1000 m</a:t>
            </a:r>
            <a:r>
              <a:rPr lang="it-IT" sz="3200" b="1" baseline="30000" dirty="0" smtClean="0"/>
              <a:t>2</a:t>
            </a:r>
            <a:r>
              <a:rPr lang="it-IT" sz="3200" b="1" dirty="0" smtClean="0"/>
              <a:t>, T=5 y) </a:t>
            </a:r>
            <a:r>
              <a:rPr lang="it-IT" sz="3200" b="1" dirty="0" err="1" smtClean="0"/>
              <a:t>results</a:t>
            </a:r>
            <a:r>
              <a:rPr lang="it-IT" sz="3200" b="1" dirty="0"/>
              <a:t>: no </a:t>
            </a:r>
            <a:r>
              <a:rPr lang="it-IT" sz="3200" b="1" dirty="0" err="1"/>
              <a:t>evidence</a:t>
            </a:r>
            <a:r>
              <a:rPr lang="it-IT" sz="3200" b="1" dirty="0"/>
              <a:t>!</a:t>
            </a:r>
          </a:p>
        </p:txBody>
      </p:sp>
      <p:pic>
        <p:nvPicPr>
          <p:cNvPr id="459777" name="Picture 1"/>
          <p:cNvPicPr>
            <a:picLocks noChangeAspect="1" noChangeArrowheads="1"/>
          </p:cNvPicPr>
          <p:nvPr/>
        </p:nvPicPr>
        <p:blipFill>
          <a:blip r:embed="rId3" cstate="print"/>
          <a:srcRect/>
          <a:stretch>
            <a:fillRect/>
          </a:stretch>
        </p:blipFill>
        <p:spPr bwMode="auto">
          <a:xfrm>
            <a:off x="0" y="2845519"/>
            <a:ext cx="6045471" cy="4012481"/>
          </a:xfrm>
          <a:prstGeom prst="rect">
            <a:avLst/>
          </a:prstGeom>
          <a:noFill/>
          <a:ln w="9525">
            <a:noFill/>
            <a:miter lim="800000"/>
            <a:headEnd/>
            <a:tailEnd/>
          </a:ln>
        </p:spPr>
      </p:pic>
      <p:sp>
        <p:nvSpPr>
          <p:cNvPr id="12" name="Figura a mano libera 11"/>
          <p:cNvSpPr/>
          <p:nvPr/>
        </p:nvSpPr>
        <p:spPr bwMode="auto">
          <a:xfrm>
            <a:off x="1209040" y="3728720"/>
            <a:ext cx="3027680" cy="619760"/>
          </a:xfrm>
          <a:custGeom>
            <a:avLst/>
            <a:gdLst>
              <a:gd name="connsiteX0" fmla="*/ 0 w 3027680"/>
              <a:gd name="connsiteY0" fmla="*/ 619760 h 619760"/>
              <a:gd name="connsiteX1" fmla="*/ 1239520 w 3027680"/>
              <a:gd name="connsiteY1" fmla="*/ 579120 h 619760"/>
              <a:gd name="connsiteX2" fmla="*/ 2336800 w 3027680"/>
              <a:gd name="connsiteY2" fmla="*/ 386080 h 619760"/>
              <a:gd name="connsiteX3" fmla="*/ 3027680 w 3027680"/>
              <a:gd name="connsiteY3" fmla="*/ 0 h 619760"/>
            </a:gdLst>
            <a:ahLst/>
            <a:cxnLst>
              <a:cxn ang="0">
                <a:pos x="connsiteX0" y="connsiteY0"/>
              </a:cxn>
              <a:cxn ang="0">
                <a:pos x="connsiteX1" y="connsiteY1"/>
              </a:cxn>
              <a:cxn ang="0">
                <a:pos x="connsiteX2" y="connsiteY2"/>
              </a:cxn>
              <a:cxn ang="0">
                <a:pos x="connsiteX3" y="connsiteY3"/>
              </a:cxn>
            </a:cxnLst>
            <a:rect l="l" t="t" r="r" b="b"/>
            <a:pathLst>
              <a:path w="3027680" h="619760">
                <a:moveTo>
                  <a:pt x="0" y="619760"/>
                </a:moveTo>
                <a:cubicBezTo>
                  <a:pt x="425026" y="618913"/>
                  <a:pt x="850053" y="618067"/>
                  <a:pt x="1239520" y="579120"/>
                </a:cubicBezTo>
                <a:cubicBezTo>
                  <a:pt x="1628987" y="540173"/>
                  <a:pt x="2038773" y="482600"/>
                  <a:pt x="2336800" y="386080"/>
                </a:cubicBezTo>
                <a:cubicBezTo>
                  <a:pt x="2634827" y="289560"/>
                  <a:pt x="2831253" y="144780"/>
                  <a:pt x="3027680" y="0"/>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p:txBody>
          <a:bodyPr/>
          <a:lstStyle/>
          <a:p>
            <a:r>
              <a:rPr lang="en-US"/>
              <a:t>9.5 Upper Bounds on Neutrino Diffuse Fluxes</a:t>
            </a:r>
          </a:p>
        </p:txBody>
      </p:sp>
      <p:sp>
        <p:nvSpPr>
          <p:cNvPr id="226307" name="Rectangle 3"/>
          <p:cNvSpPr>
            <a:spLocks noGrp="1" noChangeArrowheads="1"/>
          </p:cNvSpPr>
          <p:nvPr>
            <p:ph type="body" idx="1"/>
          </p:nvPr>
        </p:nvSpPr>
        <p:spPr>
          <a:xfrm>
            <a:off x="566738" y="1358900"/>
            <a:ext cx="4545012" cy="1349375"/>
          </a:xfrm>
        </p:spPr>
        <p:txBody>
          <a:bodyPr/>
          <a:lstStyle/>
          <a:p>
            <a:pPr marL="88900" indent="-88900">
              <a:lnSpc>
                <a:spcPct val="80000"/>
              </a:lnSpc>
            </a:pPr>
            <a:r>
              <a:rPr lang="en-US" sz="2000"/>
              <a:t>Upper bounds from UHE </a:t>
            </a:r>
            <a:r>
              <a:rPr lang="en-US" sz="2000">
                <a:solidFill>
                  <a:srgbClr val="FFCC00"/>
                </a:solidFill>
              </a:rPr>
              <a:t>cosmic rays</a:t>
            </a:r>
            <a:r>
              <a:rPr lang="en-US" sz="2000"/>
              <a:t> and </a:t>
            </a:r>
            <a:r>
              <a:rPr lang="en-US" sz="2000">
                <a:solidFill>
                  <a:srgbClr val="FFCC00"/>
                </a:solidFill>
                <a:sym typeface="Symbol" pitchFamily="18" charset="2"/>
              </a:rPr>
              <a:t> diffuse flux</a:t>
            </a:r>
            <a:r>
              <a:rPr lang="en-US" sz="2000">
                <a:sym typeface="Symbol" pitchFamily="18" charset="2"/>
              </a:rPr>
              <a:t> can be established.</a:t>
            </a:r>
          </a:p>
          <a:p>
            <a:pPr marL="88900" indent="-88900">
              <a:lnSpc>
                <a:spcPct val="80000"/>
              </a:lnSpc>
            </a:pPr>
            <a:r>
              <a:rPr lang="en-US" sz="2000"/>
              <a:t>The first limit comes from the isotropic gamma ray background: </a:t>
            </a:r>
          </a:p>
          <a:p>
            <a:pPr marL="88900" indent="-88900" algn="ctr">
              <a:lnSpc>
                <a:spcPct val="90000"/>
              </a:lnSpc>
              <a:buFont typeface="Wingdings" pitchFamily="2" charset="2"/>
              <a:buNone/>
            </a:pPr>
            <a:r>
              <a:rPr lang="en-US" sz="2000">
                <a:sym typeface="Symbol" pitchFamily="18" charset="2"/>
              </a:rPr>
              <a:t></a:t>
            </a:r>
            <a:r>
              <a:rPr lang="en-US" sz="2000" baseline="-25000">
                <a:sym typeface="Symbol" pitchFamily="18" charset="2"/>
              </a:rPr>
              <a:t> </a:t>
            </a:r>
            <a:r>
              <a:rPr lang="en-US" sz="2000">
                <a:sym typeface="Symbol" pitchFamily="18" charset="2"/>
              </a:rPr>
              <a:t> </a:t>
            </a:r>
            <a:r>
              <a:rPr lang="en-US" sz="2000" baseline="-25000">
                <a:sym typeface="Symbol" pitchFamily="18" charset="2"/>
              </a:rPr>
              <a:t></a:t>
            </a:r>
            <a:r>
              <a:rPr lang="en-US" sz="2000">
                <a:sym typeface="Symbol" pitchFamily="18" charset="2"/>
              </a:rPr>
              <a:t>(MeV-GeV) O</a:t>
            </a:r>
            <a:r>
              <a:rPr lang="en-US" sz="2000" baseline="-25000">
                <a:sym typeface="Symbol" pitchFamily="18" charset="2"/>
              </a:rPr>
              <a:t></a:t>
            </a:r>
          </a:p>
          <a:p>
            <a:pPr marL="88900" indent="-88900">
              <a:lnSpc>
                <a:spcPct val="80000"/>
              </a:lnSpc>
            </a:pPr>
            <a:endParaRPr lang="en-US" sz="2000" baseline="30000">
              <a:sym typeface="Symbol" pitchFamily="18" charset="2"/>
            </a:endParaRPr>
          </a:p>
        </p:txBody>
      </p:sp>
      <p:pic>
        <p:nvPicPr>
          <p:cNvPr id="226308" name="Picture 4" descr="waxman_fig2b"/>
          <p:cNvPicPr>
            <a:picLocks noChangeAspect="1" noChangeArrowheads="1"/>
          </p:cNvPicPr>
          <p:nvPr/>
        </p:nvPicPr>
        <p:blipFill>
          <a:blip r:embed="rId4" cstate="print"/>
          <a:srcRect/>
          <a:stretch>
            <a:fillRect/>
          </a:stretch>
        </p:blipFill>
        <p:spPr bwMode="auto">
          <a:xfrm>
            <a:off x="5219700" y="1412875"/>
            <a:ext cx="3635375" cy="2982913"/>
          </a:xfrm>
          <a:prstGeom prst="rect">
            <a:avLst/>
          </a:prstGeom>
          <a:noFill/>
        </p:spPr>
      </p:pic>
      <p:sp>
        <p:nvSpPr>
          <p:cNvPr id="226309" name="Text Box 5"/>
          <p:cNvSpPr txBox="1">
            <a:spLocks noChangeArrowheads="1"/>
          </p:cNvSpPr>
          <p:nvPr/>
        </p:nvSpPr>
        <p:spPr bwMode="auto">
          <a:xfrm>
            <a:off x="5867400" y="2349500"/>
            <a:ext cx="860425" cy="396875"/>
          </a:xfrm>
          <a:prstGeom prst="rect">
            <a:avLst/>
          </a:prstGeom>
          <a:noFill/>
          <a:ln w="9525" algn="ctr">
            <a:noFill/>
            <a:miter lim="800000"/>
            <a:headEnd/>
            <a:tailEnd/>
          </a:ln>
          <a:effectLst/>
        </p:spPr>
        <p:txBody>
          <a:bodyPr wrap="none">
            <a:spAutoFit/>
          </a:bodyPr>
          <a:lstStyle/>
          <a:p>
            <a:r>
              <a:rPr lang="en-US" sz="1600">
                <a:solidFill>
                  <a:schemeClr val="bg2"/>
                </a:solidFill>
                <a:latin typeface="Century Gothic" pitchFamily="34" charset="0"/>
              </a:rPr>
              <a:t>Atm </a:t>
            </a:r>
            <a:r>
              <a:rPr lang="en-US" sz="2000">
                <a:solidFill>
                  <a:schemeClr val="bg2"/>
                </a:solidFill>
                <a:latin typeface="Century Gothic" pitchFamily="34" charset="0"/>
                <a:sym typeface="Symbol" pitchFamily="18" charset="2"/>
              </a:rPr>
              <a:t></a:t>
            </a:r>
            <a:r>
              <a:rPr lang="en-US" sz="1600">
                <a:solidFill>
                  <a:schemeClr val="bg2"/>
                </a:solidFill>
                <a:latin typeface="Century Gothic" pitchFamily="34" charset="0"/>
                <a:sym typeface="Symbol" pitchFamily="18" charset="2"/>
              </a:rPr>
              <a:t>s</a:t>
            </a:r>
            <a:endParaRPr lang="en-US" sz="2000">
              <a:solidFill>
                <a:schemeClr val="bg2"/>
              </a:solidFill>
              <a:latin typeface="Century Gothic" pitchFamily="34" charset="0"/>
              <a:sym typeface="Symbol" pitchFamily="18" charset="2"/>
            </a:endParaRPr>
          </a:p>
        </p:txBody>
      </p:sp>
      <p:sp>
        <p:nvSpPr>
          <p:cNvPr id="226310" name="Text Box 6"/>
          <p:cNvSpPr txBox="1">
            <a:spLocks noChangeArrowheads="1"/>
          </p:cNvSpPr>
          <p:nvPr/>
        </p:nvSpPr>
        <p:spPr bwMode="auto">
          <a:xfrm>
            <a:off x="701675" y="4256088"/>
            <a:ext cx="3960813" cy="1558925"/>
          </a:xfrm>
          <a:prstGeom prst="rect">
            <a:avLst/>
          </a:prstGeom>
          <a:noFill/>
          <a:ln w="9525" algn="ctr">
            <a:noFill/>
            <a:miter lim="800000"/>
            <a:headEnd/>
            <a:tailEnd/>
          </a:ln>
          <a:effectLst/>
        </p:spPr>
        <p:txBody>
          <a:bodyPr>
            <a:spAutoFit/>
          </a:bodyPr>
          <a:lstStyle/>
          <a:p>
            <a:pPr>
              <a:spcBef>
                <a:spcPct val="50000"/>
              </a:spcBef>
            </a:pPr>
            <a:r>
              <a:rPr lang="en-US" sz="1600" u="sng">
                <a:latin typeface="Century Gothic" pitchFamily="34" charset="0"/>
              </a:rPr>
              <a:t>Waxman-Bahcall</a:t>
            </a:r>
          </a:p>
          <a:p>
            <a:pPr>
              <a:spcBef>
                <a:spcPct val="50000"/>
              </a:spcBef>
              <a:buFontTx/>
              <a:buChar char="•"/>
            </a:pPr>
            <a:r>
              <a:rPr lang="en-US" sz="1600">
                <a:latin typeface="Century Gothic" pitchFamily="34" charset="0"/>
              </a:rPr>
              <a:t>Source transparent to HE neutrons (E</a:t>
            </a:r>
            <a:r>
              <a:rPr lang="en-US" sz="1600" baseline="-25000">
                <a:latin typeface="Century Gothic" pitchFamily="34" charset="0"/>
              </a:rPr>
              <a:t>n</a:t>
            </a:r>
            <a:r>
              <a:rPr lang="en-US" sz="1600">
                <a:latin typeface="Century Gothic" pitchFamily="34" charset="0"/>
              </a:rPr>
              <a:t>~10</a:t>
            </a:r>
            <a:r>
              <a:rPr lang="en-US" sz="1600" baseline="30000">
                <a:latin typeface="Century Gothic" pitchFamily="34" charset="0"/>
              </a:rPr>
              <a:t>19</a:t>
            </a:r>
            <a:r>
              <a:rPr lang="en-US" sz="1600">
                <a:latin typeface="Century Gothic" pitchFamily="34" charset="0"/>
              </a:rPr>
              <a:t> eV)</a:t>
            </a:r>
          </a:p>
          <a:p>
            <a:pPr>
              <a:spcBef>
                <a:spcPct val="50000"/>
              </a:spcBef>
              <a:buFontTx/>
              <a:buChar char="•"/>
            </a:pPr>
            <a:r>
              <a:rPr lang="en-US" sz="1600">
                <a:latin typeface="Century Gothic" pitchFamily="34" charset="0"/>
              </a:rPr>
              <a:t>Spectral shape up to GZK cut-off is dN/dE</a:t>
            </a:r>
            <a:r>
              <a:rPr lang="en-US" sz="1600">
                <a:latin typeface="Century Gothic" pitchFamily="34" charset="0"/>
                <a:sym typeface="Symbol" pitchFamily="18" charset="2"/>
              </a:rPr>
              <a:t></a:t>
            </a:r>
            <a:r>
              <a:rPr lang="en-US" sz="1600">
                <a:latin typeface="Century Gothic" pitchFamily="34" charset="0"/>
              </a:rPr>
              <a:t>E</a:t>
            </a:r>
            <a:r>
              <a:rPr lang="en-US" sz="1600" baseline="30000">
                <a:latin typeface="Century Gothic" pitchFamily="34" charset="0"/>
              </a:rPr>
              <a:t>-2</a:t>
            </a:r>
          </a:p>
        </p:txBody>
      </p:sp>
      <p:sp>
        <p:nvSpPr>
          <p:cNvPr id="226311" name="Text Box 7"/>
          <p:cNvSpPr txBox="1">
            <a:spLocks noChangeArrowheads="1"/>
          </p:cNvSpPr>
          <p:nvPr/>
        </p:nvSpPr>
        <p:spPr bwMode="auto">
          <a:xfrm>
            <a:off x="4751388" y="4441825"/>
            <a:ext cx="4051300" cy="1192213"/>
          </a:xfrm>
          <a:prstGeom prst="rect">
            <a:avLst/>
          </a:prstGeom>
          <a:noFill/>
          <a:ln w="9525" algn="ctr">
            <a:noFill/>
            <a:miter lim="800000"/>
            <a:headEnd/>
            <a:tailEnd/>
          </a:ln>
          <a:effectLst/>
        </p:spPr>
        <p:txBody>
          <a:bodyPr>
            <a:spAutoFit/>
          </a:bodyPr>
          <a:lstStyle/>
          <a:p>
            <a:pPr>
              <a:spcBef>
                <a:spcPct val="50000"/>
              </a:spcBef>
            </a:pPr>
            <a:r>
              <a:rPr lang="en-US" sz="1600" u="sng">
                <a:latin typeface="Century Gothic" pitchFamily="34" charset="0"/>
              </a:rPr>
              <a:t>Mannheim-Protheroe-Rachen</a:t>
            </a:r>
          </a:p>
          <a:p>
            <a:pPr>
              <a:spcBef>
                <a:spcPct val="50000"/>
              </a:spcBef>
              <a:buFontTx/>
              <a:buChar char="•"/>
            </a:pPr>
            <a:r>
              <a:rPr lang="en-US" sz="1600">
                <a:latin typeface="Century Gothic" pitchFamily="34" charset="0"/>
              </a:rPr>
              <a:t>There is no assumption about the opacity and the spectral indexes of the sources.</a:t>
            </a:r>
            <a:endParaRPr lang="en-US" sz="1600" baseline="30000">
              <a:latin typeface="Century Gothic" pitchFamily="34" charset="0"/>
              <a:sym typeface="Symbol" pitchFamily="18" charset="2"/>
            </a:endParaRPr>
          </a:p>
        </p:txBody>
      </p:sp>
      <p:sp>
        <p:nvSpPr>
          <p:cNvPr id="226312" name="Text Box 8"/>
          <p:cNvSpPr txBox="1">
            <a:spLocks noChangeArrowheads="1"/>
          </p:cNvSpPr>
          <p:nvPr/>
        </p:nvSpPr>
        <p:spPr bwMode="auto">
          <a:xfrm>
            <a:off x="701675" y="5815013"/>
            <a:ext cx="3648075" cy="346075"/>
          </a:xfrm>
          <a:prstGeom prst="rect">
            <a:avLst/>
          </a:prstGeom>
          <a:noFill/>
          <a:ln w="9525" algn="ctr">
            <a:solidFill>
              <a:srgbClr val="FFCC00"/>
            </a:solidFill>
            <a:miter lim="800000"/>
            <a:headEnd/>
            <a:tailEnd/>
          </a:ln>
          <a:effectLst/>
        </p:spPr>
        <p:txBody>
          <a:bodyPr wrap="none">
            <a:spAutoFit/>
          </a:bodyPr>
          <a:lstStyle/>
          <a:p>
            <a:r>
              <a:rPr lang="en-US" sz="1600">
                <a:latin typeface="Century Gothic" pitchFamily="34" charset="0"/>
              </a:rPr>
              <a:t>E</a:t>
            </a:r>
            <a:r>
              <a:rPr lang="en-US" sz="1600" baseline="30000">
                <a:latin typeface="Century Gothic" pitchFamily="34" charset="0"/>
              </a:rPr>
              <a:t>2</a:t>
            </a:r>
            <a:r>
              <a:rPr lang="en-US" sz="1600">
                <a:latin typeface="Century Gothic" pitchFamily="34" charset="0"/>
              </a:rPr>
              <a:t> d</a:t>
            </a:r>
            <a:r>
              <a:rPr lang="en-US" sz="1600">
                <a:latin typeface="Century Gothic" pitchFamily="34" charset="0"/>
                <a:sym typeface="Symbol" pitchFamily="18" charset="2"/>
              </a:rPr>
              <a:t>/dE &lt; 4.5×10</a:t>
            </a:r>
            <a:r>
              <a:rPr lang="en-US" sz="1600" baseline="30000">
                <a:latin typeface="Century Gothic" pitchFamily="34" charset="0"/>
                <a:sym typeface="Symbol" pitchFamily="18" charset="2"/>
              </a:rPr>
              <a:t>-8</a:t>
            </a:r>
            <a:r>
              <a:rPr lang="en-US" sz="1600">
                <a:latin typeface="Century Gothic" pitchFamily="34" charset="0"/>
                <a:sym typeface="Symbol" pitchFamily="18" charset="2"/>
              </a:rPr>
              <a:t> GeV cm</a:t>
            </a:r>
            <a:r>
              <a:rPr lang="en-US" sz="1600" baseline="30000">
                <a:latin typeface="Century Gothic" pitchFamily="34" charset="0"/>
                <a:sym typeface="Symbol" pitchFamily="18" charset="2"/>
              </a:rPr>
              <a:t>-2</a:t>
            </a:r>
            <a:r>
              <a:rPr lang="en-US" sz="1600">
                <a:latin typeface="Century Gothic" pitchFamily="34" charset="0"/>
                <a:sym typeface="Symbol" pitchFamily="18" charset="2"/>
              </a:rPr>
              <a:t> s</a:t>
            </a:r>
            <a:r>
              <a:rPr lang="en-US" sz="1600" baseline="30000">
                <a:latin typeface="Century Gothic" pitchFamily="34" charset="0"/>
                <a:sym typeface="Symbol" pitchFamily="18" charset="2"/>
              </a:rPr>
              <a:t>-1</a:t>
            </a:r>
            <a:r>
              <a:rPr lang="en-US" sz="1600">
                <a:latin typeface="Century Gothic" pitchFamily="34" charset="0"/>
                <a:sym typeface="Symbol" pitchFamily="18" charset="2"/>
              </a:rPr>
              <a:t> sr</a:t>
            </a:r>
            <a:r>
              <a:rPr lang="en-US" sz="1600" baseline="30000">
                <a:latin typeface="Century Gothic" pitchFamily="34" charset="0"/>
                <a:sym typeface="Symbol" pitchFamily="18" charset="2"/>
              </a:rPr>
              <a:t>-1</a:t>
            </a:r>
          </a:p>
        </p:txBody>
      </p:sp>
      <p:sp>
        <p:nvSpPr>
          <p:cNvPr id="226313" name="Rectangle 9"/>
          <p:cNvSpPr>
            <a:spLocks noChangeArrowheads="1"/>
          </p:cNvSpPr>
          <p:nvPr/>
        </p:nvSpPr>
        <p:spPr bwMode="auto">
          <a:xfrm>
            <a:off x="4500563" y="5815013"/>
            <a:ext cx="4446587" cy="346075"/>
          </a:xfrm>
          <a:prstGeom prst="rect">
            <a:avLst/>
          </a:prstGeom>
          <a:noFill/>
          <a:ln w="9525" algn="ctr">
            <a:solidFill>
              <a:srgbClr val="FFCC00"/>
            </a:solidFill>
            <a:miter lim="800000"/>
            <a:headEnd/>
            <a:tailEnd/>
          </a:ln>
          <a:effectLst/>
        </p:spPr>
        <p:txBody>
          <a:bodyPr wrap="none">
            <a:spAutoFit/>
          </a:bodyPr>
          <a:lstStyle/>
          <a:p>
            <a:r>
              <a:rPr lang="en-US" sz="1600">
                <a:latin typeface="Century Gothic" pitchFamily="34" charset="0"/>
              </a:rPr>
              <a:t>E</a:t>
            </a:r>
            <a:r>
              <a:rPr lang="en-US" sz="1600" baseline="30000">
                <a:latin typeface="Century Gothic" pitchFamily="34" charset="0"/>
              </a:rPr>
              <a:t>2</a:t>
            </a:r>
            <a:r>
              <a:rPr lang="en-US" sz="1600">
                <a:latin typeface="Century Gothic" pitchFamily="34" charset="0"/>
              </a:rPr>
              <a:t> d</a:t>
            </a:r>
            <a:r>
              <a:rPr lang="en-US" sz="1600">
                <a:latin typeface="Century Gothic" pitchFamily="34" charset="0"/>
                <a:sym typeface="Symbol" pitchFamily="18" charset="2"/>
              </a:rPr>
              <a:t>/dE &lt; 2×10</a:t>
            </a:r>
            <a:r>
              <a:rPr lang="en-US" sz="1600" baseline="30000">
                <a:latin typeface="Century Gothic" pitchFamily="34" charset="0"/>
                <a:sym typeface="Symbol" pitchFamily="18" charset="2"/>
              </a:rPr>
              <a:t>-6</a:t>
            </a:r>
            <a:r>
              <a:rPr lang="en-US" sz="1600">
                <a:latin typeface="Century Gothic" pitchFamily="34" charset="0"/>
                <a:sym typeface="Symbol" pitchFamily="18" charset="2"/>
              </a:rPr>
              <a:t> – 4.5×10</a:t>
            </a:r>
            <a:r>
              <a:rPr lang="en-US" sz="1600" baseline="30000">
                <a:latin typeface="Century Gothic" pitchFamily="34" charset="0"/>
                <a:sym typeface="Symbol" pitchFamily="18" charset="2"/>
              </a:rPr>
              <a:t>-8</a:t>
            </a:r>
            <a:r>
              <a:rPr lang="en-US" sz="1600">
                <a:latin typeface="Century Gothic" pitchFamily="34" charset="0"/>
                <a:sym typeface="Symbol" pitchFamily="18" charset="2"/>
              </a:rPr>
              <a:t> GeV cm</a:t>
            </a:r>
            <a:r>
              <a:rPr lang="en-US" sz="1600" baseline="30000">
                <a:latin typeface="Century Gothic" pitchFamily="34" charset="0"/>
                <a:sym typeface="Symbol" pitchFamily="18" charset="2"/>
              </a:rPr>
              <a:t>-2</a:t>
            </a:r>
            <a:r>
              <a:rPr lang="en-US" sz="1600">
                <a:latin typeface="Century Gothic" pitchFamily="34" charset="0"/>
                <a:sym typeface="Symbol" pitchFamily="18" charset="2"/>
              </a:rPr>
              <a:t> s</a:t>
            </a:r>
            <a:r>
              <a:rPr lang="en-US" sz="1600" baseline="30000">
                <a:latin typeface="Century Gothic" pitchFamily="34" charset="0"/>
                <a:sym typeface="Symbol" pitchFamily="18" charset="2"/>
              </a:rPr>
              <a:t>-1</a:t>
            </a:r>
            <a:r>
              <a:rPr lang="en-US" sz="1600">
                <a:latin typeface="Century Gothic" pitchFamily="34" charset="0"/>
                <a:sym typeface="Symbol" pitchFamily="18" charset="2"/>
              </a:rPr>
              <a:t> sr</a:t>
            </a:r>
            <a:r>
              <a:rPr lang="en-US" sz="1600" baseline="30000">
                <a:latin typeface="Century Gothic" pitchFamily="34" charset="0"/>
                <a:sym typeface="Symbol" pitchFamily="18" charset="2"/>
              </a:rPr>
              <a:t>-1</a:t>
            </a:r>
          </a:p>
        </p:txBody>
      </p:sp>
      <p:sp>
        <p:nvSpPr>
          <p:cNvPr id="226314" name="Text Box 10"/>
          <p:cNvSpPr txBox="1">
            <a:spLocks noChangeArrowheads="1"/>
          </p:cNvSpPr>
          <p:nvPr/>
        </p:nvSpPr>
        <p:spPr bwMode="auto">
          <a:xfrm>
            <a:off x="1511300" y="6354763"/>
            <a:ext cx="5976938" cy="336550"/>
          </a:xfrm>
          <a:prstGeom prst="rect">
            <a:avLst/>
          </a:prstGeom>
          <a:noFill/>
          <a:ln w="9525" algn="ctr">
            <a:noFill/>
            <a:miter lim="800000"/>
            <a:headEnd/>
            <a:tailEnd/>
          </a:ln>
          <a:effectLst/>
        </p:spPr>
        <p:txBody>
          <a:bodyPr wrap="none">
            <a:spAutoFit/>
          </a:bodyPr>
          <a:lstStyle/>
          <a:p>
            <a:pPr algn="ctr"/>
            <a:r>
              <a:rPr lang="en-US" sz="1600">
                <a:solidFill>
                  <a:srgbClr val="FFFFCC"/>
                </a:solidFill>
                <a:latin typeface="Century Gothic" pitchFamily="34" charset="0"/>
              </a:rPr>
              <a:t>Oscillations reduce these limits in a factor two: 1:2:0 </a:t>
            </a:r>
            <a:r>
              <a:rPr lang="en-US" sz="1600">
                <a:solidFill>
                  <a:srgbClr val="FFFFCC"/>
                </a:solidFill>
                <a:latin typeface="Century Gothic" pitchFamily="34" charset="0"/>
                <a:sym typeface="Symbol" pitchFamily="18" charset="2"/>
              </a:rPr>
              <a:t> </a:t>
            </a:r>
            <a:r>
              <a:rPr lang="en-US" sz="1600">
                <a:solidFill>
                  <a:srgbClr val="FFFFCC"/>
                </a:solidFill>
                <a:latin typeface="Century Gothic" pitchFamily="34" charset="0"/>
              </a:rPr>
              <a:t>1:1:1</a:t>
            </a:r>
          </a:p>
        </p:txBody>
      </p:sp>
      <p:sp>
        <p:nvSpPr>
          <p:cNvPr id="226315" name="Rectangle 11"/>
          <p:cNvSpPr>
            <a:spLocks noChangeArrowheads="1"/>
          </p:cNvSpPr>
          <p:nvPr/>
        </p:nvSpPr>
        <p:spPr bwMode="auto">
          <a:xfrm>
            <a:off x="566738" y="3249613"/>
            <a:ext cx="4500562" cy="1035050"/>
          </a:xfrm>
          <a:prstGeom prst="rect">
            <a:avLst/>
          </a:prstGeom>
          <a:noFill/>
          <a:ln w="9525">
            <a:noFill/>
            <a:miter lim="800000"/>
            <a:headEnd/>
            <a:tailEnd/>
          </a:ln>
          <a:effectLst/>
        </p:spPr>
        <p:txBody>
          <a:bodyPr/>
          <a:lstStyle/>
          <a:p>
            <a:pPr marL="88900" indent="-88900" eaLnBrk="1" hangingPunct="1">
              <a:lnSpc>
                <a:spcPct val="90000"/>
              </a:lnSpc>
              <a:spcBef>
                <a:spcPct val="20000"/>
              </a:spcBef>
              <a:buClr>
                <a:schemeClr val="hlink"/>
              </a:buClr>
              <a:buSzPct val="70000"/>
              <a:buFont typeface="Wingdings" pitchFamily="2" charset="2"/>
              <a:buChar char="n"/>
            </a:pPr>
            <a:r>
              <a:rPr lang="en-US" sz="2000">
                <a:effectLst>
                  <a:outerShdw blurRad="38100" dist="38100" dir="2700000" algn="tl">
                    <a:srgbClr val="000000"/>
                  </a:outerShdw>
                </a:effectLst>
                <a:latin typeface="Garamond" pitchFamily="18" charset="0"/>
                <a:sym typeface="Symbol" pitchFamily="18" charset="2"/>
              </a:rPr>
              <a:t>Concerning cosmic rays, it can be established the following relationship:</a:t>
            </a:r>
          </a:p>
          <a:p>
            <a:pPr marL="88900" indent="-88900" algn="ctr" eaLnBrk="1" hangingPunct="1">
              <a:lnSpc>
                <a:spcPct val="90000"/>
              </a:lnSpc>
              <a:spcBef>
                <a:spcPct val="20000"/>
              </a:spcBef>
              <a:buClr>
                <a:schemeClr val="hlink"/>
              </a:buClr>
              <a:buSzPct val="70000"/>
              <a:buFont typeface="Wingdings" pitchFamily="2" charset="2"/>
              <a:buNone/>
            </a:pPr>
            <a:r>
              <a:rPr lang="en-US" sz="2000">
                <a:effectLst>
                  <a:outerShdw blurRad="38100" dist="38100" dir="2700000" algn="tl">
                    <a:srgbClr val="000000"/>
                  </a:outerShdw>
                </a:effectLst>
                <a:latin typeface="Garamond" pitchFamily="18" charset="0"/>
                <a:sym typeface="Symbol" pitchFamily="18" charset="2"/>
              </a:rPr>
              <a:t></a:t>
            </a:r>
            <a:r>
              <a:rPr lang="en-US" sz="2000" baseline="-25000">
                <a:effectLst>
                  <a:outerShdw blurRad="38100" dist="38100" dir="2700000" algn="tl">
                    <a:srgbClr val="000000"/>
                  </a:outerShdw>
                </a:effectLst>
                <a:latin typeface="Garamond" pitchFamily="18" charset="0"/>
                <a:sym typeface="Symbol" pitchFamily="18" charset="2"/>
              </a:rPr>
              <a:t> </a:t>
            </a:r>
            <a:r>
              <a:rPr lang="en-US" sz="2000">
                <a:effectLst>
                  <a:outerShdw blurRad="38100" dist="38100" dir="2700000" algn="tl">
                    <a:srgbClr val="000000"/>
                  </a:outerShdw>
                </a:effectLst>
                <a:latin typeface="Garamond" pitchFamily="18" charset="0"/>
                <a:sym typeface="Symbol" pitchFamily="18" charset="2"/>
              </a:rPr>
              <a:t> </a:t>
            </a:r>
            <a:r>
              <a:rPr lang="en-US" sz="2000" baseline="-25000">
                <a:effectLst>
                  <a:outerShdw blurRad="38100" dist="38100" dir="2700000" algn="tl">
                    <a:srgbClr val="000000"/>
                  </a:outerShdw>
                </a:effectLst>
                <a:latin typeface="Garamond" pitchFamily="18" charset="0"/>
                <a:sym typeface="Symbol" pitchFamily="18" charset="2"/>
              </a:rPr>
              <a:t>CR</a:t>
            </a:r>
            <a:r>
              <a:rPr lang="en-US" sz="2000">
                <a:effectLst>
                  <a:outerShdw blurRad="38100" dist="38100" dir="2700000" algn="tl">
                    <a:srgbClr val="000000"/>
                  </a:outerShdw>
                </a:effectLst>
                <a:latin typeface="Garamond" pitchFamily="18" charset="0"/>
                <a:sym typeface="Symbol" pitchFamily="18" charset="2"/>
              </a:rPr>
              <a:t>(E</a:t>
            </a:r>
            <a:r>
              <a:rPr lang="en-US" sz="2000" baseline="-25000">
                <a:effectLst>
                  <a:outerShdw blurRad="38100" dist="38100" dir="2700000" algn="tl">
                    <a:srgbClr val="000000"/>
                  </a:outerShdw>
                </a:effectLst>
                <a:latin typeface="Garamond" pitchFamily="18" charset="0"/>
                <a:sym typeface="Symbol" pitchFamily="18" charset="2"/>
              </a:rPr>
              <a:t>CR</a:t>
            </a:r>
            <a:r>
              <a:rPr lang="en-US" sz="2000">
                <a:effectLst>
                  <a:outerShdw blurRad="38100" dist="38100" dir="2700000" algn="tl">
                    <a:srgbClr val="000000"/>
                  </a:outerShdw>
                </a:effectLst>
                <a:latin typeface="Garamond" pitchFamily="18" charset="0"/>
                <a:sym typeface="Symbol" pitchFamily="18" charset="2"/>
              </a:rPr>
              <a:t>=f</a:t>
            </a:r>
            <a:r>
              <a:rPr lang="en-US" sz="2000" baseline="30000">
                <a:effectLst>
                  <a:outerShdw blurRad="38100" dist="38100" dir="2700000" algn="tl">
                    <a:srgbClr val="000000"/>
                  </a:outerShdw>
                </a:effectLst>
                <a:latin typeface="Garamond" pitchFamily="18" charset="0"/>
                <a:sym typeface="Symbol" pitchFamily="18" charset="2"/>
              </a:rPr>
              <a:t>-1</a:t>
            </a:r>
            <a:r>
              <a:rPr lang="en-US" sz="2000">
                <a:effectLst>
                  <a:outerShdw blurRad="38100" dist="38100" dir="2700000" algn="tl">
                    <a:srgbClr val="000000"/>
                  </a:outerShdw>
                </a:effectLst>
                <a:latin typeface="Garamond" pitchFamily="18" charset="0"/>
                <a:sym typeface="Symbol" pitchFamily="18" charset="2"/>
              </a:rPr>
              <a:t>E</a:t>
            </a:r>
            <a:r>
              <a:rPr lang="en-US" sz="2000" baseline="-25000">
                <a:effectLst>
                  <a:outerShdw blurRad="38100" dist="38100" dir="2700000" algn="tl">
                    <a:srgbClr val="000000"/>
                  </a:outerShdw>
                </a:effectLst>
                <a:latin typeface="Garamond" pitchFamily="18" charset="0"/>
                <a:sym typeface="Symbol" pitchFamily="18" charset="2"/>
              </a:rPr>
              <a:t></a:t>
            </a:r>
            <a:r>
              <a:rPr lang="en-US" sz="2000">
                <a:effectLst>
                  <a:outerShdw blurRad="38100" dist="38100" dir="2700000" algn="tl">
                    <a:srgbClr val="000000"/>
                  </a:outerShdw>
                </a:effectLst>
                <a:latin typeface="Garamond" pitchFamily="18" charset="0"/>
                <a:sym typeface="Symbol" pitchFamily="18" charset="2"/>
              </a:rPr>
              <a:t>) K O</a:t>
            </a:r>
            <a:r>
              <a:rPr lang="en-US" sz="2000" baseline="-25000">
                <a:effectLst>
                  <a:outerShdw blurRad="38100" dist="38100" dir="2700000" algn="tl">
                    <a:srgbClr val="000000"/>
                  </a:outerShdw>
                </a:effectLst>
                <a:latin typeface="Garamond" pitchFamily="18" charset="0"/>
                <a:sym typeface="Symbol" pitchFamily="18" charset="2"/>
              </a:rPr>
              <a:t>n </a:t>
            </a:r>
            <a:r>
              <a:rPr lang="en-US" sz="2000">
                <a:effectLst>
                  <a:outerShdw blurRad="38100" dist="38100" dir="2700000" algn="tl">
                    <a:srgbClr val="000000"/>
                  </a:outerShdw>
                </a:effectLst>
                <a:latin typeface="Garamond" pitchFamily="18" charset="0"/>
                <a:sym typeface="Symbol" pitchFamily="18" charset="2"/>
              </a:rPr>
              <a:t>P</a:t>
            </a:r>
          </a:p>
        </p:txBody>
      </p:sp>
      <p:sp>
        <p:nvSpPr>
          <p:cNvPr id="226316" name="Rectangle 12"/>
          <p:cNvSpPr>
            <a:spLocks noChangeArrowheads="1"/>
          </p:cNvSpPr>
          <p:nvPr/>
        </p:nvSpPr>
        <p:spPr bwMode="auto">
          <a:xfrm>
            <a:off x="1196975" y="2843213"/>
            <a:ext cx="3375025" cy="314325"/>
          </a:xfrm>
          <a:prstGeom prst="rect">
            <a:avLst/>
          </a:prstGeom>
          <a:noFill/>
          <a:ln w="9525">
            <a:solidFill>
              <a:srgbClr val="FFCC00"/>
            </a:solidFill>
            <a:miter lim="800000"/>
            <a:headEnd/>
            <a:tailEnd/>
          </a:ln>
          <a:effectLst/>
        </p:spPr>
        <p:txBody>
          <a:bodyPr/>
          <a:lstStyle/>
          <a:p>
            <a:pPr marL="88900" indent="-88900" algn="ctr" eaLnBrk="1" hangingPunct="1">
              <a:lnSpc>
                <a:spcPct val="80000"/>
              </a:lnSpc>
              <a:spcBef>
                <a:spcPct val="20000"/>
              </a:spcBef>
              <a:buClr>
                <a:schemeClr val="hlink"/>
              </a:buClr>
              <a:buSzPct val="70000"/>
              <a:buFont typeface="Wingdings" pitchFamily="2" charset="2"/>
              <a:buNone/>
            </a:pPr>
            <a:r>
              <a:rPr lang="en-US" sz="1800">
                <a:solidFill>
                  <a:srgbClr val="FFCC00"/>
                </a:solidFill>
                <a:effectLst>
                  <a:outerShdw blurRad="38100" dist="38100" dir="2700000" algn="tl">
                    <a:srgbClr val="000000"/>
                  </a:outerShdw>
                </a:effectLst>
                <a:latin typeface="Garamond" pitchFamily="18" charset="0"/>
              </a:rPr>
              <a:t>	E</a:t>
            </a:r>
            <a:r>
              <a:rPr lang="en-US" sz="1800" baseline="30000">
                <a:solidFill>
                  <a:srgbClr val="FFCC00"/>
                </a:solidFill>
                <a:effectLst>
                  <a:outerShdw blurRad="38100" dist="38100" dir="2700000" algn="tl">
                    <a:srgbClr val="000000"/>
                  </a:outerShdw>
                </a:effectLst>
                <a:latin typeface="Garamond" pitchFamily="18" charset="0"/>
              </a:rPr>
              <a:t>2</a:t>
            </a:r>
            <a:r>
              <a:rPr lang="en-US" sz="1800">
                <a:solidFill>
                  <a:srgbClr val="FFCC00"/>
                </a:solidFill>
                <a:effectLst>
                  <a:outerShdw blurRad="38100" dist="38100" dir="2700000" algn="tl">
                    <a:srgbClr val="000000"/>
                  </a:outerShdw>
                </a:effectLst>
                <a:latin typeface="Garamond" pitchFamily="18" charset="0"/>
              </a:rPr>
              <a:t> d</a:t>
            </a:r>
            <a:r>
              <a:rPr lang="en-US" sz="1800">
                <a:solidFill>
                  <a:srgbClr val="FFCC00"/>
                </a:solidFill>
                <a:effectLst>
                  <a:outerShdw blurRad="38100" dist="38100" dir="2700000" algn="tl">
                    <a:srgbClr val="000000"/>
                  </a:outerShdw>
                </a:effectLst>
                <a:latin typeface="Garamond" pitchFamily="18" charset="0"/>
                <a:sym typeface="Symbol" pitchFamily="18" charset="2"/>
              </a:rPr>
              <a:t>/dE &lt; 10</a:t>
            </a:r>
            <a:r>
              <a:rPr lang="en-US" sz="1800" baseline="30000">
                <a:solidFill>
                  <a:srgbClr val="FFCC00"/>
                </a:solidFill>
                <a:effectLst>
                  <a:outerShdw blurRad="38100" dist="38100" dir="2700000" algn="tl">
                    <a:srgbClr val="000000"/>
                  </a:outerShdw>
                </a:effectLst>
                <a:latin typeface="Garamond" pitchFamily="18" charset="0"/>
                <a:sym typeface="Symbol" pitchFamily="18" charset="2"/>
              </a:rPr>
              <a:t>-6</a:t>
            </a:r>
            <a:r>
              <a:rPr lang="en-US" sz="1800">
                <a:solidFill>
                  <a:srgbClr val="FFCC00"/>
                </a:solidFill>
                <a:effectLst>
                  <a:outerShdw blurRad="38100" dist="38100" dir="2700000" algn="tl">
                    <a:srgbClr val="000000"/>
                  </a:outerShdw>
                </a:effectLst>
                <a:latin typeface="Garamond" pitchFamily="18" charset="0"/>
                <a:sym typeface="Symbol" pitchFamily="18" charset="2"/>
              </a:rPr>
              <a:t> GeV cm</a:t>
            </a:r>
            <a:r>
              <a:rPr lang="en-US" sz="1800" baseline="30000">
                <a:solidFill>
                  <a:srgbClr val="FFCC00"/>
                </a:solidFill>
                <a:effectLst>
                  <a:outerShdw blurRad="38100" dist="38100" dir="2700000" algn="tl">
                    <a:srgbClr val="000000"/>
                  </a:outerShdw>
                </a:effectLst>
                <a:latin typeface="Garamond" pitchFamily="18" charset="0"/>
                <a:sym typeface="Symbol" pitchFamily="18" charset="2"/>
              </a:rPr>
              <a:t>-2</a:t>
            </a:r>
            <a:r>
              <a:rPr lang="en-US" sz="1800">
                <a:solidFill>
                  <a:srgbClr val="FFCC00"/>
                </a:solidFill>
                <a:effectLst>
                  <a:outerShdw blurRad="38100" dist="38100" dir="2700000" algn="tl">
                    <a:srgbClr val="000000"/>
                  </a:outerShdw>
                </a:effectLst>
                <a:latin typeface="Garamond" pitchFamily="18" charset="0"/>
                <a:sym typeface="Symbol" pitchFamily="18" charset="2"/>
              </a:rPr>
              <a:t> s</a:t>
            </a:r>
            <a:r>
              <a:rPr lang="en-US" sz="1800" baseline="30000">
                <a:solidFill>
                  <a:srgbClr val="FFCC00"/>
                </a:solidFill>
                <a:effectLst>
                  <a:outerShdw blurRad="38100" dist="38100" dir="2700000" algn="tl">
                    <a:srgbClr val="000000"/>
                  </a:outerShdw>
                </a:effectLst>
                <a:latin typeface="Garamond" pitchFamily="18" charset="0"/>
                <a:sym typeface="Symbol" pitchFamily="18" charset="2"/>
              </a:rPr>
              <a:t>-1</a:t>
            </a:r>
            <a:r>
              <a:rPr lang="en-US" sz="1800">
                <a:solidFill>
                  <a:srgbClr val="FFCC00"/>
                </a:solidFill>
                <a:effectLst>
                  <a:outerShdw blurRad="38100" dist="38100" dir="2700000" algn="tl">
                    <a:srgbClr val="000000"/>
                  </a:outerShdw>
                </a:effectLst>
                <a:latin typeface="Garamond" pitchFamily="18" charset="0"/>
                <a:sym typeface="Symbol" pitchFamily="18" charset="2"/>
              </a:rPr>
              <a:t> sr</a:t>
            </a:r>
            <a:r>
              <a:rPr lang="en-US" sz="1800" baseline="30000">
                <a:solidFill>
                  <a:srgbClr val="FFCC00"/>
                </a:solidFill>
                <a:effectLst>
                  <a:outerShdw blurRad="38100" dist="38100" dir="2700000" algn="tl">
                    <a:srgbClr val="000000"/>
                  </a:outerShdw>
                </a:effectLst>
                <a:latin typeface="Garamond" pitchFamily="18" charset="0"/>
                <a:sym typeface="Symbol" pitchFamily="18" charset="2"/>
              </a:rPr>
              <a:t>-1</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75" name="Rectangle 39"/>
          <p:cNvSpPr>
            <a:spLocks noGrp="1" noRot="1" noChangeArrowheads="1"/>
          </p:cNvSpPr>
          <p:nvPr>
            <p:ph type="title"/>
          </p:nvPr>
        </p:nvSpPr>
        <p:spPr/>
        <p:txBody>
          <a:bodyPr/>
          <a:lstStyle/>
          <a:p>
            <a:r>
              <a:rPr lang="en-US" sz="4000" dirty="0" smtClean="0"/>
              <a:t>Search for a diffuse flux</a:t>
            </a:r>
            <a:endParaRPr lang="en-US" sz="4000" dirty="0"/>
          </a:p>
        </p:txBody>
      </p:sp>
      <p:pic>
        <p:nvPicPr>
          <p:cNvPr id="456708" name="Picture 4"/>
          <p:cNvPicPr>
            <a:picLocks noChangeAspect="1" noChangeArrowheads="1"/>
          </p:cNvPicPr>
          <p:nvPr/>
        </p:nvPicPr>
        <p:blipFill>
          <a:blip r:embed="rId2" cstate="print"/>
          <a:srcRect/>
          <a:stretch>
            <a:fillRect/>
          </a:stretch>
        </p:blipFill>
        <p:spPr bwMode="auto">
          <a:xfrm>
            <a:off x="1259632" y="1268760"/>
            <a:ext cx="6431433" cy="4772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457200" y="274638"/>
            <a:ext cx="8291513" cy="2290762"/>
          </a:xfrm>
        </p:spPr>
        <p:txBody>
          <a:bodyPr/>
          <a:lstStyle/>
          <a:p>
            <a:r>
              <a:rPr lang="it-IT" sz="6000" dirty="0"/>
              <a:t>9.6 The neutrino </a:t>
            </a:r>
            <a:r>
              <a:rPr lang="it-IT" sz="6000" dirty="0" err="1" smtClean="0"/>
              <a:t>telescope</a:t>
            </a:r>
            <a:r>
              <a:rPr lang="it-IT" sz="6000" dirty="0" smtClean="0"/>
              <a:t> </a:t>
            </a:r>
            <a:r>
              <a:rPr lang="it-IT" sz="6000" dirty="0" err="1" smtClean="0"/>
              <a:t>projects</a:t>
            </a:r>
            <a:endParaRPr lang="it-IT" sz="6000" dirty="0"/>
          </a:p>
        </p:txBody>
      </p:sp>
      <p:sp>
        <p:nvSpPr>
          <p:cNvPr id="247812" name="Rectangle 4"/>
          <p:cNvSpPr>
            <a:spLocks noChangeArrowheads="1"/>
          </p:cNvSpPr>
          <p:nvPr/>
        </p:nvSpPr>
        <p:spPr bwMode="auto">
          <a:xfrm>
            <a:off x="1476375" y="2652713"/>
            <a:ext cx="5903913" cy="2528887"/>
          </a:xfrm>
          <a:prstGeom prst="rect">
            <a:avLst/>
          </a:prstGeom>
          <a:noFill/>
          <a:ln w="25400">
            <a:noFill/>
            <a:miter lim="800000"/>
            <a:headEnd/>
            <a:tailEnd/>
          </a:ln>
          <a:effectLst/>
        </p:spPr>
        <p:txBody>
          <a:bodyPr>
            <a:spAutoFit/>
          </a:bodyPr>
          <a:lstStyle/>
          <a:p>
            <a:pPr>
              <a:buFontTx/>
              <a:buChar char="•"/>
            </a:pPr>
            <a:r>
              <a:rPr lang="it-IT" sz="3200" b="1">
                <a:solidFill>
                  <a:schemeClr val="tx2"/>
                </a:solidFill>
                <a:effectLst>
                  <a:outerShdw blurRad="38100" dist="38100" dir="2700000" algn="tl">
                    <a:srgbClr val="000000"/>
                  </a:outerShdw>
                </a:effectLst>
              </a:rPr>
              <a:t> IceCube (South Pole)</a:t>
            </a:r>
          </a:p>
          <a:p>
            <a:pPr>
              <a:buFontTx/>
              <a:buChar char="•"/>
            </a:pPr>
            <a:r>
              <a:rPr lang="it-IT" sz="3200" b="1">
                <a:solidFill>
                  <a:schemeClr val="tx2"/>
                </a:solidFill>
                <a:effectLst>
                  <a:outerShdw blurRad="38100" dist="38100" dir="2700000" algn="tl">
                    <a:srgbClr val="000000"/>
                  </a:outerShdw>
                </a:effectLst>
              </a:rPr>
              <a:t> Km3 (Mediterranean Sea)</a:t>
            </a:r>
            <a:br>
              <a:rPr lang="it-IT" sz="3200" b="1">
                <a:solidFill>
                  <a:schemeClr val="tx2"/>
                </a:solidFill>
                <a:effectLst>
                  <a:outerShdw blurRad="38100" dist="38100" dir="2700000" algn="tl">
                    <a:srgbClr val="000000"/>
                  </a:outerShdw>
                </a:effectLst>
              </a:rPr>
            </a:br>
            <a:r>
              <a:rPr lang="it-IT" sz="3200" b="1">
                <a:solidFill>
                  <a:schemeClr val="tx2"/>
                </a:solidFill>
                <a:effectLst>
                  <a:outerShdw blurRad="38100" dist="38100" dir="2700000" algn="tl">
                    <a:srgbClr val="000000"/>
                  </a:outerShdw>
                </a:effectLst>
              </a:rPr>
              <a:t>	- ANTARES </a:t>
            </a:r>
            <a:r>
              <a:rPr lang="it-IT" sz="3200">
                <a:solidFill>
                  <a:schemeClr val="tx2"/>
                </a:solidFill>
              </a:rPr>
              <a:t>(subproject)</a:t>
            </a:r>
          </a:p>
          <a:p>
            <a:pPr lvl="1"/>
            <a:r>
              <a:rPr lang="it-IT" sz="3200" b="1">
                <a:solidFill>
                  <a:schemeClr val="tx2"/>
                </a:solidFill>
                <a:effectLst>
                  <a:outerShdw blurRad="38100" dist="38100" dir="2700000" algn="tl">
                    <a:srgbClr val="000000"/>
                  </a:outerShdw>
                </a:effectLst>
              </a:rPr>
              <a:t>     - NEMO        </a:t>
            </a:r>
            <a:r>
              <a:rPr lang="it-IT" sz="3200">
                <a:solidFill>
                  <a:schemeClr val="tx2"/>
                </a:solidFill>
              </a:rPr>
              <a:t>(subproject)</a:t>
            </a:r>
          </a:p>
          <a:p>
            <a:pPr lvl="1"/>
            <a:r>
              <a:rPr lang="it-IT" sz="3200" b="1">
                <a:solidFill>
                  <a:schemeClr val="tx2"/>
                </a:solidFill>
                <a:effectLst>
                  <a:outerShdw blurRad="38100" dist="38100" dir="2700000" algn="tl">
                    <a:srgbClr val="000000"/>
                  </a:outerShdw>
                </a:effectLst>
              </a:rPr>
              <a:t>    </a:t>
            </a:r>
          </a:p>
        </p:txBody>
      </p:sp>
      <p:sp>
        <p:nvSpPr>
          <p:cNvPr id="247813" name="Rectangle 5"/>
          <p:cNvSpPr>
            <a:spLocks noChangeArrowheads="1"/>
          </p:cNvSpPr>
          <p:nvPr/>
        </p:nvSpPr>
        <p:spPr bwMode="auto">
          <a:xfrm>
            <a:off x="1187450" y="3213100"/>
            <a:ext cx="6121400" cy="1728788"/>
          </a:xfrm>
          <a:prstGeom prst="rect">
            <a:avLst/>
          </a:prstGeom>
          <a:noFill/>
          <a:ln w="47625">
            <a:solidFill>
              <a:srgbClr val="FF0000"/>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3"/>
                                        </p:tgtEl>
                                        <p:attrNameLst>
                                          <p:attrName>style.visibility</p:attrName>
                                        </p:attrNameLst>
                                      </p:cBhvr>
                                      <p:to>
                                        <p:strVal val="visible"/>
                                      </p:to>
                                    </p:set>
                                    <p:animEffect transition="in" filter="dissolve">
                                      <p:cBhvr>
                                        <p:cTn id="7" dur="500"/>
                                        <p:tgtEl>
                                          <p:spTgt spid="24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data 3"/>
          <p:cNvSpPr>
            <a:spLocks noGrp="1"/>
          </p:cNvSpPr>
          <p:nvPr>
            <p:ph type="dt" sz="half" idx="10"/>
          </p:nvPr>
        </p:nvSpPr>
        <p:spPr/>
        <p:txBody>
          <a:bodyPr/>
          <a:lstStyle/>
          <a:p>
            <a:r>
              <a:rPr lang="it-IT"/>
              <a:t>Astrofisica con neutrini</a:t>
            </a:r>
          </a:p>
        </p:txBody>
      </p:sp>
      <p:sp>
        <p:nvSpPr>
          <p:cNvPr id="8" name="Segnaposto piè di pagina 4"/>
          <p:cNvSpPr>
            <a:spLocks noGrp="1"/>
          </p:cNvSpPr>
          <p:nvPr>
            <p:ph type="ftr" sz="quarter" idx="11"/>
          </p:nvPr>
        </p:nvSpPr>
        <p:spPr/>
        <p:txBody>
          <a:bodyPr/>
          <a:lstStyle/>
          <a:p>
            <a:r>
              <a:rPr lang="it-IT"/>
              <a:t>Maurizio Spurio - IFAE '09</a:t>
            </a:r>
          </a:p>
        </p:txBody>
      </p:sp>
      <p:sp>
        <p:nvSpPr>
          <p:cNvPr id="9" name="Segnaposto numero diapositiva 5"/>
          <p:cNvSpPr>
            <a:spLocks noGrp="1"/>
          </p:cNvSpPr>
          <p:nvPr>
            <p:ph type="sldNum" sz="quarter" idx="12"/>
          </p:nvPr>
        </p:nvSpPr>
        <p:spPr/>
        <p:txBody>
          <a:bodyPr/>
          <a:lstStyle/>
          <a:p>
            <a:fld id="{293325C4-9907-4C2A-A20C-B643498F3674}" type="slidenum">
              <a:rPr lang="it-IT"/>
              <a:pPr/>
              <a:t>34</a:t>
            </a:fld>
            <a:endParaRPr lang="it-IT"/>
          </a:p>
        </p:txBody>
      </p:sp>
      <p:pic>
        <p:nvPicPr>
          <p:cNvPr id="148484" name="Picture 4" descr="TeVSSources2007"/>
          <p:cNvPicPr>
            <a:picLocks noChangeAspect="1" noChangeArrowheads="1"/>
          </p:cNvPicPr>
          <p:nvPr/>
        </p:nvPicPr>
        <p:blipFill>
          <a:blip r:embed="rId2" cstate="print"/>
          <a:srcRect/>
          <a:stretch>
            <a:fillRect/>
          </a:stretch>
        </p:blipFill>
        <p:spPr bwMode="auto">
          <a:xfrm>
            <a:off x="-1588" y="552450"/>
            <a:ext cx="8534401" cy="6305550"/>
          </a:xfrm>
          <a:prstGeom prst="rect">
            <a:avLst/>
          </a:prstGeom>
          <a:noFill/>
        </p:spPr>
      </p:pic>
      <p:sp>
        <p:nvSpPr>
          <p:cNvPr id="148485" name="Text Box 5"/>
          <p:cNvSpPr txBox="1">
            <a:spLocks noChangeArrowheads="1"/>
          </p:cNvSpPr>
          <p:nvPr/>
        </p:nvSpPr>
        <p:spPr bwMode="auto">
          <a:xfrm>
            <a:off x="0" y="6440488"/>
            <a:ext cx="1143000" cy="517525"/>
          </a:xfrm>
          <a:prstGeom prst="rect">
            <a:avLst/>
          </a:prstGeom>
          <a:noFill/>
          <a:ln w="9525">
            <a:noFill/>
            <a:miter lim="800000"/>
            <a:headEnd/>
            <a:tailEnd/>
          </a:ln>
          <a:effectLst/>
        </p:spPr>
        <p:txBody>
          <a:bodyPr wrap="none">
            <a:spAutoFit/>
          </a:bodyPr>
          <a:lstStyle/>
          <a:p>
            <a:r>
              <a:rPr lang="en-US" sz="1400">
                <a:solidFill>
                  <a:schemeClr val="tx1"/>
                </a:solidFill>
                <a:latin typeface="Verdana" pitchFamily="34" charset="0"/>
              </a:rPr>
              <a:t>Jim Hinton</a:t>
            </a:r>
          </a:p>
          <a:p>
            <a:r>
              <a:rPr lang="en-US" sz="1400">
                <a:solidFill>
                  <a:schemeClr val="tx1"/>
                </a:solidFill>
                <a:latin typeface="Verdana" pitchFamily="34" charset="0"/>
              </a:rPr>
              <a:t>ICRC 2007</a:t>
            </a:r>
          </a:p>
        </p:txBody>
      </p:sp>
      <p:sp>
        <p:nvSpPr>
          <p:cNvPr id="148487" name="Text Box 7"/>
          <p:cNvSpPr txBox="1">
            <a:spLocks noChangeArrowheads="1"/>
          </p:cNvSpPr>
          <p:nvPr/>
        </p:nvSpPr>
        <p:spPr bwMode="auto">
          <a:xfrm>
            <a:off x="4624388" y="3467100"/>
            <a:ext cx="1808162" cy="427038"/>
          </a:xfrm>
          <a:prstGeom prst="rect">
            <a:avLst/>
          </a:prstGeom>
          <a:solidFill>
            <a:srgbClr val="FF3300"/>
          </a:solidFill>
          <a:ln w="9525" algn="ctr">
            <a:noFill/>
            <a:miter lim="800000"/>
            <a:headEnd/>
            <a:tailEnd/>
          </a:ln>
          <a:effectLst/>
        </p:spPr>
        <p:txBody>
          <a:bodyPr wrap="none">
            <a:spAutoFit/>
          </a:bodyPr>
          <a:lstStyle/>
          <a:p>
            <a:r>
              <a:rPr lang="it-IT"/>
              <a:t>Mediterraneo</a:t>
            </a:r>
          </a:p>
        </p:txBody>
      </p:sp>
      <p:sp>
        <p:nvSpPr>
          <p:cNvPr id="148488" name="Text Box 8"/>
          <p:cNvSpPr txBox="1">
            <a:spLocks noChangeArrowheads="1"/>
          </p:cNvSpPr>
          <p:nvPr/>
        </p:nvSpPr>
        <p:spPr bwMode="auto">
          <a:xfrm>
            <a:off x="1476375" y="2205038"/>
            <a:ext cx="1268413" cy="436562"/>
          </a:xfrm>
          <a:prstGeom prst="rect">
            <a:avLst/>
          </a:prstGeom>
          <a:solidFill>
            <a:srgbClr val="FF0000"/>
          </a:solidFill>
          <a:ln w="9525" algn="ctr">
            <a:solidFill>
              <a:srgbClr val="FF0000"/>
            </a:solidFill>
            <a:miter lim="800000"/>
            <a:headEnd/>
            <a:tailEnd/>
          </a:ln>
          <a:effectLst/>
        </p:spPr>
        <p:txBody>
          <a:bodyPr wrap="none">
            <a:spAutoFit/>
          </a:bodyPr>
          <a:lstStyle/>
          <a:p>
            <a:r>
              <a:rPr lang="it-IT"/>
              <a:t>Polo Sud</a:t>
            </a:r>
          </a:p>
        </p:txBody>
      </p:sp>
      <p:sp>
        <p:nvSpPr>
          <p:cNvPr id="10" name="Rettangolo 9"/>
          <p:cNvSpPr/>
          <p:nvPr/>
        </p:nvSpPr>
        <p:spPr>
          <a:xfrm>
            <a:off x="142844" y="16353"/>
            <a:ext cx="4275529" cy="769441"/>
          </a:xfrm>
          <a:prstGeom prst="rect">
            <a:avLst/>
          </a:prstGeom>
        </p:spPr>
        <p:txBody>
          <a:bodyPr wrap="none">
            <a:spAutoFit/>
          </a:bodyPr>
          <a:lstStyle/>
          <a:p>
            <a:r>
              <a:rPr lang="it-IT" sz="4400" b="1" kern="0" dirty="0" smtClean="0">
                <a:solidFill>
                  <a:srgbClr val="E5E5FF"/>
                </a:solidFill>
                <a:effectLst>
                  <a:outerShdw blurRad="38100" dist="38100" dir="2700000" algn="tl">
                    <a:srgbClr val="000000"/>
                  </a:outerShdw>
                </a:effectLst>
                <a:latin typeface="Garamond"/>
                <a:ea typeface="+mj-ea"/>
                <a:cs typeface="+mj-cs"/>
              </a:rPr>
              <a:t>Sky </a:t>
            </a:r>
            <a:r>
              <a:rPr lang="it-IT" sz="4400" b="1" kern="0" dirty="0" err="1" smtClean="0">
                <a:solidFill>
                  <a:srgbClr val="E5E5FF"/>
                </a:solidFill>
                <a:effectLst>
                  <a:outerShdw blurRad="38100" dist="38100" dir="2700000" algn="tl">
                    <a:srgbClr val="000000"/>
                  </a:outerShdw>
                </a:effectLst>
                <a:latin typeface="Garamond"/>
                <a:ea typeface="+mj-ea"/>
                <a:cs typeface="+mj-cs"/>
              </a:rPr>
              <a:t>map</a:t>
            </a:r>
            <a:r>
              <a:rPr lang="it-IT" sz="4400" b="1" kern="0" dirty="0" smtClean="0">
                <a:solidFill>
                  <a:srgbClr val="E5E5FF"/>
                </a:solidFill>
                <a:effectLst>
                  <a:outerShdw blurRad="38100" dist="38100" dir="2700000" algn="tl">
                    <a:srgbClr val="000000"/>
                  </a:outerShdw>
                </a:effectLst>
                <a:latin typeface="Garamond"/>
                <a:ea typeface="+mj-ea"/>
                <a:cs typeface="+mj-cs"/>
              </a:rPr>
              <a:t> </a:t>
            </a:r>
            <a:r>
              <a:rPr lang="it-IT" sz="4400" b="1" kern="0" dirty="0" err="1" smtClean="0">
                <a:solidFill>
                  <a:srgbClr val="E5E5FF"/>
                </a:solidFill>
                <a:effectLst>
                  <a:outerShdw blurRad="38100" dist="38100" dir="2700000" algn="tl">
                    <a:srgbClr val="000000"/>
                  </a:outerShdw>
                </a:effectLst>
                <a:latin typeface="Garamond"/>
                <a:ea typeface="+mj-ea"/>
                <a:cs typeface="+mj-cs"/>
              </a:rPr>
              <a:t>for</a:t>
            </a:r>
            <a:r>
              <a:rPr lang="it-IT" sz="4400" b="1" kern="0" dirty="0" smtClean="0">
                <a:solidFill>
                  <a:srgbClr val="E5E5FF"/>
                </a:solidFill>
                <a:effectLst>
                  <a:outerShdw blurRad="38100" dist="38100" dir="2700000" algn="tl">
                    <a:srgbClr val="000000"/>
                  </a:outerShdw>
                </a:effectLst>
                <a:latin typeface="Garamond"/>
                <a:ea typeface="+mj-ea"/>
                <a:cs typeface="+mj-cs"/>
              </a:rPr>
              <a:t> </a:t>
            </a:r>
            <a:r>
              <a:rPr lang="it-IT" sz="4400" b="1" kern="0" dirty="0" err="1" smtClean="0">
                <a:solidFill>
                  <a:srgbClr val="E5E5FF"/>
                </a:solidFill>
                <a:effectLst>
                  <a:outerShdw blurRad="38100" dist="38100" dir="2700000" algn="tl">
                    <a:srgbClr val="000000"/>
                  </a:outerShdw>
                </a:effectLst>
                <a:latin typeface="Garamond"/>
                <a:ea typeface="+mj-ea"/>
                <a:cs typeface="+mj-cs"/>
              </a:rPr>
              <a:t>NTs</a:t>
            </a:r>
            <a:endParaRPr lang="it-IT"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p:txBody>
          <a:bodyPr/>
          <a:lstStyle/>
          <a:p>
            <a:r>
              <a:rPr lang="it-IT" sz="4000" dirty="0" err="1" smtClean="0"/>
              <a:t>Neutrino-induced</a:t>
            </a:r>
            <a:r>
              <a:rPr lang="it-IT" sz="4000" dirty="0" smtClean="0"/>
              <a:t> </a:t>
            </a:r>
            <a:r>
              <a:rPr lang="it-IT" sz="4000" dirty="0" err="1" smtClean="0"/>
              <a:t>muons</a:t>
            </a:r>
            <a:r>
              <a:rPr lang="it-IT" sz="4000" dirty="0" smtClean="0"/>
              <a:t> </a:t>
            </a:r>
            <a:r>
              <a:rPr lang="it-IT" sz="4000" dirty="0" err="1" smtClean="0"/>
              <a:t>form</a:t>
            </a:r>
            <a:r>
              <a:rPr lang="it-IT" sz="4000" dirty="0" smtClean="0"/>
              <a:t> </a:t>
            </a:r>
            <a:r>
              <a:rPr lang="it-IT" sz="4000" dirty="0" err="1" smtClean="0"/>
              <a:t>cosmic</a:t>
            </a:r>
            <a:r>
              <a:rPr lang="it-IT" sz="4000" dirty="0" smtClean="0"/>
              <a:t> </a:t>
            </a:r>
            <a:r>
              <a:rPr lang="it-IT" sz="4000" dirty="0" err="1" smtClean="0"/>
              <a:t>sources</a:t>
            </a:r>
            <a:r>
              <a:rPr lang="it-IT" sz="4000" dirty="0" smtClean="0"/>
              <a:t> in a km</a:t>
            </a:r>
            <a:r>
              <a:rPr lang="it-IT" sz="4000" baseline="30000" dirty="0" smtClean="0"/>
              <a:t>3 </a:t>
            </a:r>
            <a:r>
              <a:rPr lang="it-IT" sz="4000" dirty="0" smtClean="0"/>
              <a:t>detector</a:t>
            </a:r>
            <a:r>
              <a:rPr lang="en-GB" sz="4000" baseline="30000" dirty="0"/>
              <a:t/>
            </a:r>
            <a:br>
              <a:rPr lang="en-GB" sz="4000" baseline="30000" dirty="0"/>
            </a:br>
            <a:endParaRPr lang="it-IT" sz="4000" baseline="30000" dirty="0"/>
          </a:p>
        </p:txBody>
      </p:sp>
      <p:sp>
        <p:nvSpPr>
          <p:cNvPr id="300035" name="Text Box 3"/>
          <p:cNvSpPr txBox="1">
            <a:spLocks noChangeArrowheads="1"/>
          </p:cNvSpPr>
          <p:nvPr/>
        </p:nvSpPr>
        <p:spPr bwMode="auto">
          <a:xfrm>
            <a:off x="1187450" y="2146300"/>
            <a:ext cx="6975475" cy="2006600"/>
          </a:xfrm>
          <a:prstGeom prst="rect">
            <a:avLst/>
          </a:prstGeom>
          <a:noFill/>
          <a:ln w="9525">
            <a:solidFill>
              <a:srgbClr val="FF3300"/>
            </a:solidFill>
            <a:miter lim="800000"/>
            <a:headEnd/>
            <a:tailEnd/>
          </a:ln>
          <a:effectLst/>
        </p:spPr>
        <p:txBody>
          <a:bodyPr>
            <a:spAutoFit/>
          </a:bodyPr>
          <a:lstStyle/>
          <a:p>
            <a:pPr algn="ctr" eaLnBrk="1" hangingPunct="1">
              <a:lnSpc>
                <a:spcPct val="125000"/>
              </a:lnSpc>
            </a:pPr>
            <a:r>
              <a:rPr lang="it-IT" sz="2000" b="1" dirty="0" smtClean="0">
                <a:solidFill>
                  <a:srgbClr val="FFFF00"/>
                </a:solidFill>
                <a:latin typeface="Arial" charset="0"/>
                <a:cs typeface="Arial" charset="0"/>
              </a:rPr>
              <a:t>Diffuse </a:t>
            </a:r>
            <a:r>
              <a:rPr lang="it-IT" sz="2000" b="1" dirty="0" err="1" smtClean="0">
                <a:solidFill>
                  <a:srgbClr val="FFFF00"/>
                </a:solidFill>
                <a:latin typeface="Arial" charset="0"/>
                <a:cs typeface="Arial" charset="0"/>
              </a:rPr>
              <a:t>Flux</a:t>
            </a:r>
            <a:endParaRPr lang="it-IT" sz="2000" b="1" dirty="0">
              <a:solidFill>
                <a:srgbClr val="FFFF00"/>
              </a:solidFill>
              <a:latin typeface="Arial" charset="0"/>
              <a:cs typeface="Arial" charset="0"/>
            </a:endParaRPr>
          </a:p>
          <a:p>
            <a:pPr eaLnBrk="1" hangingPunct="1">
              <a:lnSpc>
                <a:spcPct val="125000"/>
              </a:lnSpc>
            </a:pPr>
            <a:r>
              <a:rPr lang="it-IT" sz="2000" dirty="0" smtClean="0">
                <a:solidFill>
                  <a:srgbClr val="FFFF00"/>
                </a:solidFill>
                <a:latin typeface="Arial" charset="0"/>
                <a:cs typeface="Arial" charset="0"/>
              </a:rPr>
              <a:t>“UHE” </a:t>
            </a:r>
            <a:r>
              <a:rPr lang="it-IT" sz="2000" dirty="0">
                <a:solidFill>
                  <a:srgbClr val="FFFF00"/>
                </a:solidFill>
                <a:latin typeface="Arial" charset="0"/>
                <a:cs typeface="Arial" charset="0"/>
              </a:rPr>
              <a:t>(GZK):		</a:t>
            </a:r>
            <a:r>
              <a:rPr lang="it-IT" sz="2000" dirty="0" smtClean="0">
                <a:solidFill>
                  <a:srgbClr val="FFFF00"/>
                </a:solidFill>
                <a:latin typeface="Arial" charset="0"/>
                <a:cs typeface="Arial" charset="0"/>
              </a:rPr>
              <a:t>	</a:t>
            </a:r>
            <a:r>
              <a:rPr lang="it-IT" sz="2000" dirty="0">
                <a:solidFill>
                  <a:srgbClr val="FFFF00"/>
                </a:solidFill>
                <a:latin typeface="Arial" charset="0"/>
                <a:cs typeface="Arial" charset="0"/>
              </a:rPr>
              <a:t>	</a:t>
            </a:r>
            <a:r>
              <a:rPr lang="it-IT" sz="2000" dirty="0" err="1">
                <a:solidFill>
                  <a:srgbClr val="FFFF00"/>
                </a:solidFill>
                <a:latin typeface="Arial" charset="0"/>
                <a:cs typeface="Arial" charset="0"/>
              </a:rPr>
              <a:t>few</a:t>
            </a:r>
            <a:r>
              <a:rPr lang="it-IT" sz="2000" dirty="0">
                <a:solidFill>
                  <a:srgbClr val="FFFF00"/>
                </a:solidFill>
                <a:latin typeface="Arial" charset="0"/>
                <a:cs typeface="Arial" charset="0"/>
              </a:rPr>
              <a:t>  / </a:t>
            </a:r>
            <a:r>
              <a:rPr lang="it-IT" sz="2000" dirty="0" err="1">
                <a:solidFill>
                  <a:srgbClr val="FFFF00"/>
                </a:solidFill>
                <a:latin typeface="Arial" charset="0"/>
                <a:cs typeface="Arial" charset="0"/>
              </a:rPr>
              <a:t>year</a:t>
            </a:r>
            <a:r>
              <a:rPr lang="it-IT" sz="2000" dirty="0">
                <a:solidFill>
                  <a:srgbClr val="FFFF00"/>
                </a:solidFill>
                <a:latin typeface="Arial" charset="0"/>
                <a:cs typeface="Arial" charset="0"/>
              </a:rPr>
              <a:t> ?</a:t>
            </a:r>
          </a:p>
          <a:p>
            <a:pPr eaLnBrk="1" hangingPunct="1">
              <a:lnSpc>
                <a:spcPct val="125000"/>
              </a:lnSpc>
            </a:pPr>
            <a:r>
              <a:rPr lang="it-IT" sz="2000" dirty="0" smtClean="0">
                <a:solidFill>
                  <a:srgbClr val="FFFF00"/>
                </a:solidFill>
                <a:latin typeface="Arial" charset="0"/>
                <a:cs typeface="Arial" charset="0"/>
              </a:rPr>
              <a:t>Diffuse, </a:t>
            </a:r>
            <a:r>
              <a:rPr lang="it-IT" sz="2000" dirty="0" err="1" smtClean="0">
                <a:solidFill>
                  <a:srgbClr val="FFFF00"/>
                </a:solidFill>
                <a:latin typeface="Arial" charset="0"/>
                <a:cs typeface="Arial" charset="0"/>
              </a:rPr>
              <a:t>from</a:t>
            </a:r>
            <a:r>
              <a:rPr lang="it-IT" sz="2000" dirty="0" smtClean="0">
                <a:solidFill>
                  <a:srgbClr val="FFFF00"/>
                </a:solidFill>
                <a:latin typeface="Arial" charset="0"/>
                <a:cs typeface="Arial" charset="0"/>
              </a:rPr>
              <a:t> GRB:</a:t>
            </a:r>
            <a:r>
              <a:rPr lang="it-IT" sz="2000" dirty="0">
                <a:solidFill>
                  <a:srgbClr val="FFFF00"/>
                </a:solidFill>
                <a:latin typeface="Arial" charset="0"/>
                <a:cs typeface="Arial" charset="0"/>
              </a:rPr>
              <a:t> </a:t>
            </a:r>
            <a:r>
              <a:rPr lang="it-IT" sz="2000" dirty="0" smtClean="0">
                <a:solidFill>
                  <a:srgbClr val="FFFF00"/>
                </a:solidFill>
                <a:latin typeface="Arial" charset="0"/>
                <a:cs typeface="Arial" charset="0"/>
              </a:rPr>
              <a:t> (</a:t>
            </a:r>
            <a:r>
              <a:rPr lang="it-IT" sz="2000" dirty="0" err="1">
                <a:solidFill>
                  <a:srgbClr val="FFFF00"/>
                </a:solidFill>
                <a:latin typeface="Arial" charset="0"/>
                <a:cs typeface="Arial" charset="0"/>
              </a:rPr>
              <a:t>Waxman</a:t>
            </a:r>
            <a:r>
              <a:rPr lang="it-IT" sz="2000" dirty="0">
                <a:solidFill>
                  <a:srgbClr val="FFFF00"/>
                </a:solidFill>
                <a:latin typeface="Arial" charset="0"/>
                <a:cs typeface="Arial" charset="0"/>
              </a:rPr>
              <a:t>)		20 / </a:t>
            </a:r>
            <a:r>
              <a:rPr lang="it-IT" sz="2000" dirty="0" err="1">
                <a:solidFill>
                  <a:srgbClr val="FFFF00"/>
                </a:solidFill>
                <a:latin typeface="Arial" charset="0"/>
                <a:cs typeface="Arial" charset="0"/>
              </a:rPr>
              <a:t>year</a:t>
            </a:r>
            <a:endParaRPr lang="it-IT" sz="2000" dirty="0">
              <a:solidFill>
                <a:srgbClr val="FFFF00"/>
              </a:solidFill>
              <a:latin typeface="Arial" charset="0"/>
              <a:cs typeface="Arial" charset="0"/>
            </a:endParaRPr>
          </a:p>
          <a:p>
            <a:pPr eaLnBrk="1" hangingPunct="1">
              <a:lnSpc>
                <a:spcPct val="125000"/>
              </a:lnSpc>
            </a:pPr>
            <a:r>
              <a:rPr lang="it-IT" sz="2000" dirty="0" smtClean="0">
                <a:solidFill>
                  <a:srgbClr val="FFFF00"/>
                </a:solidFill>
                <a:latin typeface="Arial" charset="0"/>
                <a:cs typeface="Arial" charset="0"/>
              </a:rPr>
              <a:t>Diffuse, </a:t>
            </a:r>
            <a:r>
              <a:rPr lang="it-IT" sz="2000" dirty="0" err="1" smtClean="0">
                <a:solidFill>
                  <a:srgbClr val="FFFF00"/>
                </a:solidFill>
                <a:latin typeface="Arial" charset="0"/>
                <a:cs typeface="Arial" charset="0"/>
              </a:rPr>
              <a:t>from</a:t>
            </a:r>
            <a:r>
              <a:rPr lang="it-IT" sz="2000" dirty="0" smtClean="0">
                <a:solidFill>
                  <a:srgbClr val="FFFF00"/>
                </a:solidFill>
                <a:latin typeface="Arial" charset="0"/>
                <a:cs typeface="Arial" charset="0"/>
              </a:rPr>
              <a:t> AGN </a:t>
            </a:r>
            <a:r>
              <a:rPr lang="it-IT" sz="2000" dirty="0">
                <a:solidFill>
                  <a:srgbClr val="FFFF00"/>
                </a:solidFill>
                <a:latin typeface="Arial" charset="0"/>
                <a:cs typeface="Arial" charset="0"/>
              </a:rPr>
              <a:t>(</a:t>
            </a:r>
            <a:r>
              <a:rPr lang="it-IT" sz="2000" dirty="0" err="1">
                <a:solidFill>
                  <a:srgbClr val="FFFF00"/>
                </a:solidFill>
                <a:latin typeface="Arial" charset="0"/>
                <a:cs typeface="Arial" charset="0"/>
              </a:rPr>
              <a:t>thin</a:t>
            </a:r>
            <a:r>
              <a:rPr lang="it-IT" sz="2000" dirty="0">
                <a:solidFill>
                  <a:srgbClr val="FFFF00"/>
                </a:solidFill>
                <a:latin typeface="Arial" charset="0"/>
                <a:cs typeface="Arial" charset="0"/>
              </a:rPr>
              <a:t>): (</a:t>
            </a:r>
            <a:r>
              <a:rPr lang="it-IT" sz="2000" dirty="0" err="1">
                <a:solidFill>
                  <a:srgbClr val="FFFF00"/>
                </a:solidFill>
                <a:latin typeface="Arial" charset="0"/>
                <a:cs typeface="Arial" charset="0"/>
              </a:rPr>
              <a:t>Mannheim</a:t>
            </a:r>
            <a:r>
              <a:rPr lang="it-IT" sz="2000" dirty="0">
                <a:solidFill>
                  <a:srgbClr val="FFFF00"/>
                </a:solidFill>
                <a:latin typeface="Arial" charset="0"/>
                <a:cs typeface="Arial" charset="0"/>
              </a:rPr>
              <a:t>)	</a:t>
            </a:r>
            <a:r>
              <a:rPr lang="it-IT" sz="2000" dirty="0" err="1">
                <a:solidFill>
                  <a:srgbClr val="FFFF00"/>
                </a:solidFill>
                <a:latin typeface="Arial" charset="0"/>
                <a:cs typeface="Arial" charset="0"/>
              </a:rPr>
              <a:t>few</a:t>
            </a:r>
            <a:r>
              <a:rPr lang="it-IT" sz="2000" dirty="0">
                <a:solidFill>
                  <a:srgbClr val="FFFF00"/>
                </a:solidFill>
                <a:latin typeface="Arial" charset="0"/>
                <a:cs typeface="Arial" charset="0"/>
              </a:rPr>
              <a:t> / </a:t>
            </a:r>
            <a:r>
              <a:rPr lang="it-IT" sz="2000" dirty="0" err="1">
                <a:solidFill>
                  <a:srgbClr val="FFFF00"/>
                </a:solidFill>
                <a:latin typeface="Arial" charset="0"/>
                <a:cs typeface="Arial" charset="0"/>
              </a:rPr>
              <a:t>year</a:t>
            </a:r>
            <a:endParaRPr lang="it-IT" sz="2000" dirty="0">
              <a:solidFill>
                <a:srgbClr val="FFFF00"/>
              </a:solidFill>
              <a:latin typeface="Arial" charset="0"/>
              <a:cs typeface="Arial" charset="0"/>
            </a:endParaRPr>
          </a:p>
          <a:p>
            <a:pPr eaLnBrk="1" hangingPunct="1">
              <a:lnSpc>
                <a:spcPct val="125000"/>
              </a:lnSpc>
            </a:pPr>
            <a:r>
              <a:rPr lang="it-IT" sz="2000" dirty="0">
                <a:solidFill>
                  <a:srgbClr val="FFFF00"/>
                </a:solidFill>
                <a:latin typeface="Arial" charset="0"/>
                <a:cs typeface="Arial" charset="0"/>
              </a:rPr>
              <a:t>    “           “       (</a:t>
            </a:r>
            <a:r>
              <a:rPr lang="it-IT" sz="2000" dirty="0" err="1">
                <a:solidFill>
                  <a:srgbClr val="FFFF00"/>
                </a:solidFill>
                <a:latin typeface="Arial" charset="0"/>
                <a:cs typeface="Arial" charset="0"/>
              </a:rPr>
              <a:t>thick</a:t>
            </a:r>
            <a:r>
              <a:rPr lang="it-IT" sz="2000" dirty="0">
                <a:solidFill>
                  <a:srgbClr val="FFFF00"/>
                </a:solidFill>
                <a:latin typeface="Arial" charset="0"/>
                <a:cs typeface="Arial" charset="0"/>
              </a:rPr>
              <a:t>):			&gt;100 / </a:t>
            </a:r>
            <a:r>
              <a:rPr lang="it-IT" sz="2000" dirty="0" err="1">
                <a:solidFill>
                  <a:srgbClr val="FFFF00"/>
                </a:solidFill>
                <a:latin typeface="Arial" charset="0"/>
                <a:cs typeface="Arial" charset="0"/>
              </a:rPr>
              <a:t>year</a:t>
            </a:r>
            <a:endParaRPr lang="en-GB" sz="2000" dirty="0">
              <a:solidFill>
                <a:srgbClr val="FFFF00"/>
              </a:solidFill>
              <a:latin typeface="Arial" charset="0"/>
              <a:cs typeface="Arial" charset="0"/>
            </a:endParaRPr>
          </a:p>
        </p:txBody>
      </p:sp>
      <p:sp>
        <p:nvSpPr>
          <p:cNvPr id="300036" name="Text Box 4"/>
          <p:cNvSpPr txBox="1">
            <a:spLocks noChangeArrowheads="1"/>
          </p:cNvSpPr>
          <p:nvPr/>
        </p:nvSpPr>
        <p:spPr bwMode="auto">
          <a:xfrm>
            <a:off x="1187450" y="4437063"/>
            <a:ext cx="6977063" cy="2015936"/>
          </a:xfrm>
          <a:prstGeom prst="rect">
            <a:avLst/>
          </a:prstGeom>
          <a:noFill/>
          <a:ln w="9525">
            <a:solidFill>
              <a:schemeClr val="accent1"/>
            </a:solidFill>
            <a:miter lim="800000"/>
            <a:headEnd/>
            <a:tailEnd/>
          </a:ln>
          <a:effectLst/>
        </p:spPr>
        <p:txBody>
          <a:bodyPr>
            <a:spAutoFit/>
          </a:bodyPr>
          <a:lstStyle/>
          <a:p>
            <a:pPr algn="ctr" eaLnBrk="1" hangingPunct="1">
              <a:lnSpc>
                <a:spcPct val="125000"/>
              </a:lnSpc>
            </a:pPr>
            <a:r>
              <a:rPr lang="it-IT" sz="2000" b="1" dirty="0" smtClean="0">
                <a:latin typeface="Tahoma" pitchFamily="34" charset="0"/>
              </a:rPr>
              <a:t>Point </a:t>
            </a:r>
            <a:r>
              <a:rPr lang="it-IT" sz="2000" b="1" dirty="0" err="1" smtClean="0">
                <a:latin typeface="Tahoma" pitchFamily="34" charset="0"/>
              </a:rPr>
              <a:t>sources</a:t>
            </a:r>
            <a:endParaRPr lang="it-IT" sz="2000" b="1" dirty="0">
              <a:latin typeface="Tahoma" pitchFamily="34" charset="0"/>
            </a:endParaRPr>
          </a:p>
          <a:p>
            <a:pPr eaLnBrk="1" hangingPunct="1">
              <a:lnSpc>
                <a:spcPct val="125000"/>
              </a:lnSpc>
            </a:pPr>
            <a:r>
              <a:rPr lang="it-IT" sz="2000" dirty="0">
                <a:latin typeface="Tahoma" pitchFamily="34" charset="0"/>
              </a:rPr>
              <a:t>GRB (030329):	(</a:t>
            </a:r>
            <a:r>
              <a:rPr lang="it-IT" sz="2000" dirty="0" err="1">
                <a:latin typeface="Tahoma" pitchFamily="34" charset="0"/>
              </a:rPr>
              <a:t>Waxman</a:t>
            </a:r>
            <a:r>
              <a:rPr lang="it-IT" sz="2000" dirty="0">
                <a:latin typeface="Tahoma" pitchFamily="34" charset="0"/>
              </a:rPr>
              <a:t>)		1</a:t>
            </a:r>
            <a:r>
              <a:rPr lang="it-IT" sz="2000" dirty="0">
                <a:latin typeface="Tahoma" pitchFamily="34" charset="0"/>
                <a:sym typeface="Symbol" pitchFamily="18" charset="2"/>
              </a:rPr>
              <a:t></a:t>
            </a:r>
            <a:r>
              <a:rPr lang="it-IT" sz="2000" dirty="0">
                <a:latin typeface="Tahoma" pitchFamily="34" charset="0"/>
              </a:rPr>
              <a:t>10 / </a:t>
            </a:r>
            <a:r>
              <a:rPr lang="it-IT" sz="2000" dirty="0" err="1">
                <a:latin typeface="Tahoma" pitchFamily="34" charset="0"/>
              </a:rPr>
              <a:t>burst</a:t>
            </a:r>
            <a:r>
              <a:rPr lang="it-IT" sz="2000" dirty="0">
                <a:latin typeface="Tahoma" pitchFamily="34" charset="0"/>
              </a:rPr>
              <a:t> </a:t>
            </a:r>
          </a:p>
          <a:p>
            <a:pPr eaLnBrk="1" hangingPunct="1">
              <a:lnSpc>
                <a:spcPct val="125000"/>
              </a:lnSpc>
            </a:pPr>
            <a:r>
              <a:rPr lang="it-IT" sz="2000" dirty="0">
                <a:latin typeface="Tahoma" pitchFamily="34" charset="0"/>
              </a:rPr>
              <a:t>AGN (3C279):	(</a:t>
            </a:r>
            <a:r>
              <a:rPr lang="it-IT" sz="2000" dirty="0" err="1">
                <a:latin typeface="Tahoma" pitchFamily="34" charset="0"/>
              </a:rPr>
              <a:t>Dermer</a:t>
            </a:r>
            <a:r>
              <a:rPr lang="it-IT" sz="2000" dirty="0">
                <a:latin typeface="Tahoma" pitchFamily="34" charset="0"/>
              </a:rPr>
              <a:t>)		</a:t>
            </a:r>
            <a:r>
              <a:rPr lang="it-IT" sz="2000" dirty="0" err="1">
                <a:latin typeface="Tahoma" pitchFamily="34" charset="0"/>
              </a:rPr>
              <a:t>few</a:t>
            </a:r>
            <a:r>
              <a:rPr lang="it-IT" sz="2000" dirty="0">
                <a:latin typeface="Tahoma" pitchFamily="34" charset="0"/>
              </a:rPr>
              <a:t> / </a:t>
            </a:r>
            <a:r>
              <a:rPr lang="it-IT" sz="2000" dirty="0" err="1">
                <a:latin typeface="Tahoma" pitchFamily="34" charset="0"/>
              </a:rPr>
              <a:t>year</a:t>
            </a:r>
            <a:r>
              <a:rPr lang="it-IT" sz="2000" dirty="0">
                <a:latin typeface="Tahoma" pitchFamily="34" charset="0"/>
              </a:rPr>
              <a:t>	</a:t>
            </a:r>
          </a:p>
          <a:p>
            <a:pPr eaLnBrk="1" hangingPunct="1">
              <a:lnSpc>
                <a:spcPct val="125000"/>
              </a:lnSpc>
            </a:pPr>
            <a:r>
              <a:rPr lang="it-IT" sz="2000" dirty="0" err="1" smtClean="0">
                <a:latin typeface="Tahoma" pitchFamily="34" charset="0"/>
              </a:rPr>
              <a:t>galactic</a:t>
            </a:r>
            <a:r>
              <a:rPr lang="it-IT" sz="2000" dirty="0" smtClean="0">
                <a:latin typeface="Tahoma" pitchFamily="34" charset="0"/>
              </a:rPr>
              <a:t> SNR (</a:t>
            </a:r>
            <a:r>
              <a:rPr lang="it-IT" sz="2000" dirty="0" err="1" smtClean="0">
                <a:latin typeface="Tahoma" pitchFamily="34" charset="0"/>
              </a:rPr>
              <a:t>Crab-like</a:t>
            </a:r>
            <a:r>
              <a:rPr lang="it-IT" sz="2000" dirty="0" smtClean="0">
                <a:latin typeface="Tahoma" pitchFamily="34" charset="0"/>
              </a:rPr>
              <a:t>): </a:t>
            </a:r>
            <a:r>
              <a:rPr lang="it-IT" sz="2000" dirty="0">
                <a:latin typeface="Tahoma" pitchFamily="34" charset="0"/>
              </a:rPr>
              <a:t>(</a:t>
            </a:r>
            <a:r>
              <a:rPr lang="it-IT" sz="2000" dirty="0" err="1">
                <a:latin typeface="Tahoma" pitchFamily="34" charset="0"/>
              </a:rPr>
              <a:t>Protheroe</a:t>
            </a:r>
            <a:r>
              <a:rPr lang="it-IT" sz="2000" dirty="0">
                <a:solidFill>
                  <a:srgbClr val="CCECFF"/>
                </a:solidFill>
                <a:latin typeface="Tahoma" pitchFamily="34" charset="0"/>
              </a:rPr>
              <a:t> )</a:t>
            </a:r>
            <a:r>
              <a:rPr lang="it-IT" sz="2000" dirty="0">
                <a:latin typeface="Tahoma" pitchFamily="34" charset="0"/>
              </a:rPr>
              <a:t>	</a:t>
            </a:r>
            <a:r>
              <a:rPr lang="it-IT" sz="2000" dirty="0" err="1">
                <a:latin typeface="Tahoma" pitchFamily="34" charset="0"/>
              </a:rPr>
              <a:t>few</a:t>
            </a:r>
            <a:r>
              <a:rPr lang="it-IT" sz="2000" dirty="0">
                <a:latin typeface="Tahoma" pitchFamily="34" charset="0"/>
              </a:rPr>
              <a:t> / </a:t>
            </a:r>
            <a:r>
              <a:rPr lang="it-IT" sz="2000" dirty="0" err="1">
                <a:latin typeface="Tahoma" pitchFamily="34" charset="0"/>
              </a:rPr>
              <a:t>year</a:t>
            </a:r>
            <a:r>
              <a:rPr lang="it-IT" sz="2000" dirty="0">
                <a:latin typeface="Tahoma" pitchFamily="34" charset="0"/>
              </a:rPr>
              <a:t> ?</a:t>
            </a:r>
          </a:p>
          <a:p>
            <a:pPr eaLnBrk="1" hangingPunct="1">
              <a:lnSpc>
                <a:spcPct val="125000"/>
              </a:lnSpc>
            </a:pPr>
            <a:r>
              <a:rPr lang="it-IT" sz="2000" dirty="0" err="1" smtClean="0">
                <a:latin typeface="Tahoma" pitchFamily="34" charset="0"/>
              </a:rPr>
              <a:t>Galactic</a:t>
            </a:r>
            <a:r>
              <a:rPr lang="it-IT" sz="2000" dirty="0" smtClean="0">
                <a:latin typeface="Tahoma" pitchFamily="34" charset="0"/>
              </a:rPr>
              <a:t> </a:t>
            </a:r>
            <a:r>
              <a:rPr lang="it-IT" sz="2000" dirty="0" err="1" smtClean="0">
                <a:latin typeface="Tahoma" pitchFamily="34" charset="0"/>
              </a:rPr>
              <a:t>Microquasars</a:t>
            </a:r>
            <a:r>
              <a:rPr lang="it-IT" sz="2000" dirty="0" smtClean="0">
                <a:latin typeface="Tahoma" pitchFamily="34" charset="0"/>
              </a:rPr>
              <a:t> :(</a:t>
            </a:r>
            <a:r>
              <a:rPr lang="it-IT" sz="2000" dirty="0" err="1">
                <a:latin typeface="Tahoma" pitchFamily="34" charset="0"/>
              </a:rPr>
              <a:t>Distefano</a:t>
            </a:r>
            <a:r>
              <a:rPr lang="it-IT" sz="2000" dirty="0">
                <a:solidFill>
                  <a:srgbClr val="CCECFF"/>
                </a:solidFill>
                <a:latin typeface="Tahoma" pitchFamily="34" charset="0"/>
              </a:rPr>
              <a:t> )</a:t>
            </a:r>
            <a:r>
              <a:rPr lang="it-IT" sz="2000" dirty="0">
                <a:latin typeface="Tahoma" pitchFamily="34" charset="0"/>
              </a:rPr>
              <a:t>	1 </a:t>
            </a:r>
            <a:r>
              <a:rPr lang="it-IT" sz="2000" dirty="0">
                <a:latin typeface="Tahoma" pitchFamily="34" charset="0"/>
                <a:sym typeface="Symbol" pitchFamily="18" charset="2"/>
              </a:rPr>
              <a:t> 100 / </a:t>
            </a:r>
            <a:r>
              <a:rPr lang="it-IT" sz="2000" dirty="0" err="1">
                <a:latin typeface="Tahoma" pitchFamily="34" charset="0"/>
                <a:sym typeface="Symbol" pitchFamily="18" charset="2"/>
              </a:rPr>
              <a:t>year</a:t>
            </a:r>
            <a:endParaRPr lang="en-GB" sz="2000" dirty="0">
              <a:latin typeface="Tahoma" pitchFamily="34" charset="0"/>
              <a:sym typeface="Symbol" pitchFamily="18" charset="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rrowheads="1"/>
          </p:cNvSpPr>
          <p:nvPr>
            <p:ph type="title"/>
          </p:nvPr>
        </p:nvSpPr>
        <p:spPr/>
        <p:txBody>
          <a:bodyPr/>
          <a:lstStyle/>
          <a:p>
            <a:r>
              <a:rPr lang="it-IT" dirty="0" smtClean="0"/>
              <a:t>Neutrino </a:t>
            </a:r>
            <a:r>
              <a:rPr lang="it-IT" dirty="0" err="1" smtClean="0"/>
              <a:t>telescopes</a:t>
            </a:r>
            <a:endParaRPr lang="it-IT" dirty="0"/>
          </a:p>
        </p:txBody>
      </p:sp>
      <p:pic>
        <p:nvPicPr>
          <p:cNvPr id="307226" name="Picture 26"/>
          <p:cNvPicPr>
            <a:picLocks noChangeAspect="1" noChangeArrowheads="1"/>
          </p:cNvPicPr>
          <p:nvPr/>
        </p:nvPicPr>
        <p:blipFill>
          <a:blip r:embed="rId2" cstate="print">
            <a:lum bright="50000"/>
            <a:grayscl/>
          </a:blip>
          <a:srcRect/>
          <a:stretch>
            <a:fillRect/>
          </a:stretch>
        </p:blipFill>
        <p:spPr bwMode="auto">
          <a:xfrm>
            <a:off x="1066800" y="1512888"/>
            <a:ext cx="7939088" cy="5011737"/>
          </a:xfrm>
          <a:prstGeom prst="rect">
            <a:avLst/>
          </a:prstGeom>
          <a:noFill/>
          <a:ln w="9525">
            <a:noFill/>
            <a:miter lim="800000"/>
            <a:headEnd/>
            <a:tailEnd/>
          </a:ln>
        </p:spPr>
      </p:pic>
      <p:sp>
        <p:nvSpPr>
          <p:cNvPr id="307227" name="Rectangle 27"/>
          <p:cNvSpPr>
            <a:spLocks noGrp="1" noChangeArrowheads="1"/>
          </p:cNvSpPr>
          <p:nvPr>
            <p:ph type="body" idx="1"/>
          </p:nvPr>
        </p:nvSpPr>
        <p:spPr>
          <a:ln/>
        </p:spPr>
        <p:txBody>
          <a:bodyPr/>
          <a:lstStyle/>
          <a:p>
            <a:endParaRPr lang="it-IT"/>
          </a:p>
        </p:txBody>
      </p:sp>
      <p:sp>
        <p:nvSpPr>
          <p:cNvPr id="307228" name="Oval 28"/>
          <p:cNvSpPr>
            <a:spLocks noChangeArrowheads="1"/>
          </p:cNvSpPr>
          <p:nvPr/>
        </p:nvSpPr>
        <p:spPr bwMode="auto">
          <a:xfrm>
            <a:off x="7081838" y="2189163"/>
            <a:ext cx="71437" cy="76200"/>
          </a:xfrm>
          <a:prstGeom prst="ellipse">
            <a:avLst/>
          </a:prstGeom>
          <a:solidFill>
            <a:srgbClr val="0080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307229" name="Oval 29"/>
          <p:cNvSpPr>
            <a:spLocks noChangeArrowheads="1"/>
          </p:cNvSpPr>
          <p:nvPr/>
        </p:nvSpPr>
        <p:spPr bwMode="auto">
          <a:xfrm>
            <a:off x="8910638" y="3103563"/>
            <a:ext cx="71437" cy="76200"/>
          </a:xfrm>
          <a:prstGeom prst="ellipse">
            <a:avLst/>
          </a:prstGeom>
          <a:solidFill>
            <a:srgbClr val="CC00CC"/>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307230" name="Oval 30"/>
          <p:cNvSpPr>
            <a:spLocks noChangeArrowheads="1"/>
          </p:cNvSpPr>
          <p:nvPr/>
        </p:nvSpPr>
        <p:spPr bwMode="auto">
          <a:xfrm>
            <a:off x="5041900" y="6380163"/>
            <a:ext cx="71438" cy="76200"/>
          </a:xfrm>
          <a:prstGeom prst="ellipse">
            <a:avLst/>
          </a:prstGeom>
          <a:solidFill>
            <a:srgbClr val="F96307"/>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307231" name="Oval 31"/>
          <p:cNvSpPr>
            <a:spLocks noChangeArrowheads="1"/>
          </p:cNvSpPr>
          <p:nvPr/>
        </p:nvSpPr>
        <p:spPr bwMode="auto">
          <a:xfrm>
            <a:off x="5502275" y="2789238"/>
            <a:ext cx="69850" cy="76200"/>
          </a:xfrm>
          <a:prstGeom prst="ellipse">
            <a:avLst/>
          </a:prstGeom>
          <a:solidFill>
            <a:srgbClr val="FFFF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307232" name="Oval 32"/>
          <p:cNvSpPr>
            <a:spLocks noChangeArrowheads="1"/>
          </p:cNvSpPr>
          <p:nvPr/>
        </p:nvSpPr>
        <p:spPr bwMode="auto">
          <a:xfrm>
            <a:off x="5183188" y="2646363"/>
            <a:ext cx="69850" cy="76200"/>
          </a:xfrm>
          <a:prstGeom prst="ellipse">
            <a:avLst/>
          </a:prstGeom>
          <a:solidFill>
            <a:srgbClr val="FFFF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307233" name="Rectangle 33"/>
          <p:cNvSpPr>
            <a:spLocks noChangeArrowheads="1"/>
          </p:cNvSpPr>
          <p:nvPr/>
        </p:nvSpPr>
        <p:spPr bwMode="auto">
          <a:xfrm>
            <a:off x="5181600" y="5715000"/>
            <a:ext cx="1339850" cy="711200"/>
          </a:xfrm>
          <a:prstGeom prst="rect">
            <a:avLst/>
          </a:prstGeom>
          <a:noFill/>
          <a:ln w="9525">
            <a:solidFill>
              <a:schemeClr val="tx1"/>
            </a:solidFill>
            <a:miter lim="800000"/>
            <a:headEnd/>
            <a:tailEnd/>
          </a:ln>
          <a:effectLst/>
        </p:spPr>
        <p:txBody>
          <a:bodyPr wrap="none">
            <a:spAutoFit/>
          </a:bodyPr>
          <a:lstStyle/>
          <a:p>
            <a:r>
              <a:rPr lang="it-IT" sz="2000" b="1">
                <a:solidFill>
                  <a:srgbClr val="FF9900"/>
                </a:solidFill>
                <a:latin typeface="Arial" charset="0"/>
                <a:cs typeface="Arial" charset="0"/>
              </a:rPr>
              <a:t>AMANDA</a:t>
            </a:r>
          </a:p>
          <a:p>
            <a:r>
              <a:rPr lang="en-GB" sz="2000" b="1">
                <a:solidFill>
                  <a:srgbClr val="FF9900"/>
                </a:solidFill>
                <a:latin typeface="Arial" charset="0"/>
                <a:cs typeface="Arial" charset="0"/>
              </a:rPr>
              <a:t>ICECUBE</a:t>
            </a:r>
          </a:p>
        </p:txBody>
      </p:sp>
      <p:sp>
        <p:nvSpPr>
          <p:cNvPr id="307234" name="Rectangle 34"/>
          <p:cNvSpPr>
            <a:spLocks noChangeArrowheads="1"/>
          </p:cNvSpPr>
          <p:nvPr/>
        </p:nvSpPr>
        <p:spPr bwMode="auto">
          <a:xfrm>
            <a:off x="4211638" y="2565400"/>
            <a:ext cx="2209800" cy="1016000"/>
          </a:xfrm>
          <a:prstGeom prst="rect">
            <a:avLst/>
          </a:prstGeom>
          <a:noFill/>
          <a:ln w="9525">
            <a:solidFill>
              <a:schemeClr val="tx1"/>
            </a:solidFill>
            <a:miter lim="800000"/>
            <a:headEnd/>
            <a:tailEnd/>
          </a:ln>
          <a:effectLst/>
        </p:spPr>
        <p:txBody>
          <a:bodyPr>
            <a:spAutoFit/>
          </a:bodyPr>
          <a:lstStyle/>
          <a:p>
            <a:pPr algn="ctr" eaLnBrk="1" hangingPunct="1"/>
            <a:endParaRPr lang="en-GB" sz="2000" b="1">
              <a:solidFill>
                <a:srgbClr val="FF9900"/>
              </a:solidFill>
              <a:latin typeface="Arial" charset="0"/>
              <a:cs typeface="Arial" charset="0"/>
            </a:endParaRPr>
          </a:p>
          <a:p>
            <a:pPr algn="ctr" eaLnBrk="1" hangingPunct="1"/>
            <a:r>
              <a:rPr lang="en-GB" sz="2000" b="1">
                <a:solidFill>
                  <a:srgbClr val="FF9900"/>
                </a:solidFill>
                <a:latin typeface="Arial" charset="0"/>
                <a:cs typeface="Arial" charset="0"/>
              </a:rPr>
              <a:t>Mediterranean</a:t>
            </a:r>
            <a:endParaRPr lang="it-IT" sz="2000" b="1">
              <a:solidFill>
                <a:srgbClr val="FF9900"/>
              </a:solidFill>
              <a:latin typeface="Arial" charset="0"/>
              <a:cs typeface="Arial" charset="0"/>
            </a:endParaRPr>
          </a:p>
          <a:p>
            <a:pPr algn="ctr" eaLnBrk="1" hangingPunct="1"/>
            <a:r>
              <a:rPr lang="it-IT" sz="2000" b="1">
                <a:solidFill>
                  <a:srgbClr val="FF9900"/>
                </a:solidFill>
                <a:latin typeface="Arial" charset="0"/>
                <a:cs typeface="Arial" charset="0"/>
              </a:rPr>
              <a:t>km</a:t>
            </a:r>
            <a:r>
              <a:rPr lang="it-IT" sz="2000" b="1" baseline="30000">
                <a:solidFill>
                  <a:srgbClr val="FF9900"/>
                </a:solidFill>
                <a:latin typeface="Arial" charset="0"/>
                <a:cs typeface="Arial" charset="0"/>
              </a:rPr>
              <a:t>3</a:t>
            </a:r>
            <a:endParaRPr lang="en-GB" sz="2000" b="1" baseline="30000">
              <a:solidFill>
                <a:srgbClr val="FF9900"/>
              </a:solidFill>
              <a:latin typeface="Arial" charset="0"/>
              <a:cs typeface="Arial" charset="0"/>
            </a:endParaRPr>
          </a:p>
        </p:txBody>
      </p:sp>
      <p:sp>
        <p:nvSpPr>
          <p:cNvPr id="307235" name="Oval 35"/>
          <p:cNvSpPr>
            <a:spLocks noChangeArrowheads="1"/>
          </p:cNvSpPr>
          <p:nvPr/>
        </p:nvSpPr>
        <p:spPr bwMode="auto">
          <a:xfrm>
            <a:off x="5410200" y="2816225"/>
            <a:ext cx="69850" cy="76200"/>
          </a:xfrm>
          <a:prstGeom prst="ellipse">
            <a:avLst/>
          </a:prstGeom>
          <a:solidFill>
            <a:srgbClr val="FFFF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307236" name="Text Box 36"/>
          <p:cNvSpPr txBox="1">
            <a:spLocks noChangeArrowheads="1"/>
          </p:cNvSpPr>
          <p:nvPr/>
        </p:nvSpPr>
        <p:spPr bwMode="auto">
          <a:xfrm>
            <a:off x="6781800" y="2286000"/>
            <a:ext cx="1155700" cy="406400"/>
          </a:xfrm>
          <a:prstGeom prst="rect">
            <a:avLst/>
          </a:prstGeom>
          <a:noFill/>
          <a:ln w="9525">
            <a:solidFill>
              <a:schemeClr val="tx1"/>
            </a:solidFill>
            <a:miter lim="800000"/>
            <a:headEnd/>
            <a:tailEnd/>
          </a:ln>
          <a:effectLst/>
        </p:spPr>
        <p:txBody>
          <a:bodyPr wrap="none">
            <a:spAutoFit/>
          </a:bodyPr>
          <a:lstStyle/>
          <a:p>
            <a:pPr eaLnBrk="1" hangingPunct="1"/>
            <a:r>
              <a:rPr lang="it-IT" sz="2000" b="1">
                <a:solidFill>
                  <a:srgbClr val="FF9900"/>
                </a:solidFill>
                <a:latin typeface="Arial" charset="0"/>
                <a:cs typeface="Arial" charset="0"/>
              </a:rPr>
              <a:t>BAIKAL</a:t>
            </a:r>
            <a:endParaRPr lang="en-GB" sz="2000" b="1">
              <a:solidFill>
                <a:srgbClr val="FF9900"/>
              </a:solidFill>
              <a:latin typeface="Arial" charset="0"/>
              <a:cs typeface="Arial" charset="0"/>
            </a:endParaRPr>
          </a:p>
        </p:txBody>
      </p:sp>
      <p:sp>
        <p:nvSpPr>
          <p:cNvPr id="307237" name="Text Box 37"/>
          <p:cNvSpPr txBox="1">
            <a:spLocks noChangeArrowheads="1"/>
          </p:cNvSpPr>
          <p:nvPr/>
        </p:nvSpPr>
        <p:spPr bwMode="auto">
          <a:xfrm>
            <a:off x="7867650" y="3238500"/>
            <a:ext cx="1325563" cy="406400"/>
          </a:xfrm>
          <a:prstGeom prst="rect">
            <a:avLst/>
          </a:prstGeom>
          <a:noFill/>
          <a:ln w="9525">
            <a:solidFill>
              <a:schemeClr val="tx1"/>
            </a:solidFill>
            <a:miter lim="800000"/>
            <a:headEnd/>
            <a:tailEnd/>
          </a:ln>
          <a:effectLst/>
        </p:spPr>
        <p:txBody>
          <a:bodyPr wrap="none">
            <a:spAutoFit/>
          </a:bodyPr>
          <a:lstStyle/>
          <a:p>
            <a:pPr eaLnBrk="1" hangingPunct="1"/>
            <a:r>
              <a:rPr lang="it-IT" sz="2000" b="1">
                <a:solidFill>
                  <a:srgbClr val="FF9900"/>
                </a:solidFill>
                <a:latin typeface="Arial" charset="0"/>
                <a:cs typeface="Arial" charset="0"/>
              </a:rPr>
              <a:t>DUMAND</a:t>
            </a:r>
            <a:endParaRPr lang="en-GB" sz="2000" b="1">
              <a:solidFill>
                <a:srgbClr val="FF9900"/>
              </a:solidFill>
              <a:latin typeface="Arial" charset="0"/>
              <a:cs typeface="Arial" charset="0"/>
            </a:endParaRPr>
          </a:p>
        </p:txBody>
      </p:sp>
      <p:pic>
        <p:nvPicPr>
          <p:cNvPr id="307238" name="Picture 38" descr="phshp"/>
          <p:cNvPicPr>
            <a:picLocks noChangeAspect="1" noChangeArrowheads="1"/>
          </p:cNvPicPr>
          <p:nvPr/>
        </p:nvPicPr>
        <p:blipFill>
          <a:blip r:embed="rId3" cstate="print">
            <a:lum bright="6000"/>
          </a:blip>
          <a:srcRect/>
          <a:stretch>
            <a:fillRect/>
          </a:stretch>
        </p:blipFill>
        <p:spPr bwMode="auto">
          <a:xfrm>
            <a:off x="228600" y="2590800"/>
            <a:ext cx="1800225" cy="984250"/>
          </a:xfrm>
          <a:prstGeom prst="rect">
            <a:avLst/>
          </a:prstGeom>
          <a:noFill/>
          <a:ln w="28575">
            <a:solidFill>
              <a:schemeClr val="tx1"/>
            </a:solidFill>
            <a:miter lim="800000"/>
            <a:headEnd/>
            <a:tailEnd/>
          </a:ln>
          <a:effectLst>
            <a:outerShdw dist="107763" dir="2700000" algn="ctr" rotWithShape="0">
              <a:srgbClr val="003366"/>
            </a:outerShdw>
          </a:effectLst>
        </p:spPr>
      </p:pic>
      <p:pic>
        <p:nvPicPr>
          <p:cNvPr id="307239" name="Picture 39"/>
          <p:cNvPicPr>
            <a:picLocks noChangeAspect="1" noChangeArrowheads="1"/>
          </p:cNvPicPr>
          <p:nvPr/>
        </p:nvPicPr>
        <p:blipFill>
          <a:blip r:embed="rId4" cstate="print"/>
          <a:srcRect/>
          <a:stretch>
            <a:fillRect/>
          </a:stretch>
        </p:blipFill>
        <p:spPr bwMode="auto">
          <a:xfrm>
            <a:off x="7115175" y="4953000"/>
            <a:ext cx="1800225" cy="1350963"/>
          </a:xfrm>
          <a:prstGeom prst="rect">
            <a:avLst/>
          </a:prstGeom>
          <a:noFill/>
          <a:ln w="38100">
            <a:solidFill>
              <a:schemeClr val="tx1"/>
            </a:solidFill>
            <a:miter lim="800000"/>
            <a:headEnd/>
            <a:tailEnd/>
          </a:ln>
          <a:effectLst>
            <a:outerShdw dist="107763" dir="2700000" algn="ctr" rotWithShape="0">
              <a:srgbClr val="FF9900"/>
            </a:outerShdw>
          </a:effectLst>
        </p:spPr>
      </p:pic>
      <p:pic>
        <p:nvPicPr>
          <p:cNvPr id="307240" name="Picture 40"/>
          <p:cNvPicPr>
            <a:picLocks noChangeAspect="1" noChangeArrowheads="1"/>
          </p:cNvPicPr>
          <p:nvPr/>
        </p:nvPicPr>
        <p:blipFill>
          <a:blip r:embed="rId5" cstate="print"/>
          <a:srcRect l="9190" t="16055" r="9723" b="22878"/>
          <a:stretch>
            <a:fillRect/>
          </a:stretch>
        </p:blipFill>
        <p:spPr bwMode="auto">
          <a:xfrm>
            <a:off x="228600" y="3886200"/>
            <a:ext cx="1800225" cy="962025"/>
          </a:xfrm>
          <a:prstGeom prst="rect">
            <a:avLst/>
          </a:prstGeom>
          <a:noFill/>
          <a:ln w="28575">
            <a:solidFill>
              <a:schemeClr val="tx1"/>
            </a:solidFill>
            <a:miter lim="800000"/>
            <a:headEnd/>
            <a:tailEnd/>
          </a:ln>
          <a:effectLst>
            <a:outerShdw dist="107763" dir="2700000" algn="ctr" rotWithShape="0">
              <a:srgbClr val="003366"/>
            </a:outerShdw>
          </a:effectLst>
        </p:spPr>
      </p:pic>
      <p:pic>
        <p:nvPicPr>
          <p:cNvPr id="307241" name="Picture 41" descr="marzamemi"/>
          <p:cNvPicPr>
            <a:picLocks noChangeAspect="1" noChangeArrowheads="1"/>
          </p:cNvPicPr>
          <p:nvPr/>
        </p:nvPicPr>
        <p:blipFill>
          <a:blip r:embed="rId6" cstate="print">
            <a:lum bright="6000"/>
          </a:blip>
          <a:srcRect/>
          <a:stretch>
            <a:fillRect/>
          </a:stretch>
        </p:blipFill>
        <p:spPr bwMode="auto">
          <a:xfrm>
            <a:off x="228600" y="5089525"/>
            <a:ext cx="1800225" cy="1158875"/>
          </a:xfrm>
          <a:prstGeom prst="rect">
            <a:avLst/>
          </a:prstGeom>
          <a:noFill/>
          <a:ln w="28575">
            <a:solidFill>
              <a:schemeClr val="tx1"/>
            </a:solidFill>
            <a:miter lim="800000"/>
            <a:headEnd/>
            <a:tailEnd/>
          </a:ln>
          <a:effectLst>
            <a:outerShdw dist="107763" dir="2700000" algn="ctr" rotWithShape="0">
              <a:srgbClr val="003366"/>
            </a:outerShdw>
          </a:effectLst>
        </p:spPr>
      </p:pic>
      <p:pic>
        <p:nvPicPr>
          <p:cNvPr id="307242" name="Picture 42" descr="baikal 011"/>
          <p:cNvPicPr>
            <a:picLocks noChangeAspect="1" noChangeArrowheads="1"/>
          </p:cNvPicPr>
          <p:nvPr/>
        </p:nvPicPr>
        <p:blipFill>
          <a:blip r:embed="rId7" cstate="print"/>
          <a:srcRect/>
          <a:stretch>
            <a:fillRect/>
          </a:stretch>
        </p:blipFill>
        <p:spPr bwMode="auto">
          <a:xfrm>
            <a:off x="7191375" y="609600"/>
            <a:ext cx="1800225" cy="1350963"/>
          </a:xfrm>
          <a:prstGeom prst="rect">
            <a:avLst/>
          </a:prstGeom>
          <a:noFill/>
          <a:ln w="38100">
            <a:solidFill>
              <a:schemeClr val="tx1"/>
            </a:solidFill>
            <a:miter lim="800000"/>
            <a:headEnd/>
            <a:tailEnd/>
          </a:ln>
          <a:effectLst>
            <a:outerShdw dist="35921" dir="2700000" algn="ctr" rotWithShape="0">
              <a:srgbClr val="006600"/>
            </a:outerShdw>
          </a:effectLst>
        </p:spPr>
      </p:pic>
      <p:sp>
        <p:nvSpPr>
          <p:cNvPr id="307243" name="Text Box 43"/>
          <p:cNvSpPr txBox="1">
            <a:spLocks noChangeArrowheads="1"/>
          </p:cNvSpPr>
          <p:nvPr/>
        </p:nvSpPr>
        <p:spPr bwMode="auto">
          <a:xfrm>
            <a:off x="611188" y="3789363"/>
            <a:ext cx="1543050" cy="436562"/>
          </a:xfrm>
          <a:prstGeom prst="rect">
            <a:avLst/>
          </a:prstGeom>
          <a:noFill/>
          <a:ln w="9525">
            <a:solidFill>
              <a:schemeClr val="tx1"/>
            </a:solidFill>
            <a:miter lim="800000"/>
            <a:headEnd/>
            <a:tailEnd/>
          </a:ln>
          <a:effectLst/>
        </p:spPr>
        <p:txBody>
          <a:bodyPr wrap="none">
            <a:spAutoFit/>
          </a:bodyPr>
          <a:lstStyle/>
          <a:p>
            <a:pPr eaLnBrk="1" hangingPunct="1"/>
            <a:r>
              <a:rPr lang="it-IT" sz="2200" b="1">
                <a:solidFill>
                  <a:srgbClr val="FF9900"/>
                </a:solidFill>
                <a:latin typeface="Arial" charset="0"/>
                <a:cs typeface="Arial" charset="0"/>
              </a:rPr>
              <a:t>ANTARES</a:t>
            </a:r>
            <a:endParaRPr lang="en-GB" sz="2200" b="1">
              <a:solidFill>
                <a:srgbClr val="FF9900"/>
              </a:solidFill>
              <a:latin typeface="Arial" charset="0"/>
              <a:cs typeface="Arial" charset="0"/>
            </a:endParaRPr>
          </a:p>
        </p:txBody>
      </p:sp>
      <p:sp>
        <p:nvSpPr>
          <p:cNvPr id="307244" name="Text Box 44"/>
          <p:cNvSpPr txBox="1">
            <a:spLocks noChangeArrowheads="1"/>
          </p:cNvSpPr>
          <p:nvPr/>
        </p:nvSpPr>
        <p:spPr bwMode="auto">
          <a:xfrm>
            <a:off x="228600" y="4937125"/>
            <a:ext cx="1031875" cy="436563"/>
          </a:xfrm>
          <a:prstGeom prst="rect">
            <a:avLst/>
          </a:prstGeom>
          <a:noFill/>
          <a:ln w="9525">
            <a:solidFill>
              <a:schemeClr val="tx1"/>
            </a:solidFill>
            <a:miter lim="800000"/>
            <a:headEnd/>
            <a:tailEnd/>
          </a:ln>
          <a:effectLst/>
        </p:spPr>
        <p:txBody>
          <a:bodyPr wrap="none">
            <a:spAutoFit/>
          </a:bodyPr>
          <a:lstStyle/>
          <a:p>
            <a:pPr eaLnBrk="1" hangingPunct="1"/>
            <a:r>
              <a:rPr lang="it-IT" sz="2200" b="1">
                <a:solidFill>
                  <a:srgbClr val="FF9900"/>
                </a:solidFill>
                <a:latin typeface="Arial" charset="0"/>
                <a:cs typeface="Arial" charset="0"/>
              </a:rPr>
              <a:t>NEMO</a:t>
            </a:r>
            <a:endParaRPr lang="en-GB" sz="2200" b="1">
              <a:solidFill>
                <a:srgbClr val="FF9900"/>
              </a:solidFill>
              <a:latin typeface="Arial" charset="0"/>
              <a:cs typeface="Arial" charset="0"/>
            </a:endParaRPr>
          </a:p>
        </p:txBody>
      </p:sp>
      <p:sp>
        <p:nvSpPr>
          <p:cNvPr id="307245" name="Rectangle 45"/>
          <p:cNvSpPr>
            <a:spLocks noChangeArrowheads="1"/>
          </p:cNvSpPr>
          <p:nvPr/>
        </p:nvSpPr>
        <p:spPr bwMode="auto">
          <a:xfrm>
            <a:off x="179388" y="2565400"/>
            <a:ext cx="1338262" cy="427038"/>
          </a:xfrm>
          <a:prstGeom prst="rect">
            <a:avLst/>
          </a:prstGeom>
          <a:noFill/>
          <a:ln w="9525" algn="ctr">
            <a:noFill/>
            <a:miter lim="800000"/>
            <a:headEnd/>
            <a:tailEnd/>
          </a:ln>
          <a:effectLst/>
        </p:spPr>
        <p:txBody>
          <a:bodyPr wrap="none">
            <a:spAutoFit/>
          </a:bodyPr>
          <a:lstStyle/>
          <a:p>
            <a:pPr eaLnBrk="1" hangingPunct="1"/>
            <a:r>
              <a:rPr lang="it-IT" sz="2200" b="1">
                <a:solidFill>
                  <a:srgbClr val="FF9900"/>
                </a:solidFill>
                <a:latin typeface="Tahoma" pitchFamily="34" charset="0"/>
                <a:cs typeface="Arial" charset="0"/>
              </a:rPr>
              <a:t>NESTOR</a:t>
            </a:r>
          </a:p>
        </p:txBody>
      </p:sp>
      <p:sp>
        <p:nvSpPr>
          <p:cNvPr id="307246" name="Line 46"/>
          <p:cNvSpPr>
            <a:spLocks noChangeShapeType="1"/>
          </p:cNvSpPr>
          <p:nvPr/>
        </p:nvSpPr>
        <p:spPr bwMode="auto">
          <a:xfrm flipV="1">
            <a:off x="2051050" y="2852738"/>
            <a:ext cx="3529013" cy="215900"/>
          </a:xfrm>
          <a:prstGeom prst="line">
            <a:avLst/>
          </a:prstGeom>
          <a:noFill/>
          <a:ln w="9525">
            <a:noFill/>
            <a:round/>
            <a:headEnd/>
            <a:tailEnd/>
          </a:ln>
          <a:effectLst/>
        </p:spPr>
        <p:txBody>
          <a:bodyPr>
            <a:spAutoFit/>
          </a:bodyPr>
          <a:lstStyle/>
          <a:p>
            <a:endParaRPr lang="it-IT"/>
          </a:p>
        </p:txBody>
      </p:sp>
      <p:sp>
        <p:nvSpPr>
          <p:cNvPr id="307247" name="Line 47"/>
          <p:cNvSpPr>
            <a:spLocks noChangeShapeType="1"/>
          </p:cNvSpPr>
          <p:nvPr/>
        </p:nvSpPr>
        <p:spPr bwMode="auto">
          <a:xfrm>
            <a:off x="2051050" y="2852738"/>
            <a:ext cx="3457575" cy="0"/>
          </a:xfrm>
          <a:prstGeom prst="line">
            <a:avLst/>
          </a:prstGeom>
          <a:noFill/>
          <a:ln w="9525">
            <a:solidFill>
              <a:schemeClr val="tx1"/>
            </a:solidFill>
            <a:round/>
            <a:headEnd/>
            <a:tailEnd type="triangle" w="med" len="med"/>
          </a:ln>
          <a:effectLst/>
        </p:spPr>
        <p:txBody>
          <a:bodyPr>
            <a:spAutoFit/>
          </a:bodyPr>
          <a:lstStyle/>
          <a:p>
            <a:endParaRPr lang="it-IT"/>
          </a:p>
        </p:txBody>
      </p:sp>
      <p:sp>
        <p:nvSpPr>
          <p:cNvPr id="307248" name="Line 48"/>
          <p:cNvSpPr>
            <a:spLocks noChangeShapeType="1"/>
          </p:cNvSpPr>
          <p:nvPr/>
        </p:nvSpPr>
        <p:spPr bwMode="auto">
          <a:xfrm flipV="1">
            <a:off x="1692275" y="2708275"/>
            <a:ext cx="3527425" cy="1657350"/>
          </a:xfrm>
          <a:prstGeom prst="line">
            <a:avLst/>
          </a:prstGeom>
          <a:noFill/>
          <a:ln w="9525">
            <a:solidFill>
              <a:schemeClr val="tx1"/>
            </a:solidFill>
            <a:round/>
            <a:headEnd/>
            <a:tailEnd type="triangle" w="med" len="med"/>
          </a:ln>
          <a:effectLst/>
        </p:spPr>
        <p:txBody>
          <a:bodyPr>
            <a:spAutoFit/>
          </a:bodyPr>
          <a:lstStyle/>
          <a:p>
            <a:endParaRPr lang="it-IT"/>
          </a:p>
        </p:txBody>
      </p:sp>
      <p:sp>
        <p:nvSpPr>
          <p:cNvPr id="307249" name="Line 49"/>
          <p:cNvSpPr>
            <a:spLocks noChangeShapeType="1"/>
          </p:cNvSpPr>
          <p:nvPr/>
        </p:nvSpPr>
        <p:spPr bwMode="auto">
          <a:xfrm flipV="1">
            <a:off x="2051050" y="2997200"/>
            <a:ext cx="3313113" cy="2663825"/>
          </a:xfrm>
          <a:prstGeom prst="line">
            <a:avLst/>
          </a:prstGeom>
          <a:noFill/>
          <a:ln w="9525">
            <a:solidFill>
              <a:schemeClr val="tx1"/>
            </a:solidFill>
            <a:round/>
            <a:headEnd/>
            <a:tailEnd type="triangle" w="med" len="med"/>
          </a:ln>
          <a:effectLst/>
        </p:spPr>
        <p:txBody>
          <a:bodyPr>
            <a:spAutoFit/>
          </a:bodyPr>
          <a:lstStyle/>
          <a:p>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rrowheads="1"/>
          </p:cNvSpPr>
          <p:nvPr>
            <p:ph type="title"/>
          </p:nvPr>
        </p:nvSpPr>
        <p:spPr/>
        <p:txBody>
          <a:bodyPr/>
          <a:lstStyle/>
          <a:p>
            <a:r>
              <a:rPr lang="it-IT" dirty="0" err="1" smtClean="0"/>
              <a:t>Difference</a:t>
            </a:r>
            <a:r>
              <a:rPr lang="it-IT" dirty="0" smtClean="0"/>
              <a:t> </a:t>
            </a:r>
            <a:r>
              <a:rPr lang="it-IT" dirty="0" err="1" smtClean="0"/>
              <a:t>between</a:t>
            </a:r>
            <a:r>
              <a:rPr lang="it-IT" dirty="0" smtClean="0"/>
              <a:t> </a:t>
            </a:r>
            <a:r>
              <a:rPr lang="it-IT" dirty="0" err="1" smtClean="0"/>
              <a:t>ice…</a:t>
            </a:r>
            <a:endParaRPr lang="it-IT" dirty="0"/>
          </a:p>
        </p:txBody>
      </p:sp>
      <p:pic>
        <p:nvPicPr>
          <p:cNvPr id="305155" name="Picture 3" descr="46e-OM_inhole.jpg"/>
          <p:cNvPicPr>
            <a:picLocks noChangeAspect="1" noChangeArrowheads="1"/>
          </p:cNvPicPr>
          <p:nvPr/>
        </p:nvPicPr>
        <p:blipFill>
          <a:blip r:embed="rId2" cstate="print"/>
          <a:srcRect/>
          <a:stretch>
            <a:fillRect/>
          </a:stretch>
        </p:blipFill>
        <p:spPr bwMode="auto">
          <a:xfrm>
            <a:off x="395288" y="3357563"/>
            <a:ext cx="4491037" cy="2994025"/>
          </a:xfrm>
          <a:prstGeom prst="rect">
            <a:avLst/>
          </a:prstGeom>
          <a:noFill/>
        </p:spPr>
      </p:pic>
      <p:pic>
        <p:nvPicPr>
          <p:cNvPr id="305156" name="Picture 4" descr="46b-amanda_deploy2.jpg"/>
          <p:cNvPicPr>
            <a:picLocks noChangeAspect="1" noChangeArrowheads="1"/>
          </p:cNvPicPr>
          <p:nvPr/>
        </p:nvPicPr>
        <p:blipFill>
          <a:blip r:embed="rId3" cstate="print"/>
          <a:srcRect/>
          <a:stretch>
            <a:fillRect/>
          </a:stretch>
        </p:blipFill>
        <p:spPr bwMode="auto">
          <a:xfrm>
            <a:off x="5362575" y="1171575"/>
            <a:ext cx="3781425" cy="5686425"/>
          </a:xfrm>
          <a:prstGeom prst="rect">
            <a:avLst/>
          </a:prstGeom>
          <a:noFill/>
        </p:spPr>
      </p:pic>
      <p:pic>
        <p:nvPicPr>
          <p:cNvPr id="305157" name="Picture 5" descr="pengi-verysmall.jpg"/>
          <p:cNvPicPr>
            <a:picLocks noChangeAspect="1" noChangeArrowheads="1"/>
          </p:cNvPicPr>
          <p:nvPr/>
        </p:nvPicPr>
        <p:blipFill>
          <a:blip r:embed="rId4" cstate="print"/>
          <a:srcRect/>
          <a:stretch>
            <a:fillRect/>
          </a:stretch>
        </p:blipFill>
        <p:spPr bwMode="auto">
          <a:xfrm>
            <a:off x="3275013" y="2279650"/>
            <a:ext cx="952500" cy="933450"/>
          </a:xfrm>
          <a:prstGeom prst="rect">
            <a:avLst/>
          </a:prstGeom>
          <a:noFill/>
        </p:spPr>
      </p:pic>
      <p:sp>
        <p:nvSpPr>
          <p:cNvPr id="305158" name="WordArt 6"/>
          <p:cNvSpPr>
            <a:spLocks noChangeArrowheads="1" noChangeShapeType="1" noTextEdit="1"/>
          </p:cNvSpPr>
          <p:nvPr/>
        </p:nvSpPr>
        <p:spPr bwMode="auto">
          <a:xfrm rot="5400000">
            <a:off x="3923507" y="1704181"/>
            <a:ext cx="1008062" cy="720725"/>
          </a:xfrm>
          <a:prstGeom prst="rect">
            <a:avLst/>
          </a:prstGeom>
        </p:spPr>
        <p:txBody>
          <a:bodyPr vert="wordArtVert" wrap="none" fromWordArt="1">
            <a:prstTxWarp prst="textPlain">
              <a:avLst>
                <a:gd name="adj" fmla="val 50000"/>
              </a:avLst>
            </a:prstTxWarp>
          </a:bodyPr>
          <a:lstStyle/>
          <a:p>
            <a:pPr algn="ctr" fontAlgn="auto"/>
            <a:r>
              <a:rPr lang="it-IT" sz="3600" i="1" kern="10">
                <a:ln w="9525">
                  <a:solidFill>
                    <a:srgbClr val="800000"/>
                  </a:solidFill>
                  <a:round/>
                  <a:headEnd/>
                  <a:tailEnd/>
                </a:ln>
                <a:solidFill>
                  <a:srgbClr val="800000"/>
                </a:solidFill>
                <a:effectLst>
                  <a:outerShdw dist="35921" dir="2700000" algn="ctr" rotWithShape="0">
                    <a:srgbClr val="B2B2B2">
                      <a:alpha val="80000"/>
                    </a:srgbClr>
                  </a:outerShdw>
                </a:effectLst>
                <a:latin typeface="Arial Black"/>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a:xfrm>
            <a:off x="457200" y="274638"/>
            <a:ext cx="5051425" cy="1143000"/>
          </a:xfrm>
        </p:spPr>
        <p:txBody>
          <a:bodyPr/>
          <a:lstStyle/>
          <a:p>
            <a:pPr algn="l"/>
            <a:r>
              <a:rPr lang="it-IT" sz="4000" dirty="0"/>
              <a:t>… </a:t>
            </a:r>
            <a:r>
              <a:rPr lang="it-IT" sz="4000" dirty="0" smtClean="0"/>
              <a:t>and </a:t>
            </a:r>
            <a:r>
              <a:rPr lang="it-IT" sz="4000" dirty="0" err="1" smtClean="0"/>
              <a:t>Mediterranean</a:t>
            </a:r>
            <a:r>
              <a:rPr lang="it-IT" sz="4000" dirty="0" smtClean="0"/>
              <a:t> water</a:t>
            </a:r>
            <a:endParaRPr lang="it-IT" sz="4000" dirty="0"/>
          </a:p>
        </p:txBody>
      </p:sp>
      <p:pic>
        <p:nvPicPr>
          <p:cNvPr id="306179" name="Picture 3" descr="02"/>
          <p:cNvPicPr>
            <a:picLocks noChangeAspect="1" noChangeArrowheads="1"/>
          </p:cNvPicPr>
          <p:nvPr/>
        </p:nvPicPr>
        <p:blipFill>
          <a:blip r:embed="rId2" cstate="print"/>
          <a:srcRect/>
          <a:stretch>
            <a:fillRect/>
          </a:stretch>
        </p:blipFill>
        <p:spPr bwMode="auto">
          <a:xfrm>
            <a:off x="4606925" y="4040188"/>
            <a:ext cx="4537075" cy="2817812"/>
          </a:xfrm>
          <a:prstGeom prst="rect">
            <a:avLst/>
          </a:prstGeom>
          <a:noFill/>
          <a:ln w="9525">
            <a:noFill/>
            <a:miter lim="800000"/>
            <a:headEnd/>
            <a:tailEnd/>
          </a:ln>
        </p:spPr>
      </p:pic>
      <p:pic>
        <p:nvPicPr>
          <p:cNvPr id="306180" name="Picture 4" descr="gallery5_2"/>
          <p:cNvPicPr>
            <a:picLocks noChangeAspect="1" noChangeArrowheads="1"/>
          </p:cNvPicPr>
          <p:nvPr/>
        </p:nvPicPr>
        <p:blipFill>
          <a:blip r:embed="rId3" cstate="print"/>
          <a:srcRect/>
          <a:stretch>
            <a:fillRect/>
          </a:stretch>
        </p:blipFill>
        <p:spPr bwMode="auto">
          <a:xfrm>
            <a:off x="0" y="3822700"/>
            <a:ext cx="4464050" cy="3035300"/>
          </a:xfrm>
          <a:prstGeom prst="rect">
            <a:avLst/>
          </a:prstGeom>
          <a:noFill/>
        </p:spPr>
      </p:pic>
      <p:pic>
        <p:nvPicPr>
          <p:cNvPr id="306181" name="Picture 5" descr="sicilia_il_mare"/>
          <p:cNvPicPr>
            <a:picLocks noChangeAspect="1" noChangeArrowheads="1"/>
          </p:cNvPicPr>
          <p:nvPr/>
        </p:nvPicPr>
        <p:blipFill>
          <a:blip r:embed="rId4" cstate="print"/>
          <a:srcRect/>
          <a:stretch>
            <a:fillRect/>
          </a:stretch>
        </p:blipFill>
        <p:spPr bwMode="auto">
          <a:xfrm>
            <a:off x="1619250" y="1557338"/>
            <a:ext cx="3168650" cy="2112962"/>
          </a:xfrm>
          <a:prstGeom prst="rect">
            <a:avLst/>
          </a:prstGeom>
          <a:noFill/>
        </p:spPr>
      </p:pic>
      <p:pic>
        <p:nvPicPr>
          <p:cNvPr id="306182" name="Picture 6" descr="delf5"/>
          <p:cNvPicPr>
            <a:picLocks noChangeAspect="1" noChangeArrowheads="1"/>
          </p:cNvPicPr>
          <p:nvPr/>
        </p:nvPicPr>
        <p:blipFill>
          <a:blip r:embed="rId5" cstate="print"/>
          <a:srcRect/>
          <a:stretch>
            <a:fillRect/>
          </a:stretch>
        </p:blipFill>
        <p:spPr bwMode="auto">
          <a:xfrm>
            <a:off x="5486400" y="0"/>
            <a:ext cx="3657600" cy="2743200"/>
          </a:xfrm>
          <a:prstGeom prst="rect">
            <a:avLst/>
          </a:prstGeom>
          <a:noFill/>
        </p:spPr>
      </p:pic>
      <p:pic>
        <p:nvPicPr>
          <p:cNvPr id="306183" name="Picture 7" descr="foto1"/>
          <p:cNvPicPr>
            <a:picLocks noChangeAspect="1" noChangeArrowheads="1"/>
          </p:cNvPicPr>
          <p:nvPr/>
        </p:nvPicPr>
        <p:blipFill>
          <a:blip r:embed="rId6" cstate="print"/>
          <a:srcRect/>
          <a:stretch>
            <a:fillRect/>
          </a:stretch>
        </p:blipFill>
        <p:spPr bwMode="auto">
          <a:xfrm>
            <a:off x="7164388" y="2708275"/>
            <a:ext cx="1439862" cy="143986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2285984" y="423863"/>
            <a:ext cx="2766848" cy="707886"/>
          </a:xfrm>
          <a:prstGeom prst="rect">
            <a:avLst/>
          </a:prstGeom>
          <a:noFill/>
          <a:ln w="9525">
            <a:noFill/>
            <a:miter lim="800000"/>
            <a:headEnd/>
            <a:tailEnd/>
          </a:ln>
          <a:effectLst/>
        </p:spPr>
        <p:txBody>
          <a:bodyPr wrap="none">
            <a:spAutoFit/>
          </a:bodyPr>
          <a:lstStyle/>
          <a:p>
            <a:pPr algn="ctr"/>
            <a:r>
              <a:rPr lang="de-DE" sz="4000" b="1" dirty="0">
                <a:latin typeface="Garamond" pitchFamily="18" charset="0"/>
              </a:rPr>
              <a:t> </a:t>
            </a:r>
            <a:r>
              <a:rPr lang="de-DE" sz="4000" b="1" dirty="0" smtClean="0">
                <a:latin typeface="Garamond" pitchFamily="18" charset="0"/>
              </a:rPr>
              <a:t>i) </a:t>
            </a:r>
            <a:r>
              <a:rPr lang="de-DE" sz="4000" b="1" dirty="0" smtClean="0">
                <a:effectLst>
                  <a:outerShdw blurRad="38100" dist="38100" dir="2700000" algn="tl">
                    <a:srgbClr val="000000"/>
                  </a:outerShdw>
                </a:effectLst>
                <a:latin typeface="Garamond" pitchFamily="18" charset="0"/>
              </a:rPr>
              <a:t>Sky </a:t>
            </a:r>
            <a:r>
              <a:rPr lang="de-DE" sz="4000" b="1" dirty="0">
                <a:effectLst>
                  <a:outerShdw blurRad="38100" dist="38100" dir="2700000" algn="tl">
                    <a:srgbClr val="000000"/>
                  </a:outerShdw>
                </a:effectLst>
                <a:latin typeface="Garamond" pitchFamily="18" charset="0"/>
              </a:rPr>
              <a:t>View</a:t>
            </a:r>
          </a:p>
        </p:txBody>
      </p:sp>
      <p:sp>
        <p:nvSpPr>
          <p:cNvPr id="262147" name="Text Box 3"/>
          <p:cNvSpPr txBox="1">
            <a:spLocks noChangeArrowheads="1"/>
          </p:cNvSpPr>
          <p:nvPr/>
        </p:nvSpPr>
        <p:spPr bwMode="auto">
          <a:xfrm>
            <a:off x="827088" y="5349875"/>
            <a:ext cx="4370387" cy="701675"/>
          </a:xfrm>
          <a:prstGeom prst="rect">
            <a:avLst/>
          </a:prstGeom>
          <a:noFill/>
          <a:ln w="9525">
            <a:noFill/>
            <a:miter lim="800000"/>
            <a:headEnd/>
            <a:tailEnd/>
          </a:ln>
          <a:effectLst/>
        </p:spPr>
        <p:txBody>
          <a:bodyPr wrap="none">
            <a:spAutoFit/>
          </a:bodyPr>
          <a:lstStyle/>
          <a:p>
            <a:r>
              <a:rPr lang="de-DE" sz="2000">
                <a:solidFill>
                  <a:srgbClr val="FFFFFF"/>
                </a:solidFill>
                <a:latin typeface="Arial" charset="0"/>
              </a:rPr>
              <a:t>0.5 </a:t>
            </a:r>
            <a:r>
              <a:rPr lang="de-DE" sz="2000">
                <a:solidFill>
                  <a:srgbClr val="FFFFFF"/>
                </a:solidFill>
                <a:latin typeface="Symbol" pitchFamily="18" charset="2"/>
              </a:rPr>
              <a:t>p</a:t>
            </a:r>
            <a:r>
              <a:rPr lang="de-DE" sz="2000">
                <a:solidFill>
                  <a:srgbClr val="FFFFFF"/>
                </a:solidFill>
                <a:latin typeface="Arial" charset="0"/>
              </a:rPr>
              <a:t> sr  instantaneous common view</a:t>
            </a:r>
          </a:p>
          <a:p>
            <a:r>
              <a:rPr lang="de-DE" sz="2000">
                <a:solidFill>
                  <a:srgbClr val="FFFFFF"/>
                </a:solidFill>
                <a:latin typeface="Arial" charset="0"/>
              </a:rPr>
              <a:t>1.5 </a:t>
            </a:r>
            <a:r>
              <a:rPr lang="de-DE" sz="2000">
                <a:solidFill>
                  <a:srgbClr val="FFFFFF"/>
                </a:solidFill>
                <a:latin typeface="Symbol" pitchFamily="18" charset="2"/>
              </a:rPr>
              <a:t>p</a:t>
            </a:r>
            <a:r>
              <a:rPr lang="de-DE" sz="2000">
                <a:solidFill>
                  <a:srgbClr val="FFFFFF"/>
                </a:solidFill>
                <a:latin typeface="Arial" charset="0"/>
              </a:rPr>
              <a:t> sr  common view per day</a:t>
            </a:r>
          </a:p>
        </p:txBody>
      </p:sp>
      <p:pic>
        <p:nvPicPr>
          <p:cNvPr id="262148" name="Picture 4" descr="globe2"/>
          <p:cNvPicPr>
            <a:picLocks noChangeAspect="1" noChangeArrowheads="1"/>
          </p:cNvPicPr>
          <p:nvPr/>
        </p:nvPicPr>
        <p:blipFill>
          <a:blip r:embed="rId3" cstate="print"/>
          <a:srcRect/>
          <a:stretch>
            <a:fillRect/>
          </a:stretch>
        </p:blipFill>
        <p:spPr bwMode="auto">
          <a:xfrm>
            <a:off x="1547813" y="2205038"/>
            <a:ext cx="2808287" cy="2800350"/>
          </a:xfrm>
          <a:prstGeom prst="rect">
            <a:avLst/>
          </a:prstGeom>
          <a:noFill/>
        </p:spPr>
      </p:pic>
      <p:grpSp>
        <p:nvGrpSpPr>
          <p:cNvPr id="262149" name="Group 5"/>
          <p:cNvGrpSpPr>
            <a:grpSpLocks/>
          </p:cNvGrpSpPr>
          <p:nvPr/>
        </p:nvGrpSpPr>
        <p:grpSpPr bwMode="auto">
          <a:xfrm>
            <a:off x="2987675" y="3933825"/>
            <a:ext cx="6156325" cy="2570163"/>
            <a:chOff x="1882" y="2478"/>
            <a:chExt cx="3878" cy="1619"/>
          </a:xfrm>
        </p:grpSpPr>
        <p:grpSp>
          <p:nvGrpSpPr>
            <p:cNvPr id="262150" name="Group 6"/>
            <p:cNvGrpSpPr>
              <a:grpSpLocks/>
            </p:cNvGrpSpPr>
            <p:nvPr/>
          </p:nvGrpSpPr>
          <p:grpSpPr bwMode="auto">
            <a:xfrm>
              <a:off x="3602" y="2478"/>
              <a:ext cx="2158" cy="1619"/>
              <a:chOff x="3602" y="2115"/>
              <a:chExt cx="2158" cy="1619"/>
            </a:xfrm>
          </p:grpSpPr>
          <p:pic>
            <p:nvPicPr>
              <p:cNvPr id="262151" name="Picture 7" descr="sky_mq_amanda"/>
              <p:cNvPicPr>
                <a:picLocks noChangeAspect="1" noChangeArrowheads="1"/>
              </p:cNvPicPr>
              <p:nvPr/>
            </p:nvPicPr>
            <p:blipFill>
              <a:blip r:embed="rId4" cstate="print"/>
              <a:srcRect/>
              <a:stretch>
                <a:fillRect/>
              </a:stretch>
            </p:blipFill>
            <p:spPr bwMode="auto">
              <a:xfrm>
                <a:off x="3602" y="2115"/>
                <a:ext cx="2158" cy="1079"/>
              </a:xfrm>
              <a:prstGeom prst="rect">
                <a:avLst/>
              </a:prstGeom>
              <a:noFill/>
            </p:spPr>
          </p:pic>
          <p:sp>
            <p:nvSpPr>
              <p:cNvPr id="262152" name="Text Box 8"/>
              <p:cNvSpPr txBox="1">
                <a:spLocks noChangeArrowheads="1"/>
              </p:cNvSpPr>
              <p:nvPr/>
            </p:nvSpPr>
            <p:spPr bwMode="auto">
              <a:xfrm>
                <a:off x="3949" y="3292"/>
                <a:ext cx="1442" cy="442"/>
              </a:xfrm>
              <a:prstGeom prst="rect">
                <a:avLst/>
              </a:prstGeom>
              <a:noFill/>
              <a:ln w="9525">
                <a:noFill/>
                <a:miter lim="800000"/>
                <a:headEnd/>
                <a:tailEnd/>
              </a:ln>
              <a:effectLst/>
            </p:spPr>
            <p:txBody>
              <a:bodyPr wrap="none">
                <a:spAutoFit/>
              </a:bodyPr>
              <a:lstStyle/>
              <a:p>
                <a:pPr algn="ctr"/>
                <a:r>
                  <a:rPr lang="de-DE" sz="2000">
                    <a:solidFill>
                      <a:srgbClr val="FFFFFF"/>
                    </a:solidFill>
                    <a:latin typeface="Arial" charset="0"/>
                  </a:rPr>
                  <a:t>AMANDA/IceCube</a:t>
                </a:r>
              </a:p>
              <a:p>
                <a:pPr algn="ctr"/>
                <a:r>
                  <a:rPr lang="de-DE" sz="2000">
                    <a:solidFill>
                      <a:srgbClr val="FFFFFF"/>
                    </a:solidFill>
                    <a:latin typeface="Arial" charset="0"/>
                  </a:rPr>
                  <a:t>South Pole</a:t>
                </a:r>
              </a:p>
            </p:txBody>
          </p:sp>
        </p:grpSp>
        <p:sp>
          <p:nvSpPr>
            <p:cNvPr id="262153" name="Line 9"/>
            <p:cNvSpPr>
              <a:spLocks noChangeShapeType="1"/>
            </p:cNvSpPr>
            <p:nvPr/>
          </p:nvSpPr>
          <p:spPr bwMode="auto">
            <a:xfrm flipV="1">
              <a:off x="1882" y="3067"/>
              <a:ext cx="1860" cy="46"/>
            </a:xfrm>
            <a:prstGeom prst="line">
              <a:avLst/>
            </a:prstGeom>
            <a:noFill/>
            <a:ln w="57150">
              <a:solidFill>
                <a:srgbClr val="FF0000"/>
              </a:solidFill>
              <a:round/>
              <a:headEnd/>
              <a:tailEnd type="triangle" w="med" len="med"/>
            </a:ln>
            <a:effectLst/>
          </p:spPr>
          <p:txBody>
            <a:bodyPr wrap="none" anchor="ctr"/>
            <a:lstStyle/>
            <a:p>
              <a:endParaRPr lang="it-IT"/>
            </a:p>
          </p:txBody>
        </p:sp>
      </p:grpSp>
      <p:grpSp>
        <p:nvGrpSpPr>
          <p:cNvPr id="262154" name="Group 10"/>
          <p:cNvGrpSpPr>
            <a:grpSpLocks/>
          </p:cNvGrpSpPr>
          <p:nvPr/>
        </p:nvGrpSpPr>
        <p:grpSpPr bwMode="auto">
          <a:xfrm>
            <a:off x="2124075" y="692150"/>
            <a:ext cx="7019925" cy="2903538"/>
            <a:chOff x="1338" y="391"/>
            <a:chExt cx="4422" cy="1829"/>
          </a:xfrm>
        </p:grpSpPr>
        <p:sp>
          <p:nvSpPr>
            <p:cNvPr id="262155" name="Line 11"/>
            <p:cNvSpPr>
              <a:spLocks noChangeShapeType="1"/>
            </p:cNvSpPr>
            <p:nvPr/>
          </p:nvSpPr>
          <p:spPr bwMode="auto">
            <a:xfrm flipV="1">
              <a:off x="1338" y="1026"/>
              <a:ext cx="2352" cy="726"/>
            </a:xfrm>
            <a:prstGeom prst="line">
              <a:avLst/>
            </a:prstGeom>
            <a:noFill/>
            <a:ln w="57150">
              <a:solidFill>
                <a:srgbClr val="FF0000"/>
              </a:solidFill>
              <a:round/>
              <a:headEnd/>
              <a:tailEnd type="triangle" w="med" len="med"/>
            </a:ln>
            <a:effectLst/>
          </p:spPr>
          <p:txBody>
            <a:bodyPr wrap="none" anchor="ctr"/>
            <a:lstStyle/>
            <a:p>
              <a:endParaRPr lang="it-IT"/>
            </a:p>
          </p:txBody>
        </p:sp>
        <p:grpSp>
          <p:nvGrpSpPr>
            <p:cNvPr id="262156" name="Group 12"/>
            <p:cNvGrpSpPr>
              <a:grpSpLocks/>
            </p:cNvGrpSpPr>
            <p:nvPr/>
          </p:nvGrpSpPr>
          <p:grpSpPr bwMode="auto">
            <a:xfrm>
              <a:off x="3607" y="391"/>
              <a:ext cx="2153" cy="1829"/>
              <a:chOff x="3607" y="391"/>
              <a:chExt cx="2153" cy="1829"/>
            </a:xfrm>
          </p:grpSpPr>
          <p:pic>
            <p:nvPicPr>
              <p:cNvPr id="262157" name="Picture 13" descr="sky_mq_antares"/>
              <p:cNvPicPr>
                <a:picLocks noChangeAspect="1" noChangeArrowheads="1"/>
              </p:cNvPicPr>
              <p:nvPr/>
            </p:nvPicPr>
            <p:blipFill>
              <a:blip r:embed="rId5" cstate="print"/>
              <a:srcRect/>
              <a:stretch>
                <a:fillRect/>
              </a:stretch>
            </p:blipFill>
            <p:spPr bwMode="auto">
              <a:xfrm>
                <a:off x="3610" y="391"/>
                <a:ext cx="2150" cy="1075"/>
              </a:xfrm>
              <a:prstGeom prst="rect">
                <a:avLst/>
              </a:prstGeom>
              <a:noFill/>
            </p:spPr>
          </p:pic>
          <p:sp>
            <p:nvSpPr>
              <p:cNvPr id="262158" name="Text Box 14"/>
              <p:cNvSpPr txBox="1">
                <a:spLocks noChangeArrowheads="1"/>
              </p:cNvSpPr>
              <p:nvPr/>
            </p:nvSpPr>
            <p:spPr bwMode="auto">
              <a:xfrm>
                <a:off x="3607" y="1586"/>
                <a:ext cx="2051" cy="634"/>
              </a:xfrm>
              <a:prstGeom prst="rect">
                <a:avLst/>
              </a:prstGeom>
              <a:noFill/>
              <a:ln w="9525">
                <a:noFill/>
                <a:miter lim="800000"/>
                <a:headEnd/>
                <a:tailEnd/>
              </a:ln>
              <a:effectLst/>
            </p:spPr>
            <p:txBody>
              <a:bodyPr wrap="none">
                <a:spAutoFit/>
              </a:bodyPr>
              <a:lstStyle/>
              <a:p>
                <a:pPr algn="ctr"/>
                <a:r>
                  <a:rPr lang="de-DE" sz="2000">
                    <a:solidFill>
                      <a:srgbClr val="FFFFFF"/>
                    </a:solidFill>
                    <a:latin typeface="Arial" charset="0"/>
                  </a:rPr>
                  <a:t>Mediterranean Sea</a:t>
                </a:r>
              </a:p>
              <a:p>
                <a:pPr algn="ctr"/>
                <a:r>
                  <a:rPr lang="de-DE" sz="2000">
                    <a:solidFill>
                      <a:srgbClr val="FFFFFF"/>
                    </a:solidFill>
                    <a:latin typeface="Arial" charset="0"/>
                  </a:rPr>
                  <a:t>43</a:t>
                </a:r>
                <a:r>
                  <a:rPr lang="de-DE" sz="2000" baseline="30000">
                    <a:solidFill>
                      <a:srgbClr val="FFFFFF"/>
                    </a:solidFill>
                    <a:latin typeface="Arial" charset="0"/>
                  </a:rPr>
                  <a:t>o</a:t>
                </a:r>
                <a:r>
                  <a:rPr lang="de-DE" sz="2000">
                    <a:solidFill>
                      <a:srgbClr val="FFFFFF"/>
                    </a:solidFill>
                    <a:latin typeface="Arial" charset="0"/>
                  </a:rPr>
                  <a:t> North</a:t>
                </a:r>
              </a:p>
              <a:p>
                <a:pPr algn="ctr"/>
                <a:r>
                  <a:rPr lang="de-DE" sz="2000">
                    <a:solidFill>
                      <a:srgbClr val="FFFFFF"/>
                    </a:solidFill>
                    <a:latin typeface="Arial" charset="0"/>
                  </a:rPr>
                  <a:t>2/3 of time: Galactic Centre</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2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rrowheads="1"/>
          </p:cNvSpPr>
          <p:nvPr>
            <p:ph type="title"/>
          </p:nvPr>
        </p:nvSpPr>
        <p:spPr>
          <a:xfrm>
            <a:off x="457200" y="44450"/>
            <a:ext cx="8229600" cy="1143000"/>
          </a:xfrm>
        </p:spPr>
        <p:txBody>
          <a:bodyPr/>
          <a:lstStyle/>
          <a:p>
            <a:r>
              <a:rPr lang="en-US"/>
              <a:t>9.1 Why Neutrino Astronomy?</a:t>
            </a:r>
          </a:p>
        </p:txBody>
      </p:sp>
      <p:sp>
        <p:nvSpPr>
          <p:cNvPr id="216067" name="Rectangle 3"/>
          <p:cNvSpPr>
            <a:spLocks noGrp="1" noChangeArrowheads="1"/>
          </p:cNvSpPr>
          <p:nvPr>
            <p:ph type="body" idx="1"/>
          </p:nvPr>
        </p:nvSpPr>
        <p:spPr>
          <a:xfrm>
            <a:off x="357158" y="2214554"/>
            <a:ext cx="5581650" cy="3421063"/>
          </a:xfrm>
        </p:spPr>
        <p:txBody>
          <a:bodyPr/>
          <a:lstStyle/>
          <a:p>
            <a:r>
              <a:rPr lang="en-US" sz="2400" u="sng" dirty="0"/>
              <a:t>Advantages</a:t>
            </a:r>
            <a:r>
              <a:rPr lang="en-US" sz="2400" dirty="0"/>
              <a:t>:</a:t>
            </a:r>
          </a:p>
          <a:p>
            <a:pPr lvl="1"/>
            <a:r>
              <a:rPr lang="en-US" sz="2000" dirty="0"/>
              <a:t>Photons: interact with </a:t>
            </a:r>
            <a:r>
              <a:rPr lang="en-US" sz="2000" dirty="0">
                <a:solidFill>
                  <a:srgbClr val="FFFF66"/>
                </a:solidFill>
              </a:rPr>
              <a:t>CMB</a:t>
            </a:r>
            <a:r>
              <a:rPr lang="en-US" sz="2000" dirty="0"/>
              <a:t> </a:t>
            </a:r>
            <a:r>
              <a:rPr lang="en-US" sz="2000" dirty="0">
                <a:sym typeface="Symbol" pitchFamily="18" charset="2"/>
              </a:rPr>
              <a:t>and </a:t>
            </a:r>
            <a:r>
              <a:rPr lang="en-US" sz="2000" dirty="0">
                <a:solidFill>
                  <a:srgbClr val="FFFF66"/>
                </a:solidFill>
                <a:sym typeface="Symbol" pitchFamily="18" charset="2"/>
              </a:rPr>
              <a:t>matter</a:t>
            </a:r>
            <a:r>
              <a:rPr lang="en-US" sz="2000" dirty="0">
                <a:sym typeface="Symbol" pitchFamily="18" charset="2"/>
              </a:rPr>
              <a:t> (r~10 </a:t>
            </a:r>
            <a:r>
              <a:rPr lang="en-US" sz="2000" dirty="0" err="1">
                <a:sym typeface="Symbol" pitchFamily="18" charset="2"/>
              </a:rPr>
              <a:t>kpc</a:t>
            </a:r>
            <a:r>
              <a:rPr lang="en-US" sz="2000" dirty="0">
                <a:sym typeface="Symbol" pitchFamily="18" charset="2"/>
              </a:rPr>
              <a:t> @100 </a:t>
            </a:r>
            <a:r>
              <a:rPr lang="en-US" sz="2000" dirty="0" err="1">
                <a:sym typeface="Symbol" pitchFamily="18" charset="2"/>
              </a:rPr>
              <a:t>TeV</a:t>
            </a:r>
            <a:r>
              <a:rPr lang="en-US" sz="2000" dirty="0">
                <a:sym typeface="Symbol" pitchFamily="18" charset="2"/>
              </a:rPr>
              <a:t>)</a:t>
            </a:r>
          </a:p>
          <a:p>
            <a:pPr lvl="1"/>
            <a:r>
              <a:rPr lang="en-US" sz="2000" dirty="0">
                <a:sym typeface="Symbol" pitchFamily="18" charset="2"/>
              </a:rPr>
              <a:t>Protons: interact with </a:t>
            </a:r>
            <a:r>
              <a:rPr lang="en-US" sz="2000" dirty="0">
                <a:solidFill>
                  <a:srgbClr val="FFFF66"/>
                </a:solidFill>
                <a:sym typeface="Symbol" pitchFamily="18" charset="2"/>
              </a:rPr>
              <a:t>CMB</a:t>
            </a:r>
            <a:r>
              <a:rPr lang="en-US" sz="2000" dirty="0">
                <a:sym typeface="Symbol" pitchFamily="18" charset="2"/>
              </a:rPr>
              <a:t> (r~10 </a:t>
            </a:r>
            <a:r>
              <a:rPr lang="en-US" sz="2000" dirty="0" err="1">
                <a:sym typeface="Symbol" pitchFamily="18" charset="2"/>
              </a:rPr>
              <a:t>Mpc</a:t>
            </a:r>
            <a:r>
              <a:rPr lang="en-US" sz="2000" dirty="0">
                <a:sym typeface="Symbol" pitchFamily="18" charset="2"/>
              </a:rPr>
              <a:t> @10</a:t>
            </a:r>
            <a:r>
              <a:rPr lang="en-GB" sz="2000" baseline="30000" dirty="0">
                <a:sym typeface="Symbol" pitchFamily="18" charset="2"/>
              </a:rPr>
              <a:t>11</a:t>
            </a:r>
            <a:r>
              <a:rPr lang="en-GB" sz="2000" dirty="0">
                <a:sym typeface="Symbol" pitchFamily="18" charset="2"/>
              </a:rPr>
              <a:t> </a:t>
            </a:r>
            <a:r>
              <a:rPr lang="en-US" sz="2000" dirty="0" err="1">
                <a:sym typeface="Symbol" pitchFamily="18" charset="2"/>
              </a:rPr>
              <a:t>GeV</a:t>
            </a:r>
            <a:r>
              <a:rPr lang="en-US" sz="2000" dirty="0">
                <a:sym typeface="Symbol" pitchFamily="18" charset="2"/>
              </a:rPr>
              <a:t>) and undergo </a:t>
            </a:r>
            <a:r>
              <a:rPr lang="en-US" sz="2000" dirty="0">
                <a:solidFill>
                  <a:srgbClr val="FFFF66"/>
                </a:solidFill>
                <a:sym typeface="Symbol" pitchFamily="18" charset="2"/>
              </a:rPr>
              <a:t>magnetic fields</a:t>
            </a:r>
            <a:r>
              <a:rPr lang="en-US" sz="2000" dirty="0">
                <a:sym typeface="Symbol" pitchFamily="18" charset="2"/>
              </a:rPr>
              <a:t> (&gt;1º, </a:t>
            </a:r>
            <a:r>
              <a:rPr lang="en-GB" sz="2000" dirty="0">
                <a:sym typeface="Symbol" pitchFamily="18" charset="2"/>
              </a:rPr>
              <a:t>E&lt;5·10</a:t>
            </a:r>
            <a:r>
              <a:rPr lang="en-GB" sz="2000" baseline="30000" dirty="0">
                <a:sym typeface="Symbol" pitchFamily="18" charset="2"/>
              </a:rPr>
              <a:t>10</a:t>
            </a:r>
            <a:r>
              <a:rPr lang="en-GB" sz="2000" dirty="0">
                <a:sym typeface="Symbol" pitchFamily="18" charset="2"/>
              </a:rPr>
              <a:t> </a:t>
            </a:r>
            <a:r>
              <a:rPr lang="en-GB" sz="2000" dirty="0" err="1">
                <a:sym typeface="Symbol" pitchFamily="18" charset="2"/>
              </a:rPr>
              <a:t>GeV</a:t>
            </a:r>
            <a:r>
              <a:rPr lang="en-US" sz="2000" dirty="0">
                <a:sym typeface="Symbol" pitchFamily="18" charset="2"/>
              </a:rPr>
              <a:t>)</a:t>
            </a:r>
          </a:p>
          <a:p>
            <a:pPr lvl="1"/>
            <a:r>
              <a:rPr lang="en-US" sz="2000" dirty="0">
                <a:sym typeface="Symbol" pitchFamily="18" charset="2"/>
              </a:rPr>
              <a:t>Neutrons: are </a:t>
            </a:r>
            <a:r>
              <a:rPr lang="en-US" sz="2000" dirty="0">
                <a:solidFill>
                  <a:srgbClr val="FFFF66"/>
                </a:solidFill>
                <a:sym typeface="Symbol" pitchFamily="18" charset="2"/>
              </a:rPr>
              <a:t>not stable</a:t>
            </a:r>
            <a:r>
              <a:rPr lang="en-US" sz="2000" dirty="0">
                <a:sym typeface="Symbol" pitchFamily="18" charset="2"/>
              </a:rPr>
              <a:t> (r</a:t>
            </a:r>
            <a:r>
              <a:rPr kumimoji="1" lang="it-IT" sz="2000" dirty="0">
                <a:sym typeface="Symbol" pitchFamily="18" charset="2"/>
              </a:rPr>
              <a:t>10</a:t>
            </a:r>
            <a:r>
              <a:rPr kumimoji="1" lang="en-US" sz="2000" dirty="0">
                <a:latin typeface="Century Gothic"/>
                <a:sym typeface="Symbol" pitchFamily="18" charset="2"/>
              </a:rPr>
              <a:t> </a:t>
            </a:r>
            <a:r>
              <a:rPr kumimoji="1" lang="it-IT" sz="2000" dirty="0" err="1">
                <a:sym typeface="Symbol" pitchFamily="18" charset="2"/>
              </a:rPr>
              <a:t>kpc</a:t>
            </a:r>
            <a:r>
              <a:rPr kumimoji="1" lang="it-IT" sz="2000" dirty="0">
                <a:sym typeface="Symbol" pitchFamily="18" charset="2"/>
              </a:rPr>
              <a:t> @10</a:t>
            </a:r>
            <a:r>
              <a:rPr kumimoji="1" lang="it-IT" sz="2000" baseline="30000" dirty="0">
                <a:sym typeface="Symbol" pitchFamily="18" charset="2"/>
              </a:rPr>
              <a:t>9</a:t>
            </a:r>
            <a:r>
              <a:rPr kumimoji="1" lang="it-IT" sz="2000" dirty="0">
                <a:sym typeface="Symbol" pitchFamily="18" charset="2"/>
              </a:rPr>
              <a:t> </a:t>
            </a:r>
            <a:r>
              <a:rPr kumimoji="1" lang="it-IT" sz="2000" dirty="0" err="1">
                <a:sym typeface="Symbol" pitchFamily="18" charset="2"/>
              </a:rPr>
              <a:t>GeV</a:t>
            </a:r>
            <a:r>
              <a:rPr lang="en-US" sz="2000" dirty="0">
                <a:sym typeface="Symbol" pitchFamily="18" charset="2"/>
              </a:rPr>
              <a:t>)</a:t>
            </a:r>
          </a:p>
          <a:p>
            <a:r>
              <a:rPr lang="en-US" sz="2400" u="sng" dirty="0">
                <a:sym typeface="Symbol" pitchFamily="18" charset="2"/>
              </a:rPr>
              <a:t>Drawback</a:t>
            </a:r>
            <a:r>
              <a:rPr lang="en-US" sz="2400" dirty="0">
                <a:sym typeface="Symbol" pitchFamily="18" charset="2"/>
              </a:rPr>
              <a:t>: </a:t>
            </a:r>
            <a:r>
              <a:rPr lang="en-US" sz="2400" dirty="0">
                <a:solidFill>
                  <a:srgbClr val="FFFF66"/>
                </a:solidFill>
                <a:sym typeface="Symbol" pitchFamily="18" charset="2"/>
              </a:rPr>
              <a:t>large</a:t>
            </a:r>
            <a:r>
              <a:rPr lang="en-US" sz="2400" dirty="0">
                <a:sym typeface="Symbol" pitchFamily="18" charset="2"/>
              </a:rPr>
              <a:t> detectors (~</a:t>
            </a:r>
            <a:r>
              <a:rPr lang="en-US" sz="2400" dirty="0" err="1">
                <a:sym typeface="Symbol" pitchFamily="18" charset="2"/>
              </a:rPr>
              <a:t>GTon</a:t>
            </a:r>
            <a:r>
              <a:rPr lang="en-US" sz="2400" dirty="0">
                <a:sym typeface="Symbol" pitchFamily="18" charset="2"/>
              </a:rPr>
              <a:t>) are needed.</a:t>
            </a:r>
          </a:p>
        </p:txBody>
      </p:sp>
      <p:pic>
        <p:nvPicPr>
          <p:cNvPr id="216068" name="Picture 4" descr="gzk_effect"/>
          <p:cNvPicPr>
            <a:picLocks noChangeAspect="1" noChangeArrowheads="1"/>
          </p:cNvPicPr>
          <p:nvPr/>
        </p:nvPicPr>
        <p:blipFill>
          <a:blip r:embed="rId3" cstate="print"/>
          <a:srcRect/>
          <a:stretch>
            <a:fillRect/>
          </a:stretch>
        </p:blipFill>
        <p:spPr bwMode="auto">
          <a:xfrm>
            <a:off x="5967413" y="1089025"/>
            <a:ext cx="3057525" cy="3692525"/>
          </a:xfrm>
          <a:prstGeom prst="rect">
            <a:avLst/>
          </a:prstGeom>
          <a:noFill/>
        </p:spPr>
      </p:pic>
      <p:sp>
        <p:nvSpPr>
          <p:cNvPr id="216069" name="Rectangle 5"/>
          <p:cNvSpPr>
            <a:spLocks noChangeArrowheads="1"/>
          </p:cNvSpPr>
          <p:nvPr/>
        </p:nvSpPr>
        <p:spPr bwMode="auto">
          <a:xfrm>
            <a:off x="520700" y="1087438"/>
            <a:ext cx="5446713" cy="990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pitchFamily="2" charset="2"/>
              <a:buChar char="n"/>
            </a:pPr>
            <a:r>
              <a:rPr lang="en-US">
                <a:effectLst>
                  <a:outerShdw blurRad="38100" dist="38100" dir="2700000" algn="tl">
                    <a:srgbClr val="000000"/>
                  </a:outerShdw>
                </a:effectLst>
                <a:latin typeface="Garamond" pitchFamily="18" charset="0"/>
              </a:rPr>
              <a:t>Neutrino Astronomy is a quite </a:t>
            </a:r>
            <a:r>
              <a:rPr lang="en-US">
                <a:solidFill>
                  <a:srgbClr val="FFFF66"/>
                </a:solidFill>
                <a:effectLst>
                  <a:outerShdw blurRad="38100" dist="38100" dir="2700000" algn="tl">
                    <a:srgbClr val="000000"/>
                  </a:outerShdw>
                </a:effectLst>
                <a:latin typeface="Garamond" pitchFamily="18" charset="0"/>
              </a:rPr>
              <a:t>recent</a:t>
            </a:r>
            <a:r>
              <a:rPr lang="en-US">
                <a:effectLst>
                  <a:outerShdw blurRad="38100" dist="38100" dir="2700000" algn="tl">
                    <a:srgbClr val="000000"/>
                  </a:outerShdw>
                </a:effectLst>
                <a:latin typeface="Garamond" pitchFamily="18" charset="0"/>
              </a:rPr>
              <a:t> and very </a:t>
            </a:r>
            <a:r>
              <a:rPr lang="en-US">
                <a:solidFill>
                  <a:srgbClr val="FFFF66"/>
                </a:solidFill>
                <a:effectLst>
                  <a:outerShdw blurRad="38100" dist="38100" dir="2700000" algn="tl">
                    <a:srgbClr val="000000"/>
                  </a:outerShdw>
                </a:effectLst>
                <a:latin typeface="Garamond" pitchFamily="18" charset="0"/>
              </a:rPr>
              <a:t>promising</a:t>
            </a:r>
            <a:r>
              <a:rPr lang="en-US">
                <a:effectLst>
                  <a:outerShdw blurRad="38100" dist="38100" dir="2700000" algn="tl">
                    <a:srgbClr val="000000"/>
                  </a:outerShdw>
                </a:effectLst>
                <a:latin typeface="Garamond" pitchFamily="18" charset="0"/>
              </a:rPr>
              <a:t> experimental field.</a:t>
            </a:r>
          </a:p>
        </p:txBody>
      </p:sp>
      <p:pic>
        <p:nvPicPr>
          <p:cNvPr id="216071" name="Picture 7" descr="Sin título-1 copia"/>
          <p:cNvPicPr>
            <a:picLocks noChangeAspect="1" noChangeArrowheads="1"/>
          </p:cNvPicPr>
          <p:nvPr/>
        </p:nvPicPr>
        <p:blipFill>
          <a:blip r:embed="rId4" cstate="print"/>
          <a:srcRect/>
          <a:stretch>
            <a:fillRect/>
          </a:stretch>
        </p:blipFill>
        <p:spPr bwMode="auto">
          <a:xfrm>
            <a:off x="827088" y="5157788"/>
            <a:ext cx="7083425" cy="1525587"/>
          </a:xfrm>
          <a:prstGeom prst="rect">
            <a:avLst/>
          </a:prstGeom>
          <a:noFill/>
        </p:spPr>
      </p:pic>
      <p:pic>
        <p:nvPicPr>
          <p:cNvPr id="216072" name="Picture 8" descr="g3_l"/>
          <p:cNvPicPr>
            <a:picLocks noChangeAspect="1" noChangeArrowheads="1"/>
          </p:cNvPicPr>
          <p:nvPr/>
        </p:nvPicPr>
        <p:blipFill>
          <a:blip r:embed="rId5" cstate="print"/>
          <a:srcRect/>
          <a:stretch>
            <a:fillRect/>
          </a:stretch>
        </p:blipFill>
        <p:spPr bwMode="auto">
          <a:xfrm>
            <a:off x="792163" y="5233988"/>
            <a:ext cx="1697037" cy="1373187"/>
          </a:xfrm>
          <a:prstGeom prst="rect">
            <a:avLst/>
          </a:prstGeom>
          <a:noFill/>
        </p:spPr>
      </p:pic>
      <p:pic>
        <p:nvPicPr>
          <p:cNvPr id="216073" name="Picture 9" descr="CAIF0XM7"/>
          <p:cNvPicPr>
            <a:picLocks noChangeAspect="1" noChangeArrowheads="1"/>
          </p:cNvPicPr>
          <p:nvPr/>
        </p:nvPicPr>
        <p:blipFill>
          <a:blip r:embed="rId6" cstate="print"/>
          <a:srcRect/>
          <a:stretch>
            <a:fillRect/>
          </a:stretch>
        </p:blipFill>
        <p:spPr bwMode="auto">
          <a:xfrm>
            <a:off x="6597650" y="5503863"/>
            <a:ext cx="1033463" cy="812800"/>
          </a:xfrm>
          <a:prstGeom prst="rect">
            <a:avLst/>
          </a:prstGeom>
          <a:noFill/>
        </p:spPr>
      </p:pic>
      <p:sp>
        <p:nvSpPr>
          <p:cNvPr id="216074" name="Line 10"/>
          <p:cNvSpPr>
            <a:spLocks noChangeShapeType="1"/>
          </p:cNvSpPr>
          <p:nvPr/>
        </p:nvSpPr>
        <p:spPr bwMode="auto">
          <a:xfrm flipV="1">
            <a:off x="2006600" y="5594350"/>
            <a:ext cx="2835275" cy="0"/>
          </a:xfrm>
          <a:prstGeom prst="line">
            <a:avLst/>
          </a:prstGeom>
          <a:noFill/>
          <a:ln w="28575">
            <a:solidFill>
              <a:schemeClr val="accent2"/>
            </a:solidFill>
            <a:round/>
            <a:headEnd/>
            <a:tailEnd type="stealth" w="lg" len="lg"/>
          </a:ln>
          <a:effectLst/>
        </p:spPr>
        <p:txBody>
          <a:bodyPr>
            <a:spAutoFit/>
          </a:bodyPr>
          <a:lstStyle/>
          <a:p>
            <a:endParaRPr lang="it-IT"/>
          </a:p>
        </p:txBody>
      </p:sp>
      <p:sp>
        <p:nvSpPr>
          <p:cNvPr id="216075" name="Line 11"/>
          <p:cNvSpPr>
            <a:spLocks noChangeShapeType="1"/>
          </p:cNvSpPr>
          <p:nvPr/>
        </p:nvSpPr>
        <p:spPr bwMode="auto">
          <a:xfrm flipV="1">
            <a:off x="2051050" y="5994400"/>
            <a:ext cx="4681538" cy="0"/>
          </a:xfrm>
          <a:prstGeom prst="line">
            <a:avLst/>
          </a:prstGeom>
          <a:noFill/>
          <a:ln w="28575">
            <a:solidFill>
              <a:schemeClr val="accent1"/>
            </a:solidFill>
            <a:prstDash val="lgDash"/>
            <a:round/>
            <a:headEnd/>
            <a:tailEnd type="stealth" w="lg" len="lg"/>
          </a:ln>
          <a:effectLst/>
        </p:spPr>
        <p:txBody>
          <a:bodyPr>
            <a:spAutoFit/>
          </a:bodyPr>
          <a:lstStyle/>
          <a:p>
            <a:endParaRPr lang="it-IT"/>
          </a:p>
        </p:txBody>
      </p:sp>
      <p:sp>
        <p:nvSpPr>
          <p:cNvPr id="216076" name="Freeform 12"/>
          <p:cNvSpPr>
            <a:spLocks/>
          </p:cNvSpPr>
          <p:nvPr/>
        </p:nvSpPr>
        <p:spPr bwMode="auto">
          <a:xfrm rot="10800000">
            <a:off x="2008188" y="6164263"/>
            <a:ext cx="4949825" cy="239712"/>
          </a:xfrm>
          <a:custGeom>
            <a:avLst/>
            <a:gdLst/>
            <a:ahLst/>
            <a:cxnLst>
              <a:cxn ang="0">
                <a:pos x="0" y="468"/>
              </a:cxn>
              <a:cxn ang="0">
                <a:pos x="510" y="14"/>
              </a:cxn>
              <a:cxn ang="0">
                <a:pos x="1588" y="553"/>
              </a:cxn>
              <a:cxn ang="0">
                <a:pos x="2126" y="411"/>
              </a:cxn>
              <a:cxn ang="0">
                <a:pos x="2665" y="581"/>
              </a:cxn>
              <a:cxn ang="0">
                <a:pos x="3260" y="383"/>
              </a:cxn>
              <a:cxn ang="0">
                <a:pos x="3374" y="326"/>
              </a:cxn>
              <a:cxn ang="0">
                <a:pos x="3544" y="241"/>
              </a:cxn>
            </a:cxnLst>
            <a:rect l="0" t="0" r="r" b="b"/>
            <a:pathLst>
              <a:path w="3544" h="619">
                <a:moveTo>
                  <a:pt x="0" y="468"/>
                </a:moveTo>
                <a:cubicBezTo>
                  <a:pt x="122" y="234"/>
                  <a:pt x="245" y="0"/>
                  <a:pt x="510" y="14"/>
                </a:cubicBezTo>
                <a:cubicBezTo>
                  <a:pt x="775" y="28"/>
                  <a:pt x="1319" y="487"/>
                  <a:pt x="1588" y="553"/>
                </a:cubicBezTo>
                <a:cubicBezTo>
                  <a:pt x="1857" y="619"/>
                  <a:pt x="1947" y="406"/>
                  <a:pt x="2126" y="411"/>
                </a:cubicBezTo>
                <a:cubicBezTo>
                  <a:pt x="2305" y="416"/>
                  <a:pt x="2476" y="586"/>
                  <a:pt x="2665" y="581"/>
                </a:cubicBezTo>
                <a:cubicBezTo>
                  <a:pt x="2854" y="576"/>
                  <a:pt x="3142" y="426"/>
                  <a:pt x="3260" y="383"/>
                </a:cubicBezTo>
                <a:cubicBezTo>
                  <a:pt x="3378" y="340"/>
                  <a:pt x="3327" y="350"/>
                  <a:pt x="3374" y="326"/>
                </a:cubicBezTo>
                <a:cubicBezTo>
                  <a:pt x="3421" y="302"/>
                  <a:pt x="3482" y="271"/>
                  <a:pt x="3544" y="241"/>
                </a:cubicBezTo>
              </a:path>
            </a:pathLst>
          </a:custGeom>
          <a:noFill/>
          <a:ln w="19050" cap="flat" cmpd="sng">
            <a:solidFill>
              <a:srgbClr val="FF9900"/>
            </a:solidFill>
            <a:prstDash val="solid"/>
            <a:round/>
            <a:headEnd type="stealth" w="lg" len="lg"/>
            <a:tailEnd type="none" w="med" len="med"/>
          </a:ln>
          <a:effectLst/>
        </p:spPr>
        <p:txBody>
          <a:bodyPr>
            <a:spAutoFit/>
          </a:bodyPr>
          <a:lstStyle/>
          <a:p>
            <a:endParaRPr lang="it-IT"/>
          </a:p>
        </p:txBody>
      </p:sp>
      <p:sp>
        <p:nvSpPr>
          <p:cNvPr id="216077" name="Line 13"/>
          <p:cNvSpPr>
            <a:spLocks noChangeShapeType="1"/>
          </p:cNvSpPr>
          <p:nvPr/>
        </p:nvSpPr>
        <p:spPr bwMode="auto">
          <a:xfrm>
            <a:off x="2051050" y="5773738"/>
            <a:ext cx="946150" cy="0"/>
          </a:xfrm>
          <a:prstGeom prst="line">
            <a:avLst/>
          </a:prstGeom>
          <a:noFill/>
          <a:ln w="19050">
            <a:solidFill>
              <a:srgbClr val="FF5050"/>
            </a:solidFill>
            <a:round/>
            <a:headEnd/>
            <a:tailEnd type="stealth" w="lg" len="lg"/>
          </a:ln>
          <a:effectLst/>
        </p:spPr>
        <p:txBody>
          <a:bodyPr>
            <a:spAutoFit/>
          </a:bodyPr>
          <a:lstStyle/>
          <a:p>
            <a:endParaRPr lang="it-IT"/>
          </a:p>
        </p:txBody>
      </p:sp>
      <p:sp>
        <p:nvSpPr>
          <p:cNvPr id="216078" name="Oval 14"/>
          <p:cNvSpPr>
            <a:spLocks noChangeArrowheads="1"/>
          </p:cNvSpPr>
          <p:nvPr/>
        </p:nvSpPr>
        <p:spPr bwMode="auto">
          <a:xfrm>
            <a:off x="2006600" y="6276975"/>
            <a:ext cx="36513" cy="36513"/>
          </a:xfrm>
          <a:prstGeom prst="ellipse">
            <a:avLst/>
          </a:prstGeom>
          <a:solidFill>
            <a:srgbClr val="FF9900"/>
          </a:solidFill>
          <a:ln w="9525" algn="ctr">
            <a:noFill/>
            <a:round/>
            <a:headEnd/>
            <a:tailEnd/>
          </a:ln>
          <a:effectLst/>
        </p:spPr>
        <p:txBody>
          <a:bodyPr wrap="none" anchor="ctr">
            <a:spAutoFit/>
          </a:bodyPr>
          <a:lstStyle/>
          <a:p>
            <a:endParaRPr lang="it-IT"/>
          </a:p>
        </p:txBody>
      </p:sp>
      <p:sp>
        <p:nvSpPr>
          <p:cNvPr id="216079" name="Text Box 15"/>
          <p:cNvSpPr txBox="1">
            <a:spLocks noChangeArrowheads="1"/>
          </p:cNvSpPr>
          <p:nvPr/>
        </p:nvSpPr>
        <p:spPr bwMode="auto">
          <a:xfrm>
            <a:off x="3041650" y="6173788"/>
            <a:ext cx="322263" cy="336550"/>
          </a:xfrm>
          <a:prstGeom prst="rect">
            <a:avLst/>
          </a:prstGeom>
          <a:noFill/>
          <a:ln w="9525" algn="ctr">
            <a:noFill/>
            <a:miter lim="800000"/>
            <a:headEnd/>
            <a:tailEnd/>
          </a:ln>
          <a:effectLst/>
        </p:spPr>
        <p:txBody>
          <a:bodyPr wrap="none">
            <a:spAutoFit/>
          </a:bodyPr>
          <a:lstStyle/>
          <a:p>
            <a:pPr algn="ctr"/>
            <a:r>
              <a:rPr lang="en-US" sz="1600" b="1">
                <a:solidFill>
                  <a:srgbClr val="FF9900"/>
                </a:solidFill>
                <a:latin typeface="Century Gothic" pitchFamily="34" charset="0"/>
              </a:rPr>
              <a:t>p</a:t>
            </a:r>
          </a:p>
        </p:txBody>
      </p:sp>
      <p:sp>
        <p:nvSpPr>
          <p:cNvPr id="216080" name="Text Box 16"/>
          <p:cNvSpPr txBox="1">
            <a:spLocks noChangeArrowheads="1"/>
          </p:cNvSpPr>
          <p:nvPr/>
        </p:nvSpPr>
        <p:spPr bwMode="auto">
          <a:xfrm>
            <a:off x="5786438" y="5589588"/>
            <a:ext cx="303212" cy="366712"/>
          </a:xfrm>
          <a:prstGeom prst="rect">
            <a:avLst/>
          </a:prstGeom>
          <a:noFill/>
          <a:ln w="9525" algn="ctr">
            <a:noFill/>
            <a:miter lim="800000"/>
            <a:headEnd/>
            <a:tailEnd/>
          </a:ln>
          <a:effectLst/>
        </p:spPr>
        <p:txBody>
          <a:bodyPr wrap="none">
            <a:spAutoFit/>
          </a:bodyPr>
          <a:lstStyle/>
          <a:p>
            <a:pPr algn="ctr"/>
            <a:r>
              <a:rPr lang="en-US" sz="1800" b="1">
                <a:solidFill>
                  <a:schemeClr val="accent1"/>
                </a:solidFill>
                <a:latin typeface="Century Gothic" pitchFamily="34" charset="0"/>
                <a:sym typeface="Symbol" pitchFamily="18" charset="2"/>
              </a:rPr>
              <a:t></a:t>
            </a:r>
          </a:p>
        </p:txBody>
      </p:sp>
      <p:sp>
        <p:nvSpPr>
          <p:cNvPr id="216081" name="Text Box 17"/>
          <p:cNvSpPr txBox="1">
            <a:spLocks noChangeArrowheads="1"/>
          </p:cNvSpPr>
          <p:nvPr/>
        </p:nvSpPr>
        <p:spPr bwMode="auto">
          <a:xfrm>
            <a:off x="2959100" y="5589588"/>
            <a:ext cx="307975" cy="336550"/>
          </a:xfrm>
          <a:prstGeom prst="rect">
            <a:avLst/>
          </a:prstGeom>
          <a:noFill/>
          <a:ln w="9525" algn="ctr">
            <a:noFill/>
            <a:miter lim="800000"/>
            <a:headEnd/>
            <a:tailEnd/>
          </a:ln>
          <a:effectLst/>
        </p:spPr>
        <p:txBody>
          <a:bodyPr wrap="none">
            <a:spAutoFit/>
          </a:bodyPr>
          <a:lstStyle/>
          <a:p>
            <a:pPr algn="ctr"/>
            <a:r>
              <a:rPr lang="en-US" sz="1600" b="1">
                <a:solidFill>
                  <a:srgbClr val="FF0000"/>
                </a:solidFill>
                <a:latin typeface="Century Gothic" pitchFamily="34" charset="0"/>
              </a:rPr>
              <a:t>n</a:t>
            </a:r>
          </a:p>
        </p:txBody>
      </p:sp>
      <p:sp>
        <p:nvSpPr>
          <p:cNvPr id="216082" name="Text Box 18"/>
          <p:cNvSpPr txBox="1">
            <a:spLocks noChangeArrowheads="1"/>
          </p:cNvSpPr>
          <p:nvPr/>
        </p:nvSpPr>
        <p:spPr bwMode="auto">
          <a:xfrm>
            <a:off x="3349625" y="5184775"/>
            <a:ext cx="277813" cy="366713"/>
          </a:xfrm>
          <a:prstGeom prst="rect">
            <a:avLst/>
          </a:prstGeom>
          <a:noFill/>
          <a:ln w="9525" algn="ctr">
            <a:noFill/>
            <a:miter lim="800000"/>
            <a:headEnd/>
            <a:tailEnd/>
          </a:ln>
          <a:effectLst/>
        </p:spPr>
        <p:txBody>
          <a:bodyPr wrap="none">
            <a:spAutoFit/>
          </a:bodyPr>
          <a:lstStyle/>
          <a:p>
            <a:pPr algn="ctr"/>
            <a:r>
              <a:rPr lang="en-US" sz="1800" b="1">
                <a:solidFill>
                  <a:schemeClr val="accent2"/>
                </a:solidFill>
                <a:latin typeface="Century Gothic" pitchFamily="34" charset="0"/>
                <a:sym typeface="Symbol" pitchFamily="18" charset="2"/>
              </a:rPr>
              <a:t></a:t>
            </a:r>
          </a:p>
        </p:txBody>
      </p:sp>
      <p:sp>
        <p:nvSpPr>
          <p:cNvPr id="216083" name="Text Box 19"/>
          <p:cNvSpPr txBox="1">
            <a:spLocks noChangeArrowheads="1"/>
          </p:cNvSpPr>
          <p:nvPr/>
        </p:nvSpPr>
        <p:spPr bwMode="auto">
          <a:xfrm>
            <a:off x="5827713" y="819150"/>
            <a:ext cx="3265487" cy="274638"/>
          </a:xfrm>
          <a:prstGeom prst="rect">
            <a:avLst/>
          </a:prstGeom>
          <a:noFill/>
          <a:ln w="9525" algn="ctr">
            <a:noFill/>
            <a:miter lim="800000"/>
            <a:headEnd/>
            <a:tailEnd/>
          </a:ln>
          <a:effectLst/>
        </p:spPr>
        <p:txBody>
          <a:bodyPr wrap="none">
            <a:spAutoFit/>
          </a:bodyPr>
          <a:lstStyle/>
          <a:p>
            <a:pPr algn="ctr"/>
            <a:r>
              <a:rPr lang="en-US" sz="1200" b="1">
                <a:solidFill>
                  <a:srgbClr val="990099"/>
                </a:solidFill>
                <a:latin typeface="Century Gothic" pitchFamily="34" charset="0"/>
              </a:rPr>
              <a:t>Photon</a:t>
            </a:r>
            <a:r>
              <a:rPr lang="en-US" sz="1200">
                <a:latin typeface="Century Gothic" pitchFamily="34" charset="0"/>
              </a:rPr>
              <a:t> and </a:t>
            </a:r>
            <a:r>
              <a:rPr lang="en-US" sz="1200" b="1">
                <a:solidFill>
                  <a:srgbClr val="FF6600"/>
                </a:solidFill>
                <a:latin typeface="Century Gothic" pitchFamily="34" charset="0"/>
              </a:rPr>
              <a:t>proton</a:t>
            </a:r>
            <a:r>
              <a:rPr lang="en-US" sz="1200">
                <a:latin typeface="Century Gothic" pitchFamily="34" charset="0"/>
              </a:rPr>
              <a:t> mean free range path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60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60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60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60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60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6067">
                                            <p:txEl>
                                              <p:pRg st="1" end="1"/>
                                            </p:txEl>
                                          </p:spTgt>
                                        </p:tgtEl>
                                        <p:attrNameLst>
                                          <p:attrName>style.visibility</p:attrName>
                                        </p:attrNameLst>
                                      </p:cBhvr>
                                      <p:to>
                                        <p:strVal val="visible"/>
                                      </p:to>
                                    </p:set>
                                  </p:childTnLst>
                                </p:cTn>
                              </p:par>
                              <p:par>
                                <p:cTn id="21" presetID="17" presetClass="entr" presetSubtype="8" fill="hold" grpId="0" nodeType="withEffect">
                                  <p:stCondLst>
                                    <p:cond delay="0"/>
                                  </p:stCondLst>
                                  <p:childTnLst>
                                    <p:set>
                                      <p:cBhvr>
                                        <p:cTn id="22" dur="1" fill="hold">
                                          <p:stCondLst>
                                            <p:cond delay="0"/>
                                          </p:stCondLst>
                                        </p:cTn>
                                        <p:tgtEl>
                                          <p:spTgt spid="216074"/>
                                        </p:tgtEl>
                                        <p:attrNameLst>
                                          <p:attrName>style.visibility</p:attrName>
                                        </p:attrNameLst>
                                      </p:cBhvr>
                                      <p:to>
                                        <p:strVal val="visible"/>
                                      </p:to>
                                    </p:set>
                                    <p:anim calcmode="lin" valueType="num">
                                      <p:cBhvr>
                                        <p:cTn id="23" dur="1000" fill="hold"/>
                                        <p:tgtEl>
                                          <p:spTgt spid="216074"/>
                                        </p:tgtEl>
                                        <p:attrNameLst>
                                          <p:attrName>ppt_x</p:attrName>
                                        </p:attrNameLst>
                                      </p:cBhvr>
                                      <p:tavLst>
                                        <p:tav tm="0">
                                          <p:val>
                                            <p:strVal val="#ppt_x-#ppt_w/2"/>
                                          </p:val>
                                        </p:tav>
                                        <p:tav tm="100000">
                                          <p:val>
                                            <p:strVal val="#ppt_x"/>
                                          </p:val>
                                        </p:tav>
                                      </p:tavLst>
                                    </p:anim>
                                    <p:anim calcmode="lin" valueType="num">
                                      <p:cBhvr>
                                        <p:cTn id="24" dur="1000" fill="hold"/>
                                        <p:tgtEl>
                                          <p:spTgt spid="216074"/>
                                        </p:tgtEl>
                                        <p:attrNameLst>
                                          <p:attrName>ppt_y</p:attrName>
                                        </p:attrNameLst>
                                      </p:cBhvr>
                                      <p:tavLst>
                                        <p:tav tm="0">
                                          <p:val>
                                            <p:strVal val="#ppt_y"/>
                                          </p:val>
                                        </p:tav>
                                        <p:tav tm="100000">
                                          <p:val>
                                            <p:strVal val="#ppt_y"/>
                                          </p:val>
                                        </p:tav>
                                      </p:tavLst>
                                    </p:anim>
                                    <p:anim calcmode="lin" valueType="num">
                                      <p:cBhvr>
                                        <p:cTn id="25" dur="1000" fill="hold"/>
                                        <p:tgtEl>
                                          <p:spTgt spid="216074"/>
                                        </p:tgtEl>
                                        <p:attrNameLst>
                                          <p:attrName>ppt_w</p:attrName>
                                        </p:attrNameLst>
                                      </p:cBhvr>
                                      <p:tavLst>
                                        <p:tav tm="0">
                                          <p:val>
                                            <p:fltVal val="0"/>
                                          </p:val>
                                        </p:tav>
                                        <p:tav tm="100000">
                                          <p:val>
                                            <p:strVal val="#ppt_w"/>
                                          </p:val>
                                        </p:tav>
                                      </p:tavLst>
                                    </p:anim>
                                    <p:anim calcmode="lin" valueType="num">
                                      <p:cBhvr>
                                        <p:cTn id="26" dur="1000" fill="hold"/>
                                        <p:tgtEl>
                                          <p:spTgt spid="216074"/>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1608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16067">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6078"/>
                                        </p:tgtEl>
                                        <p:attrNameLst>
                                          <p:attrName>style.visibility</p:attrName>
                                        </p:attrNameLst>
                                      </p:cBhvr>
                                      <p:to>
                                        <p:strVal val="visible"/>
                                      </p:to>
                                    </p:set>
                                  </p:childTnLst>
                                </p:cTn>
                              </p:par>
                              <p:par>
                                <p:cTn id="36" presetID="0" presetClass="path" presetSubtype="0" accel="50000" decel="50000" fill="hold" grpId="1" nodeType="withEffect">
                                  <p:stCondLst>
                                    <p:cond delay="0"/>
                                  </p:stCondLst>
                                  <p:childTnLst>
                                    <p:animMotion origin="layout" path="M 0.00122 0.00162 C 0.02171 -0.00162 0.08785 -0.01598 0.12414 -0.01783 C 0.16042 -0.01968 0.19497 -0.00996 0.21875 -0.00973 C 0.24254 -0.0095 0.24879 -0.01644 0.26684 -0.01644 C 0.2849 -0.01644 0.29358 -0.01575 0.32726 -0.01042 C 0.36094 -0.0051 0.43421 0.01435 0.46893 0.01504 C 0.50365 0.01574 0.52171 -0.00209 0.53559 -0.00672 " pathEditMode="relative" rAng="0" ptsTypes="aaaaaaa">
                                      <p:cBhvr>
                                        <p:cTn id="37" dur="3000" fill="hold"/>
                                        <p:tgtEl>
                                          <p:spTgt spid="216078"/>
                                        </p:tgtEl>
                                        <p:attrNameLst>
                                          <p:attrName>ppt_x</p:attrName>
                                          <p:attrName>ppt_y</p:attrName>
                                        </p:attrNameLst>
                                      </p:cBhvr>
                                      <p:rCtr x="267" y="-4"/>
                                    </p:animMotion>
                                  </p:childTnLst>
                                </p:cTn>
                              </p:par>
                            </p:childTnLst>
                          </p:cTn>
                        </p:par>
                        <p:par>
                          <p:cTn id="38" fill="hold">
                            <p:stCondLst>
                              <p:cond delay="3000"/>
                            </p:stCondLst>
                            <p:childTnLst>
                              <p:par>
                                <p:cTn id="39" presetID="1" presetClass="exit" presetSubtype="0" fill="hold" grpId="2" nodeType="afterEffect">
                                  <p:stCondLst>
                                    <p:cond delay="0"/>
                                  </p:stCondLst>
                                  <p:childTnLst>
                                    <p:set>
                                      <p:cBhvr>
                                        <p:cTn id="40" dur="1" fill="hold">
                                          <p:stCondLst>
                                            <p:cond delay="0"/>
                                          </p:stCondLst>
                                        </p:cTn>
                                        <p:tgtEl>
                                          <p:spTgt spid="21607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16076"/>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21607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6067">
                                            <p:txEl>
                                              <p:pRg st="3" end="3"/>
                                            </p:txEl>
                                          </p:spTgt>
                                        </p:tgtEl>
                                        <p:attrNameLst>
                                          <p:attrName>style.visibility</p:attrName>
                                        </p:attrNameLst>
                                      </p:cBhvr>
                                      <p:to>
                                        <p:strVal val="visible"/>
                                      </p:to>
                                    </p:set>
                                  </p:childTnLst>
                                </p:cTn>
                              </p:par>
                              <p:par>
                                <p:cTn id="50" presetID="17" presetClass="entr" presetSubtype="8" fill="hold" grpId="0" nodeType="withEffect">
                                  <p:stCondLst>
                                    <p:cond delay="0"/>
                                  </p:stCondLst>
                                  <p:childTnLst>
                                    <p:set>
                                      <p:cBhvr>
                                        <p:cTn id="51" dur="1" fill="hold">
                                          <p:stCondLst>
                                            <p:cond delay="0"/>
                                          </p:stCondLst>
                                        </p:cTn>
                                        <p:tgtEl>
                                          <p:spTgt spid="216077"/>
                                        </p:tgtEl>
                                        <p:attrNameLst>
                                          <p:attrName>style.visibility</p:attrName>
                                        </p:attrNameLst>
                                      </p:cBhvr>
                                      <p:to>
                                        <p:strVal val="visible"/>
                                      </p:to>
                                    </p:set>
                                    <p:anim calcmode="lin" valueType="num">
                                      <p:cBhvr>
                                        <p:cTn id="52" dur="500" fill="hold"/>
                                        <p:tgtEl>
                                          <p:spTgt spid="216077"/>
                                        </p:tgtEl>
                                        <p:attrNameLst>
                                          <p:attrName>ppt_x</p:attrName>
                                        </p:attrNameLst>
                                      </p:cBhvr>
                                      <p:tavLst>
                                        <p:tav tm="0">
                                          <p:val>
                                            <p:strVal val="#ppt_x-#ppt_w/2"/>
                                          </p:val>
                                        </p:tav>
                                        <p:tav tm="100000">
                                          <p:val>
                                            <p:strVal val="#ppt_x"/>
                                          </p:val>
                                        </p:tav>
                                      </p:tavLst>
                                    </p:anim>
                                    <p:anim calcmode="lin" valueType="num">
                                      <p:cBhvr>
                                        <p:cTn id="53" dur="500" fill="hold"/>
                                        <p:tgtEl>
                                          <p:spTgt spid="216077"/>
                                        </p:tgtEl>
                                        <p:attrNameLst>
                                          <p:attrName>ppt_y</p:attrName>
                                        </p:attrNameLst>
                                      </p:cBhvr>
                                      <p:tavLst>
                                        <p:tav tm="0">
                                          <p:val>
                                            <p:strVal val="#ppt_y"/>
                                          </p:val>
                                        </p:tav>
                                        <p:tav tm="100000">
                                          <p:val>
                                            <p:strVal val="#ppt_y"/>
                                          </p:val>
                                        </p:tav>
                                      </p:tavLst>
                                    </p:anim>
                                    <p:anim calcmode="lin" valueType="num">
                                      <p:cBhvr>
                                        <p:cTn id="54" dur="500" fill="hold"/>
                                        <p:tgtEl>
                                          <p:spTgt spid="216077"/>
                                        </p:tgtEl>
                                        <p:attrNameLst>
                                          <p:attrName>ppt_w</p:attrName>
                                        </p:attrNameLst>
                                      </p:cBhvr>
                                      <p:tavLst>
                                        <p:tav tm="0">
                                          <p:val>
                                            <p:fltVal val="0"/>
                                          </p:val>
                                        </p:tav>
                                        <p:tav tm="100000">
                                          <p:val>
                                            <p:strVal val="#ppt_w"/>
                                          </p:val>
                                        </p:tav>
                                      </p:tavLst>
                                    </p:anim>
                                    <p:anim calcmode="lin" valueType="num">
                                      <p:cBhvr>
                                        <p:cTn id="55" dur="500" fill="hold"/>
                                        <p:tgtEl>
                                          <p:spTgt spid="216077"/>
                                        </p:tgtEl>
                                        <p:attrNameLst>
                                          <p:attrName>ppt_h</p:attrName>
                                        </p:attrNameLst>
                                      </p:cBhvr>
                                      <p:tavLst>
                                        <p:tav tm="0">
                                          <p:val>
                                            <p:strVal val="#ppt_h"/>
                                          </p:val>
                                        </p:tav>
                                        <p:tav tm="100000">
                                          <p:val>
                                            <p:strVal val="#ppt_h"/>
                                          </p:val>
                                        </p:tav>
                                      </p:tavLst>
                                    </p:anim>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2160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16075"/>
                                        </p:tgtEl>
                                        <p:attrNameLst>
                                          <p:attrName>style.visibility</p:attrName>
                                        </p:attrNameLst>
                                      </p:cBhvr>
                                      <p:to>
                                        <p:strVal val="visible"/>
                                      </p:to>
                                    </p:set>
                                    <p:anim calcmode="lin" valueType="num">
                                      <p:cBhvr>
                                        <p:cTn id="63" dur="1000" fill="hold"/>
                                        <p:tgtEl>
                                          <p:spTgt spid="216075"/>
                                        </p:tgtEl>
                                        <p:attrNameLst>
                                          <p:attrName>ppt_x</p:attrName>
                                        </p:attrNameLst>
                                      </p:cBhvr>
                                      <p:tavLst>
                                        <p:tav tm="0">
                                          <p:val>
                                            <p:strVal val="#ppt_x-#ppt_w/2"/>
                                          </p:val>
                                        </p:tav>
                                        <p:tav tm="100000">
                                          <p:val>
                                            <p:strVal val="#ppt_x"/>
                                          </p:val>
                                        </p:tav>
                                      </p:tavLst>
                                    </p:anim>
                                    <p:anim calcmode="lin" valueType="num">
                                      <p:cBhvr>
                                        <p:cTn id="64" dur="1000" fill="hold"/>
                                        <p:tgtEl>
                                          <p:spTgt spid="216075"/>
                                        </p:tgtEl>
                                        <p:attrNameLst>
                                          <p:attrName>ppt_y</p:attrName>
                                        </p:attrNameLst>
                                      </p:cBhvr>
                                      <p:tavLst>
                                        <p:tav tm="0">
                                          <p:val>
                                            <p:strVal val="#ppt_y"/>
                                          </p:val>
                                        </p:tav>
                                        <p:tav tm="100000">
                                          <p:val>
                                            <p:strVal val="#ppt_y"/>
                                          </p:val>
                                        </p:tav>
                                      </p:tavLst>
                                    </p:anim>
                                    <p:anim calcmode="lin" valueType="num">
                                      <p:cBhvr>
                                        <p:cTn id="65" dur="1000" fill="hold"/>
                                        <p:tgtEl>
                                          <p:spTgt spid="216075"/>
                                        </p:tgtEl>
                                        <p:attrNameLst>
                                          <p:attrName>ppt_w</p:attrName>
                                        </p:attrNameLst>
                                      </p:cBhvr>
                                      <p:tavLst>
                                        <p:tav tm="0">
                                          <p:val>
                                            <p:fltVal val="0"/>
                                          </p:val>
                                        </p:tav>
                                        <p:tav tm="100000">
                                          <p:val>
                                            <p:strVal val="#ppt_w"/>
                                          </p:val>
                                        </p:tav>
                                      </p:tavLst>
                                    </p:anim>
                                    <p:anim calcmode="lin" valueType="num">
                                      <p:cBhvr>
                                        <p:cTn id="66" dur="1000" fill="hold"/>
                                        <p:tgtEl>
                                          <p:spTgt spid="216075"/>
                                        </p:tgtEl>
                                        <p:attrNameLst>
                                          <p:attrName>ppt_h</p:attrName>
                                        </p:attrNameLst>
                                      </p:cBhvr>
                                      <p:tavLst>
                                        <p:tav tm="0">
                                          <p:val>
                                            <p:strVal val="#ppt_h"/>
                                          </p:val>
                                        </p:tav>
                                        <p:tav tm="100000">
                                          <p:val>
                                            <p:strVal val="#ppt_h"/>
                                          </p:val>
                                        </p:tav>
                                      </p:tavLst>
                                    </p:anim>
                                  </p:child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0"/>
                                          </p:stCondLst>
                                        </p:cTn>
                                        <p:tgtEl>
                                          <p:spTgt spid="21608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16067">
                                            <p:txEl>
                                              <p:pRg st="4" end="4"/>
                                            </p:txEl>
                                          </p:spTgt>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216071"/>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1607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160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21607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16075"/>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16076"/>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16077"/>
                                        </p:tgtEl>
                                        <p:attrNameLst>
                                          <p:attrName>style.visibility</p:attrName>
                                        </p:attrNameLst>
                                      </p:cBhvr>
                                      <p:to>
                                        <p:strVal val="hidden"/>
                                      </p:to>
                                    </p:set>
                                  </p:childTnLst>
                                </p:cTn>
                              </p:par>
                              <p:par>
                                <p:cTn id="88" presetID="1" presetClass="exit" presetSubtype="0" fill="hold" grpId="3" nodeType="withEffect">
                                  <p:stCondLst>
                                    <p:cond delay="0"/>
                                  </p:stCondLst>
                                  <p:childTnLst>
                                    <p:set>
                                      <p:cBhvr>
                                        <p:cTn id="89" dur="1" fill="hold">
                                          <p:stCondLst>
                                            <p:cond delay="0"/>
                                          </p:stCondLst>
                                        </p:cTn>
                                        <p:tgtEl>
                                          <p:spTgt spid="216078"/>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1607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160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16081"/>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16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4" grpId="0" animBg="1"/>
      <p:bldP spid="216074" grpId="1" animBg="1"/>
      <p:bldP spid="216075" grpId="0" animBg="1"/>
      <p:bldP spid="216075" grpId="1" animBg="1"/>
      <p:bldP spid="216076" grpId="0" animBg="1"/>
      <p:bldP spid="216076" grpId="1" animBg="1"/>
      <p:bldP spid="216077" grpId="0" animBg="1"/>
      <p:bldP spid="216077" grpId="1" animBg="1"/>
      <p:bldP spid="216078" grpId="0" animBg="1"/>
      <p:bldP spid="216078" grpId="1" animBg="1"/>
      <p:bldP spid="216078" grpId="2" animBg="1"/>
      <p:bldP spid="216078" grpId="3" animBg="1"/>
      <p:bldP spid="216079" grpId="0"/>
      <p:bldP spid="216079" grpId="1"/>
      <p:bldP spid="216080" grpId="0"/>
      <p:bldP spid="216080" grpId="1"/>
      <p:bldP spid="216081" grpId="0"/>
      <p:bldP spid="216081" grpId="1"/>
      <p:bldP spid="216082" grpId="0"/>
      <p:bldP spid="216082" grpId="1"/>
      <p:bldP spid="21608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34-CNNcrew2"/>
          <p:cNvPicPr>
            <a:picLocks noChangeAspect="1" noChangeArrowheads="1"/>
          </p:cNvPicPr>
          <p:nvPr/>
        </p:nvPicPr>
        <p:blipFill>
          <a:blip r:embed="rId3" cstate="print"/>
          <a:srcRect/>
          <a:stretch>
            <a:fillRect/>
          </a:stretch>
        </p:blipFill>
        <p:spPr bwMode="auto">
          <a:xfrm>
            <a:off x="468313" y="1089025"/>
            <a:ext cx="8675687" cy="5768975"/>
          </a:xfrm>
          <a:prstGeom prst="rect">
            <a:avLst/>
          </a:prstGeom>
          <a:noFill/>
        </p:spPr>
      </p:pic>
      <p:pic>
        <p:nvPicPr>
          <p:cNvPr id="264195" name="Picture 3" descr="beach"/>
          <p:cNvPicPr>
            <a:picLocks noChangeAspect="1" noChangeArrowheads="1"/>
          </p:cNvPicPr>
          <p:nvPr/>
        </p:nvPicPr>
        <p:blipFill>
          <a:blip r:embed="rId4" cstate="print"/>
          <a:srcRect/>
          <a:stretch>
            <a:fillRect/>
          </a:stretch>
        </p:blipFill>
        <p:spPr bwMode="auto">
          <a:xfrm>
            <a:off x="468313" y="1106488"/>
            <a:ext cx="8675687" cy="5751512"/>
          </a:xfrm>
          <a:prstGeom prst="rect">
            <a:avLst/>
          </a:prstGeom>
          <a:noFill/>
        </p:spPr>
      </p:pic>
      <p:sp>
        <p:nvSpPr>
          <p:cNvPr id="264196" name="Text Box 4"/>
          <p:cNvSpPr txBox="1">
            <a:spLocks noChangeArrowheads="1"/>
          </p:cNvSpPr>
          <p:nvPr/>
        </p:nvSpPr>
        <p:spPr bwMode="auto">
          <a:xfrm>
            <a:off x="0" y="98425"/>
            <a:ext cx="9144000" cy="701675"/>
          </a:xfrm>
          <a:prstGeom prst="rect">
            <a:avLst/>
          </a:prstGeom>
          <a:noFill/>
          <a:ln w="9525">
            <a:noFill/>
            <a:miter lim="800000"/>
            <a:headEnd/>
            <a:tailEnd/>
          </a:ln>
          <a:effectLst/>
        </p:spPr>
        <p:txBody>
          <a:bodyPr>
            <a:spAutoFit/>
          </a:bodyPr>
          <a:lstStyle/>
          <a:p>
            <a:pPr algn="ctr"/>
            <a:r>
              <a:rPr lang="de-DE" sz="4000" b="1" dirty="0">
                <a:latin typeface="Garamond" pitchFamily="18" charset="0"/>
              </a:rPr>
              <a:t> </a:t>
            </a:r>
            <a:r>
              <a:rPr lang="de-DE" sz="4000" b="1" dirty="0" err="1" smtClean="0">
                <a:latin typeface="Garamond" pitchFamily="18" charset="0"/>
              </a:rPr>
              <a:t>ii</a:t>
            </a:r>
            <a:r>
              <a:rPr lang="de-DE" sz="4000" b="1" dirty="0" smtClean="0">
                <a:latin typeface="Garamond" pitchFamily="18" charset="0"/>
              </a:rPr>
              <a:t>) </a:t>
            </a:r>
            <a:r>
              <a:rPr lang="en-GB" sz="4000" b="1" dirty="0" smtClean="0">
                <a:effectLst>
                  <a:outerShdw blurRad="38100" dist="38100" dir="2700000" algn="tl">
                    <a:srgbClr val="000000"/>
                  </a:outerShdw>
                </a:effectLst>
                <a:latin typeface="Garamond" pitchFamily="18" charset="0"/>
              </a:rPr>
              <a:t>Logistics</a:t>
            </a:r>
            <a:endParaRPr lang="en-GB" sz="4000" b="1" dirty="0">
              <a:effectLst>
                <a:outerShdw blurRad="38100" dist="38100" dir="2700000" algn="tl">
                  <a:srgbClr val="000000"/>
                </a:outerShdw>
              </a:effectLst>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4"/>
                                        </p:tgtEl>
                                        <p:attrNameLst>
                                          <p:attrName>style.visibility</p:attrName>
                                        </p:attrNameLst>
                                      </p:cBhvr>
                                      <p:to>
                                        <p:strVal val="visible"/>
                                      </p:to>
                                    </p:set>
                                  </p:childTnLst>
                                  <p:subTnLst>
                                    <p:set>
                                      <p:cBhvr override="childStyle">
                                        <p:cTn dur="1" fill="hold" display="0" masterRel="nextClick" afterEffect="1"/>
                                        <p:tgtEl>
                                          <p:spTgt spid="26419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data 3"/>
          <p:cNvSpPr>
            <a:spLocks noGrp="1"/>
          </p:cNvSpPr>
          <p:nvPr>
            <p:ph type="dt" sz="half" idx="10"/>
          </p:nvPr>
        </p:nvSpPr>
        <p:spPr/>
        <p:txBody>
          <a:bodyPr/>
          <a:lstStyle/>
          <a:p>
            <a:r>
              <a:rPr lang="it-IT"/>
              <a:t>Astrofisica con neutrini</a:t>
            </a:r>
          </a:p>
        </p:txBody>
      </p:sp>
      <p:sp>
        <p:nvSpPr>
          <p:cNvPr id="15" name="Segnaposto piè di pagina 4"/>
          <p:cNvSpPr>
            <a:spLocks noGrp="1"/>
          </p:cNvSpPr>
          <p:nvPr>
            <p:ph type="ftr" sz="quarter" idx="11"/>
          </p:nvPr>
        </p:nvSpPr>
        <p:spPr/>
        <p:txBody>
          <a:bodyPr/>
          <a:lstStyle/>
          <a:p>
            <a:r>
              <a:rPr lang="it-IT"/>
              <a:t>Maurizio Spurio - IFAE '09</a:t>
            </a:r>
          </a:p>
        </p:txBody>
      </p:sp>
      <p:sp>
        <p:nvSpPr>
          <p:cNvPr id="16" name="Segnaposto numero diapositiva 5"/>
          <p:cNvSpPr>
            <a:spLocks noGrp="1"/>
          </p:cNvSpPr>
          <p:nvPr>
            <p:ph type="sldNum" sz="quarter" idx="12"/>
          </p:nvPr>
        </p:nvSpPr>
        <p:spPr/>
        <p:txBody>
          <a:bodyPr/>
          <a:lstStyle/>
          <a:p>
            <a:fld id="{87EAFBBF-F02C-4E0D-836B-057AAB65565A}" type="slidenum">
              <a:rPr lang="it-IT"/>
              <a:pPr/>
              <a:t>41</a:t>
            </a:fld>
            <a:endParaRPr lang="it-IT"/>
          </a:p>
        </p:txBody>
      </p:sp>
      <p:sp>
        <p:nvSpPr>
          <p:cNvPr id="150530" name="Rectangle 2"/>
          <p:cNvSpPr>
            <a:spLocks noGrp="1" noChangeArrowheads="1"/>
          </p:cNvSpPr>
          <p:nvPr>
            <p:ph type="title"/>
          </p:nvPr>
        </p:nvSpPr>
        <p:spPr>
          <a:xfrm>
            <a:off x="138113" y="304800"/>
            <a:ext cx="8610600" cy="1431925"/>
          </a:xfrm>
        </p:spPr>
        <p:txBody>
          <a:bodyPr/>
          <a:lstStyle/>
          <a:p>
            <a:r>
              <a:rPr lang="it-IT" sz="4000" dirty="0" err="1">
                <a:effectLst/>
              </a:rPr>
              <a:t>iii</a:t>
            </a:r>
            <a:r>
              <a:rPr lang="it-IT" sz="4000" dirty="0">
                <a:effectLst/>
              </a:rPr>
              <a:t>) </a:t>
            </a:r>
            <a:r>
              <a:rPr lang="it-IT" sz="4000" dirty="0" smtClean="0">
                <a:effectLst/>
              </a:rPr>
              <a:t>Medium </a:t>
            </a:r>
            <a:r>
              <a:rPr lang="it-IT" sz="4000" dirty="0" err="1" smtClean="0">
                <a:effectLst/>
              </a:rPr>
              <a:t>optical</a:t>
            </a:r>
            <a:r>
              <a:rPr lang="it-IT" sz="4000" dirty="0" smtClean="0">
                <a:effectLst/>
              </a:rPr>
              <a:t> </a:t>
            </a:r>
            <a:r>
              <a:rPr lang="it-IT" sz="4000" dirty="0" err="1" smtClean="0">
                <a:effectLst/>
              </a:rPr>
              <a:t>properties</a:t>
            </a:r>
            <a:endParaRPr lang="it-IT" sz="4000" dirty="0">
              <a:effectLst/>
            </a:endParaRPr>
          </a:p>
        </p:txBody>
      </p:sp>
      <p:sp>
        <p:nvSpPr>
          <p:cNvPr id="150532" name="Text Box 4"/>
          <p:cNvSpPr txBox="1">
            <a:spLocks noChangeArrowheads="1"/>
          </p:cNvSpPr>
          <p:nvPr/>
        </p:nvSpPr>
        <p:spPr bwMode="auto">
          <a:xfrm>
            <a:off x="820738" y="1773238"/>
            <a:ext cx="8072437" cy="885825"/>
          </a:xfrm>
          <a:prstGeom prst="rect">
            <a:avLst/>
          </a:prstGeom>
          <a:noFill/>
          <a:ln w="9525" algn="ctr">
            <a:noFill/>
            <a:miter lim="800000"/>
            <a:headEnd/>
            <a:tailEnd/>
          </a:ln>
          <a:effectLst/>
        </p:spPr>
        <p:txBody>
          <a:bodyPr>
            <a:spAutoFit/>
          </a:bodyPr>
          <a:lstStyle/>
          <a:p>
            <a:r>
              <a:rPr lang="it-IT" sz="2600"/>
              <a:t>Il mezzo </a:t>
            </a:r>
            <a:r>
              <a:rPr lang="it-IT" sz="2600" b="1"/>
              <a:t>assorbe</a:t>
            </a:r>
            <a:r>
              <a:rPr lang="it-IT" sz="2600"/>
              <a:t> e </a:t>
            </a:r>
            <a:r>
              <a:rPr lang="it-IT" sz="2600" b="1"/>
              <a:t>diffonde</a:t>
            </a:r>
            <a:r>
              <a:rPr lang="it-IT" sz="2600"/>
              <a:t> i fotoni. Ciò diminuisce il volume sensibile e la precisione nella ricostruzione</a:t>
            </a:r>
          </a:p>
        </p:txBody>
      </p:sp>
      <p:pic>
        <p:nvPicPr>
          <p:cNvPr id="150533" name="Picture 5" descr="ang_res_aart"/>
          <p:cNvPicPr>
            <a:picLocks noChangeAspect="1" noChangeArrowheads="1"/>
          </p:cNvPicPr>
          <p:nvPr/>
        </p:nvPicPr>
        <p:blipFill>
          <a:blip r:embed="rId2" cstate="print"/>
          <a:srcRect t="8524" r="6532"/>
          <a:stretch>
            <a:fillRect/>
          </a:stretch>
        </p:blipFill>
        <p:spPr bwMode="auto">
          <a:xfrm>
            <a:off x="5116513" y="2998788"/>
            <a:ext cx="4135437" cy="3886200"/>
          </a:xfrm>
          <a:prstGeom prst="rect">
            <a:avLst/>
          </a:prstGeom>
          <a:noFill/>
        </p:spPr>
      </p:pic>
      <p:grpSp>
        <p:nvGrpSpPr>
          <p:cNvPr id="2" name="Group 6"/>
          <p:cNvGrpSpPr>
            <a:grpSpLocks/>
          </p:cNvGrpSpPr>
          <p:nvPr/>
        </p:nvGrpSpPr>
        <p:grpSpPr bwMode="auto">
          <a:xfrm>
            <a:off x="6948488" y="4292600"/>
            <a:ext cx="1979612" cy="1609725"/>
            <a:chOff x="4272" y="1584"/>
            <a:chExt cx="1247" cy="1014"/>
          </a:xfrm>
        </p:grpSpPr>
        <p:sp>
          <p:nvSpPr>
            <p:cNvPr id="150535" name="Rectangle 7"/>
            <p:cNvSpPr>
              <a:spLocks noChangeArrowheads="1"/>
            </p:cNvSpPr>
            <p:nvPr/>
          </p:nvSpPr>
          <p:spPr bwMode="auto">
            <a:xfrm>
              <a:off x="4272" y="1584"/>
              <a:ext cx="1247" cy="1014"/>
            </a:xfrm>
            <a:prstGeom prst="rect">
              <a:avLst/>
            </a:prstGeom>
            <a:solidFill>
              <a:srgbClr val="E4F076"/>
            </a:solidFill>
            <a:ln w="9525">
              <a:solidFill>
                <a:schemeClr val="tx1"/>
              </a:solidFill>
              <a:miter lim="800000"/>
              <a:headEnd/>
              <a:tailEnd/>
            </a:ln>
            <a:effectLst/>
          </p:spPr>
          <p:txBody>
            <a:bodyPr wrap="none" anchor="ctr"/>
            <a:lstStyle/>
            <a:p>
              <a:endParaRPr lang="it-IT"/>
            </a:p>
          </p:txBody>
        </p:sp>
        <p:sp>
          <p:nvSpPr>
            <p:cNvPr id="150536" name="Text Box 8"/>
            <p:cNvSpPr txBox="1">
              <a:spLocks noChangeArrowheads="1"/>
            </p:cNvSpPr>
            <p:nvPr/>
          </p:nvSpPr>
          <p:spPr bwMode="auto">
            <a:xfrm>
              <a:off x="4320" y="2064"/>
              <a:ext cx="249" cy="365"/>
            </a:xfrm>
            <a:prstGeom prst="rect">
              <a:avLst/>
            </a:prstGeom>
            <a:solidFill>
              <a:srgbClr val="E4F076"/>
            </a:solidFill>
            <a:ln w="9525">
              <a:noFill/>
              <a:miter lim="800000"/>
              <a:headEnd/>
              <a:tailEnd/>
            </a:ln>
            <a:effectLst/>
          </p:spPr>
          <p:txBody>
            <a:bodyPr wrap="none">
              <a:spAutoFit/>
            </a:bodyPr>
            <a:lstStyle/>
            <a:p>
              <a:pPr eaLnBrk="0" hangingPunct="0"/>
              <a:r>
                <a:rPr lang="de-DE" sz="3200">
                  <a:solidFill>
                    <a:srgbClr val="333399"/>
                  </a:solidFill>
                  <a:latin typeface="Symbol" pitchFamily="18" charset="2"/>
                </a:rPr>
                <a:t>n</a:t>
              </a:r>
            </a:p>
          </p:txBody>
        </p:sp>
        <p:sp>
          <p:nvSpPr>
            <p:cNvPr id="150537" name="Line 9"/>
            <p:cNvSpPr>
              <a:spLocks noChangeShapeType="1"/>
            </p:cNvSpPr>
            <p:nvPr/>
          </p:nvSpPr>
          <p:spPr bwMode="auto">
            <a:xfrm flipV="1">
              <a:off x="4345" y="2186"/>
              <a:ext cx="514" cy="317"/>
            </a:xfrm>
            <a:prstGeom prst="line">
              <a:avLst/>
            </a:prstGeom>
            <a:noFill/>
            <a:ln w="38100">
              <a:solidFill>
                <a:srgbClr val="333399"/>
              </a:solidFill>
              <a:round/>
              <a:headEnd/>
              <a:tailEnd type="triangle" w="med" len="med"/>
            </a:ln>
            <a:effectLst/>
          </p:spPr>
          <p:txBody>
            <a:bodyPr wrap="none" anchor="ctr"/>
            <a:lstStyle/>
            <a:p>
              <a:endParaRPr lang="it-IT"/>
            </a:p>
          </p:txBody>
        </p:sp>
        <p:sp>
          <p:nvSpPr>
            <p:cNvPr id="150538" name="Line 10"/>
            <p:cNvSpPr>
              <a:spLocks noChangeShapeType="1"/>
            </p:cNvSpPr>
            <p:nvPr/>
          </p:nvSpPr>
          <p:spPr bwMode="auto">
            <a:xfrm flipV="1">
              <a:off x="4345" y="1838"/>
              <a:ext cx="1064" cy="665"/>
            </a:xfrm>
            <a:prstGeom prst="line">
              <a:avLst/>
            </a:prstGeom>
            <a:noFill/>
            <a:ln w="9525">
              <a:solidFill>
                <a:srgbClr val="333399"/>
              </a:solidFill>
              <a:round/>
              <a:headEnd/>
              <a:tailEnd/>
            </a:ln>
            <a:effectLst/>
          </p:spPr>
          <p:txBody>
            <a:bodyPr wrap="none" anchor="ctr"/>
            <a:lstStyle/>
            <a:p>
              <a:endParaRPr lang="it-IT"/>
            </a:p>
          </p:txBody>
        </p:sp>
        <p:sp>
          <p:nvSpPr>
            <p:cNvPr id="150539" name="Text Box 11"/>
            <p:cNvSpPr txBox="1">
              <a:spLocks noChangeArrowheads="1"/>
            </p:cNvSpPr>
            <p:nvPr/>
          </p:nvSpPr>
          <p:spPr bwMode="auto">
            <a:xfrm>
              <a:off x="4752" y="1632"/>
              <a:ext cx="264" cy="365"/>
            </a:xfrm>
            <a:prstGeom prst="rect">
              <a:avLst/>
            </a:prstGeom>
            <a:solidFill>
              <a:srgbClr val="E4F076"/>
            </a:solidFill>
            <a:ln w="9525">
              <a:noFill/>
              <a:miter lim="800000"/>
              <a:headEnd/>
              <a:tailEnd/>
            </a:ln>
            <a:effectLst/>
          </p:spPr>
          <p:txBody>
            <a:bodyPr wrap="none">
              <a:spAutoFit/>
            </a:bodyPr>
            <a:lstStyle/>
            <a:p>
              <a:pPr eaLnBrk="0" hangingPunct="0"/>
              <a:r>
                <a:rPr lang="de-DE" sz="3200">
                  <a:solidFill>
                    <a:srgbClr val="FF0000"/>
                  </a:solidFill>
                  <a:latin typeface="Symbol" pitchFamily="18" charset="2"/>
                </a:rPr>
                <a:t>m</a:t>
              </a:r>
              <a:endParaRPr lang="de-DE" sz="3200">
                <a:solidFill>
                  <a:srgbClr val="FFFFFF"/>
                </a:solidFill>
                <a:latin typeface="Times New Roman" pitchFamily="18" charset="0"/>
              </a:endParaRPr>
            </a:p>
          </p:txBody>
        </p:sp>
        <p:sp>
          <p:nvSpPr>
            <p:cNvPr id="150540" name="Line 12"/>
            <p:cNvSpPr>
              <a:spLocks noChangeShapeType="1"/>
            </p:cNvSpPr>
            <p:nvPr/>
          </p:nvSpPr>
          <p:spPr bwMode="auto">
            <a:xfrm flipV="1">
              <a:off x="4859" y="1679"/>
              <a:ext cx="440" cy="507"/>
            </a:xfrm>
            <a:prstGeom prst="line">
              <a:avLst/>
            </a:prstGeom>
            <a:noFill/>
            <a:ln w="38100">
              <a:solidFill>
                <a:srgbClr val="FF0000"/>
              </a:solidFill>
              <a:round/>
              <a:headEnd/>
              <a:tailEnd type="triangle" w="med" len="med"/>
            </a:ln>
            <a:effectLst/>
          </p:spPr>
          <p:txBody>
            <a:bodyPr wrap="none" anchor="ctr"/>
            <a:lstStyle/>
            <a:p>
              <a:endParaRPr lang="it-IT"/>
            </a:p>
          </p:txBody>
        </p:sp>
      </p:grpSp>
      <p:sp>
        <p:nvSpPr>
          <p:cNvPr id="150541" name="Rectangle 13"/>
          <p:cNvSpPr>
            <a:spLocks noChangeArrowheads="1"/>
          </p:cNvSpPr>
          <p:nvPr/>
        </p:nvSpPr>
        <p:spPr bwMode="auto">
          <a:xfrm>
            <a:off x="250825" y="3568700"/>
            <a:ext cx="4826000" cy="1660525"/>
          </a:xfrm>
          <a:prstGeom prst="rect">
            <a:avLst/>
          </a:prstGeom>
          <a:noFill/>
          <a:ln w="9525" algn="ctr">
            <a:noFill/>
            <a:miter lim="800000"/>
            <a:headEnd/>
            <a:tailEnd/>
          </a:ln>
          <a:effectLst/>
        </p:spPr>
        <p:txBody>
          <a:bodyPr>
            <a:spAutoFit/>
          </a:bodyPr>
          <a:lstStyle/>
          <a:p>
            <a:pPr>
              <a:buFontTx/>
              <a:buChar char="•"/>
            </a:pPr>
            <a:r>
              <a:rPr lang="it-IT" dirty="0"/>
              <a:t> Ghiaccio: maggiore lunghezza di </a:t>
            </a:r>
            <a:r>
              <a:rPr lang="it-IT" b="1" dirty="0"/>
              <a:t>assorbimento</a:t>
            </a:r>
            <a:r>
              <a:rPr lang="it-IT" dirty="0"/>
              <a:t> </a:t>
            </a:r>
            <a:r>
              <a:rPr lang="it-IT" dirty="0">
                <a:sym typeface="Wingdings" pitchFamily="2" charset="2"/>
              </a:rPr>
              <a:t> miglior V</a:t>
            </a:r>
            <a:r>
              <a:rPr lang="it-IT" baseline="-25000" dirty="0">
                <a:sym typeface="Wingdings" pitchFamily="2" charset="2"/>
              </a:rPr>
              <a:t>PMT</a:t>
            </a:r>
          </a:p>
          <a:p>
            <a:endParaRPr lang="it-IT" baseline="-25000" dirty="0">
              <a:sym typeface="Wingdings" pitchFamily="2" charset="2"/>
            </a:endParaRPr>
          </a:p>
          <a:p>
            <a:pPr>
              <a:buFontTx/>
              <a:buChar char="•"/>
            </a:pPr>
            <a:r>
              <a:rPr lang="it-IT" dirty="0">
                <a:sym typeface="Wingdings" pitchFamily="2" charset="2"/>
              </a:rPr>
              <a:t> </a:t>
            </a:r>
            <a:r>
              <a:rPr lang="it-IT" dirty="0"/>
              <a:t>Acqua: minore lunghezza di </a:t>
            </a:r>
            <a:r>
              <a:rPr lang="it-IT" b="1" dirty="0"/>
              <a:t>diffusione </a:t>
            </a:r>
            <a:r>
              <a:rPr lang="it-IT" b="1" dirty="0">
                <a:sym typeface="Wingdings" pitchFamily="2" charset="2"/>
              </a:rPr>
              <a:t> </a:t>
            </a:r>
            <a:r>
              <a:rPr lang="it-IT" dirty="0">
                <a:sym typeface="Wingdings" pitchFamily="2" charset="2"/>
              </a:rPr>
              <a:t>migliore</a:t>
            </a:r>
            <a:r>
              <a:rPr lang="it-IT" b="1" dirty="0">
                <a:sym typeface="Wingdings" pitchFamily="2" charset="2"/>
              </a:rPr>
              <a:t> </a:t>
            </a:r>
            <a:r>
              <a:rPr lang="it-IT" dirty="0">
                <a:sym typeface="Wingdings" pitchFamily="2" charset="2"/>
              </a:rPr>
              <a:t>ricostruzione</a:t>
            </a:r>
          </a:p>
        </p:txBody>
      </p:sp>
      <p:sp>
        <p:nvSpPr>
          <p:cNvPr id="150542" name="Text Box 14"/>
          <p:cNvSpPr txBox="1">
            <a:spLocks noChangeArrowheads="1"/>
          </p:cNvSpPr>
          <p:nvPr/>
        </p:nvSpPr>
        <p:spPr bwMode="auto">
          <a:xfrm>
            <a:off x="928662" y="5594350"/>
            <a:ext cx="2778125" cy="427038"/>
          </a:xfrm>
          <a:prstGeom prst="rect">
            <a:avLst/>
          </a:prstGeom>
          <a:noFill/>
          <a:ln w="9525" algn="ctr">
            <a:noFill/>
            <a:miter lim="800000"/>
            <a:headEnd/>
            <a:tailEnd/>
          </a:ln>
          <a:effectLst/>
        </p:spPr>
        <p:txBody>
          <a:bodyPr wrap="none">
            <a:spAutoFit/>
          </a:bodyPr>
          <a:lstStyle/>
          <a:p>
            <a:r>
              <a:rPr lang="it-IT" dirty="0"/>
              <a:t>Figura: ANTARES MC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3"/>
          <p:cNvSpPr>
            <a:spLocks noGrp="1"/>
          </p:cNvSpPr>
          <p:nvPr>
            <p:ph type="dt" sz="half" idx="10"/>
          </p:nvPr>
        </p:nvSpPr>
        <p:spPr/>
        <p:txBody>
          <a:bodyPr/>
          <a:lstStyle/>
          <a:p>
            <a:r>
              <a:rPr lang="it-IT"/>
              <a:t>Astrofisica con neutrini</a:t>
            </a:r>
          </a:p>
        </p:txBody>
      </p:sp>
      <p:sp>
        <p:nvSpPr>
          <p:cNvPr id="6" name="Segnaposto piè di pagina 4"/>
          <p:cNvSpPr>
            <a:spLocks noGrp="1"/>
          </p:cNvSpPr>
          <p:nvPr>
            <p:ph type="ftr" sz="quarter" idx="11"/>
          </p:nvPr>
        </p:nvSpPr>
        <p:spPr/>
        <p:txBody>
          <a:bodyPr/>
          <a:lstStyle/>
          <a:p>
            <a:r>
              <a:rPr lang="it-IT"/>
              <a:t>Maurizio Spurio - IFAE '09</a:t>
            </a:r>
          </a:p>
        </p:txBody>
      </p:sp>
      <p:sp>
        <p:nvSpPr>
          <p:cNvPr id="7" name="Segnaposto numero diapositiva 5"/>
          <p:cNvSpPr>
            <a:spLocks noGrp="1"/>
          </p:cNvSpPr>
          <p:nvPr>
            <p:ph type="sldNum" sz="quarter" idx="12"/>
          </p:nvPr>
        </p:nvSpPr>
        <p:spPr/>
        <p:txBody>
          <a:bodyPr/>
          <a:lstStyle/>
          <a:p>
            <a:fld id="{1767D985-617B-49EF-B8AE-8F388D7D574D}" type="slidenum">
              <a:rPr lang="it-IT"/>
              <a:pPr/>
              <a:t>42</a:t>
            </a:fld>
            <a:endParaRPr lang="it-IT"/>
          </a:p>
        </p:txBody>
      </p:sp>
      <p:pic>
        <p:nvPicPr>
          <p:cNvPr id="151556" name="Picture 4"/>
          <p:cNvPicPr>
            <a:picLocks noChangeAspect="1" noChangeArrowheads="1"/>
          </p:cNvPicPr>
          <p:nvPr/>
        </p:nvPicPr>
        <p:blipFill>
          <a:blip r:embed="rId2" cstate="print"/>
          <a:srcRect l="5243" t="28267" r="1907" b="28267"/>
          <a:stretch>
            <a:fillRect/>
          </a:stretch>
        </p:blipFill>
        <p:spPr bwMode="auto">
          <a:xfrm>
            <a:off x="1763713" y="2060575"/>
            <a:ext cx="7013575" cy="4649788"/>
          </a:xfrm>
          <a:prstGeom prst="rect">
            <a:avLst/>
          </a:prstGeom>
          <a:noFill/>
          <a:ln w="9525" algn="ctr">
            <a:noFill/>
            <a:miter lim="800000"/>
            <a:headEnd/>
            <a:tailEnd/>
          </a:ln>
          <a:effectLst/>
        </p:spPr>
      </p:pic>
      <p:sp>
        <p:nvSpPr>
          <p:cNvPr id="151557" name="Rectangle 5"/>
          <p:cNvSpPr>
            <a:spLocks noChangeArrowheads="1"/>
          </p:cNvSpPr>
          <p:nvPr/>
        </p:nvSpPr>
        <p:spPr bwMode="auto">
          <a:xfrm>
            <a:off x="971550" y="476250"/>
            <a:ext cx="7956550" cy="1096963"/>
          </a:xfrm>
          <a:prstGeom prst="rect">
            <a:avLst/>
          </a:prstGeom>
          <a:noFill/>
          <a:ln w="9525" algn="ctr">
            <a:noFill/>
            <a:miter lim="800000"/>
            <a:headEnd/>
            <a:tailEnd/>
          </a:ln>
          <a:effectLst/>
        </p:spPr>
        <p:txBody>
          <a:bodyPr>
            <a:spAutoFit/>
          </a:bodyPr>
          <a:lstStyle/>
          <a:p>
            <a:pPr>
              <a:spcBef>
                <a:spcPct val="20000"/>
              </a:spcBef>
              <a:buClr>
                <a:schemeClr val="hlink"/>
              </a:buClr>
              <a:buSzPct val="70000"/>
              <a:buFont typeface="Wingdings" pitchFamily="2" charset="2"/>
              <a:buChar char="n"/>
            </a:pPr>
            <a:r>
              <a:rPr lang="it-IT">
                <a:solidFill>
                  <a:schemeClr val="tx1"/>
                </a:solidFill>
              </a:rPr>
              <a:t> </a:t>
            </a:r>
            <a:r>
              <a:rPr lang="it-IT">
                <a:solidFill>
                  <a:schemeClr val="tx1"/>
                </a:solidFill>
                <a:effectLst>
                  <a:outerShdw blurRad="38100" dist="38100" dir="2700000" algn="tl">
                    <a:srgbClr val="000000"/>
                  </a:outerShdw>
                </a:effectLst>
              </a:rPr>
              <a:t>Coefficiente di diffusione (1/L</a:t>
            </a:r>
            <a:r>
              <a:rPr lang="it-IT" baseline="-25000">
                <a:solidFill>
                  <a:schemeClr val="tx1"/>
                </a:solidFill>
                <a:effectLst>
                  <a:outerShdw blurRad="38100" dist="38100" dir="2700000" algn="tl">
                    <a:srgbClr val="000000"/>
                  </a:outerShdw>
                </a:effectLst>
              </a:rPr>
              <a:t>diff</a:t>
            </a:r>
            <a:r>
              <a:rPr lang="it-IT">
                <a:solidFill>
                  <a:schemeClr val="tx1"/>
                </a:solidFill>
                <a:effectLst>
                  <a:outerShdw blurRad="38100" dist="38100" dir="2700000" algn="tl">
                    <a:srgbClr val="000000"/>
                  </a:outerShdw>
                </a:effectLst>
              </a:rPr>
              <a:t>) per il ghiaccio.</a:t>
            </a:r>
            <a:r>
              <a:rPr lang="it-IT">
                <a:solidFill>
                  <a:schemeClr val="tx1"/>
                </a:solidFill>
              </a:rPr>
              <a:t> Occorre andare oltre 1400 m per  evitare le bolle d’aria. Diversi picchi a diverse profondità  dovuti a diversi tipi di polveri</a:t>
            </a:r>
          </a:p>
        </p:txBody>
      </p:sp>
      <p:sp>
        <p:nvSpPr>
          <p:cNvPr id="151558" name="Rectangle 6"/>
          <p:cNvSpPr>
            <a:spLocks noGrp="1" noChangeArrowheads="1"/>
          </p:cNvSpPr>
          <p:nvPr>
            <p:ph type="title"/>
          </p:nvPr>
        </p:nvSpPr>
        <p:spPr>
          <a:xfrm rot="16200000">
            <a:off x="-2805112" y="2163762"/>
            <a:ext cx="7543800" cy="1431925"/>
          </a:xfrm>
          <a:noFill/>
          <a:ln/>
        </p:spPr>
        <p:txBody>
          <a:bodyPr/>
          <a:lstStyle/>
          <a:p>
            <a:r>
              <a:rPr lang="it-IT"/>
              <a:t>(…ghiaccio)</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data 3"/>
          <p:cNvSpPr>
            <a:spLocks noGrp="1"/>
          </p:cNvSpPr>
          <p:nvPr>
            <p:ph type="dt" sz="half" idx="10"/>
          </p:nvPr>
        </p:nvSpPr>
        <p:spPr/>
        <p:txBody>
          <a:bodyPr/>
          <a:lstStyle/>
          <a:p>
            <a:r>
              <a:rPr lang="it-IT"/>
              <a:t>Astrofisica con neutrini</a:t>
            </a:r>
          </a:p>
        </p:txBody>
      </p:sp>
      <p:sp>
        <p:nvSpPr>
          <p:cNvPr id="18" name="Segnaposto numero diapositiva 5"/>
          <p:cNvSpPr>
            <a:spLocks noGrp="1"/>
          </p:cNvSpPr>
          <p:nvPr>
            <p:ph type="sldNum" sz="quarter" idx="12"/>
          </p:nvPr>
        </p:nvSpPr>
        <p:spPr/>
        <p:txBody>
          <a:bodyPr/>
          <a:lstStyle/>
          <a:p>
            <a:fld id="{4A3D499F-D9A3-45D3-8317-0DAEA734D359}" type="slidenum">
              <a:rPr lang="it-IT"/>
              <a:pPr/>
              <a:t>43</a:t>
            </a:fld>
            <a:endParaRPr lang="it-IT"/>
          </a:p>
        </p:txBody>
      </p:sp>
      <p:sp>
        <p:nvSpPr>
          <p:cNvPr id="152578" name="Rectangle 2"/>
          <p:cNvSpPr>
            <a:spLocks noGrp="1" noChangeArrowheads="1"/>
          </p:cNvSpPr>
          <p:nvPr>
            <p:ph type="title"/>
          </p:nvPr>
        </p:nvSpPr>
        <p:spPr>
          <a:xfrm>
            <a:off x="1066800" y="44450"/>
            <a:ext cx="7543800" cy="1431925"/>
          </a:xfrm>
        </p:spPr>
        <p:txBody>
          <a:bodyPr/>
          <a:lstStyle/>
          <a:p>
            <a:pPr algn="ctr"/>
            <a:r>
              <a:rPr lang="it-IT" sz="4000" dirty="0" err="1"/>
              <a:t>iv</a:t>
            </a:r>
            <a:r>
              <a:rPr lang="it-IT" sz="4000" dirty="0"/>
              <a:t>) </a:t>
            </a:r>
            <a:r>
              <a:rPr lang="it-IT" sz="4000" dirty="0" smtClean="0"/>
              <a:t>Background (water)</a:t>
            </a:r>
            <a:endParaRPr lang="it-IT" sz="4000" dirty="0"/>
          </a:p>
        </p:txBody>
      </p:sp>
      <p:pic>
        <p:nvPicPr>
          <p:cNvPr id="152588" name="Picture 2"/>
          <p:cNvPicPr>
            <a:picLocks noChangeAspect="1" noChangeArrowheads="1"/>
          </p:cNvPicPr>
          <p:nvPr/>
        </p:nvPicPr>
        <p:blipFill>
          <a:blip r:embed="rId2" cstate="print"/>
          <a:srcRect/>
          <a:stretch>
            <a:fillRect/>
          </a:stretch>
        </p:blipFill>
        <p:spPr bwMode="auto">
          <a:xfrm>
            <a:off x="900113" y="1268413"/>
            <a:ext cx="7696200" cy="3254375"/>
          </a:xfrm>
          <a:prstGeom prst="rect">
            <a:avLst/>
          </a:prstGeom>
          <a:noFill/>
          <a:ln w="9525">
            <a:noFill/>
            <a:miter lim="800000"/>
            <a:headEnd/>
            <a:tailEnd/>
          </a:ln>
        </p:spPr>
      </p:pic>
      <p:grpSp>
        <p:nvGrpSpPr>
          <p:cNvPr id="2" name="Group 13"/>
          <p:cNvGrpSpPr>
            <a:grpSpLocks/>
          </p:cNvGrpSpPr>
          <p:nvPr/>
        </p:nvGrpSpPr>
        <p:grpSpPr bwMode="auto">
          <a:xfrm>
            <a:off x="2951163" y="1876425"/>
            <a:ext cx="6072187" cy="4505325"/>
            <a:chOff x="1859" y="1182"/>
            <a:chExt cx="3825" cy="2838"/>
          </a:xfrm>
        </p:grpSpPr>
        <p:sp>
          <p:nvSpPr>
            <p:cNvPr id="152590" name="Line 14"/>
            <p:cNvSpPr>
              <a:spLocks noChangeShapeType="1"/>
            </p:cNvSpPr>
            <p:nvPr/>
          </p:nvSpPr>
          <p:spPr bwMode="auto">
            <a:xfrm flipV="1">
              <a:off x="1859" y="1182"/>
              <a:ext cx="3085" cy="363"/>
            </a:xfrm>
            <a:prstGeom prst="line">
              <a:avLst/>
            </a:prstGeom>
            <a:noFill/>
            <a:ln w="28575">
              <a:solidFill>
                <a:schemeClr val="accent1"/>
              </a:solidFill>
              <a:round/>
              <a:headEnd type="triangle" w="med" len="med"/>
              <a:tailEnd/>
            </a:ln>
            <a:effectLst/>
          </p:spPr>
          <p:txBody>
            <a:bodyPr/>
            <a:lstStyle/>
            <a:p>
              <a:endParaRPr lang="it-IT"/>
            </a:p>
          </p:txBody>
        </p:sp>
        <p:pic>
          <p:nvPicPr>
            <p:cNvPr id="152591" name="Picture 15"/>
            <p:cNvPicPr preferRelativeResize="0">
              <a:picLocks noChangeArrowheads="1"/>
            </p:cNvPicPr>
            <p:nvPr/>
          </p:nvPicPr>
          <p:blipFill>
            <a:blip r:embed="rId3" cstate="print"/>
            <a:srcRect/>
            <a:stretch>
              <a:fillRect/>
            </a:stretch>
          </p:blipFill>
          <p:spPr bwMode="auto">
            <a:xfrm>
              <a:off x="3311" y="3634"/>
              <a:ext cx="1048" cy="386"/>
            </a:xfrm>
            <a:prstGeom prst="rect">
              <a:avLst/>
            </a:prstGeom>
            <a:noFill/>
            <a:ln w="0" algn="in">
              <a:noFill/>
              <a:miter lim="800000"/>
              <a:headEnd/>
              <a:tailEnd/>
            </a:ln>
            <a:effectLst/>
          </p:spPr>
        </p:pic>
        <p:sp>
          <p:nvSpPr>
            <p:cNvPr id="152592" name="Text Box 16"/>
            <p:cNvSpPr txBox="1">
              <a:spLocks noChangeArrowheads="1"/>
            </p:cNvSpPr>
            <p:nvPr/>
          </p:nvSpPr>
          <p:spPr bwMode="auto">
            <a:xfrm>
              <a:off x="2952" y="2869"/>
              <a:ext cx="2732" cy="716"/>
            </a:xfrm>
            <a:prstGeom prst="rect">
              <a:avLst/>
            </a:prstGeom>
            <a:noFill/>
            <a:ln w="9525">
              <a:solidFill>
                <a:srgbClr val="33CCCC"/>
              </a:solidFill>
              <a:miter lim="800000"/>
              <a:headEnd/>
              <a:tailEnd/>
            </a:ln>
            <a:effectLst/>
          </p:spPr>
          <p:txBody>
            <a:bodyPr wrap="none">
              <a:spAutoFit/>
            </a:bodyPr>
            <a:lstStyle/>
            <a:p>
              <a:pPr algn="ctr">
                <a:spcBef>
                  <a:spcPct val="20000"/>
                </a:spcBef>
              </a:pPr>
              <a:r>
                <a:rPr lang="en-US" sz="2000" b="1">
                  <a:solidFill>
                    <a:srgbClr val="FFFFCC"/>
                  </a:solidFill>
                  <a:latin typeface="Arial" charset="0"/>
                </a:rPr>
                <a:t>Bioluminescence</a:t>
              </a:r>
              <a:r>
                <a:rPr lang="en-US" sz="2000">
                  <a:solidFill>
                    <a:schemeClr val="tx1"/>
                  </a:solidFill>
                  <a:latin typeface="Arial" charset="0"/>
                </a:rPr>
                <a:t> = </a:t>
              </a:r>
            </a:p>
            <a:p>
              <a:pPr algn="ctr">
                <a:spcBef>
                  <a:spcPct val="20000"/>
                </a:spcBef>
              </a:pPr>
              <a:r>
                <a:rPr lang="en-US" sz="2000">
                  <a:solidFill>
                    <a:srgbClr val="FFFF00"/>
                  </a:solidFill>
                  <a:latin typeface="Arial" charset="0"/>
                  <a:sym typeface="Wingdings" pitchFamily="2" charset="2"/>
                </a:rPr>
                <a:t>Bursts from macroorganismes </a:t>
              </a:r>
            </a:p>
            <a:p>
              <a:pPr algn="ctr">
                <a:spcBef>
                  <a:spcPct val="20000"/>
                </a:spcBef>
              </a:pPr>
              <a:r>
                <a:rPr lang="en-US" sz="2000">
                  <a:solidFill>
                    <a:srgbClr val="FFFF00"/>
                  </a:solidFill>
                  <a:latin typeface="Arial" charset="0"/>
                  <a:sym typeface="Wingdings" pitchFamily="2" charset="2"/>
                </a:rPr>
                <a:t>(strongly affected by current velocity)</a:t>
              </a:r>
              <a:endParaRPr lang="fr-FR" sz="2000">
                <a:solidFill>
                  <a:srgbClr val="FFFF00"/>
                </a:solidFill>
                <a:latin typeface="Arial" charset="0"/>
                <a:sym typeface="Wingdings" pitchFamily="2" charset="2"/>
              </a:endParaRPr>
            </a:p>
          </p:txBody>
        </p:sp>
        <p:sp>
          <p:nvSpPr>
            <p:cNvPr id="152593" name="Line 17"/>
            <p:cNvSpPr>
              <a:spLocks noChangeShapeType="1"/>
            </p:cNvSpPr>
            <p:nvPr/>
          </p:nvSpPr>
          <p:spPr bwMode="auto">
            <a:xfrm flipV="1">
              <a:off x="3243" y="1184"/>
              <a:ext cx="1701" cy="454"/>
            </a:xfrm>
            <a:prstGeom prst="line">
              <a:avLst/>
            </a:prstGeom>
            <a:noFill/>
            <a:ln w="28575">
              <a:solidFill>
                <a:schemeClr val="accent1"/>
              </a:solidFill>
              <a:round/>
              <a:headEnd type="triangle" w="med" len="med"/>
              <a:tailEnd/>
            </a:ln>
            <a:effectLst/>
          </p:spPr>
          <p:txBody>
            <a:bodyPr/>
            <a:lstStyle/>
            <a:p>
              <a:endParaRPr lang="it-IT"/>
            </a:p>
          </p:txBody>
        </p:sp>
        <p:sp>
          <p:nvSpPr>
            <p:cNvPr id="152594" name="Line 18"/>
            <p:cNvSpPr>
              <a:spLocks noChangeShapeType="1"/>
            </p:cNvSpPr>
            <p:nvPr/>
          </p:nvSpPr>
          <p:spPr bwMode="auto">
            <a:xfrm flipV="1">
              <a:off x="4241" y="1184"/>
              <a:ext cx="703" cy="545"/>
            </a:xfrm>
            <a:prstGeom prst="line">
              <a:avLst/>
            </a:prstGeom>
            <a:noFill/>
            <a:ln w="28575">
              <a:solidFill>
                <a:schemeClr val="accent1"/>
              </a:solidFill>
              <a:round/>
              <a:headEnd type="triangle" w="med" len="med"/>
              <a:tailEnd/>
            </a:ln>
            <a:effectLst/>
          </p:spPr>
          <p:txBody>
            <a:bodyPr/>
            <a:lstStyle/>
            <a:p>
              <a:endParaRPr lang="it-IT"/>
            </a:p>
          </p:txBody>
        </p:sp>
        <p:sp>
          <p:nvSpPr>
            <p:cNvPr id="152595" name="Freeform 19"/>
            <p:cNvSpPr>
              <a:spLocks/>
            </p:cNvSpPr>
            <p:nvPr/>
          </p:nvSpPr>
          <p:spPr bwMode="auto">
            <a:xfrm>
              <a:off x="4944" y="1184"/>
              <a:ext cx="726" cy="1951"/>
            </a:xfrm>
            <a:custGeom>
              <a:avLst/>
              <a:gdLst/>
              <a:ahLst/>
              <a:cxnLst>
                <a:cxn ang="0">
                  <a:pos x="0" y="0"/>
                </a:cxn>
                <a:cxn ang="0">
                  <a:pos x="590" y="0"/>
                </a:cxn>
                <a:cxn ang="0">
                  <a:pos x="726" y="363"/>
                </a:cxn>
                <a:cxn ang="0">
                  <a:pos x="726" y="1951"/>
                </a:cxn>
                <a:cxn ang="0">
                  <a:pos x="658" y="1951"/>
                </a:cxn>
              </a:cxnLst>
              <a:rect l="0" t="0" r="r" b="b"/>
              <a:pathLst>
                <a:path w="726" h="1951">
                  <a:moveTo>
                    <a:pt x="0" y="0"/>
                  </a:moveTo>
                  <a:lnTo>
                    <a:pt x="590" y="0"/>
                  </a:lnTo>
                  <a:lnTo>
                    <a:pt x="726" y="363"/>
                  </a:lnTo>
                  <a:lnTo>
                    <a:pt x="726" y="1951"/>
                  </a:lnTo>
                  <a:lnTo>
                    <a:pt x="658" y="1951"/>
                  </a:lnTo>
                </a:path>
              </a:pathLst>
            </a:custGeom>
            <a:noFill/>
            <a:ln w="28575" cmpd="sng">
              <a:solidFill>
                <a:schemeClr val="accent1"/>
              </a:solidFill>
              <a:round/>
              <a:headEnd/>
              <a:tailEnd/>
            </a:ln>
            <a:effectLst/>
          </p:spPr>
          <p:txBody>
            <a:bodyPr/>
            <a:lstStyle/>
            <a:p>
              <a:endParaRPr lang="it-IT"/>
            </a:p>
          </p:txBody>
        </p:sp>
        <p:pic>
          <p:nvPicPr>
            <p:cNvPr id="152596" name="Picture 20" descr="meduse2"/>
            <p:cNvPicPr preferRelativeResize="0">
              <a:picLocks noChangeAspect="1" noChangeArrowheads="1"/>
            </p:cNvPicPr>
            <p:nvPr/>
          </p:nvPicPr>
          <p:blipFill>
            <a:blip r:embed="rId4" cstate="print"/>
            <a:srcRect l="30302"/>
            <a:stretch>
              <a:fillRect/>
            </a:stretch>
          </p:blipFill>
          <p:spPr bwMode="auto">
            <a:xfrm>
              <a:off x="4581" y="3612"/>
              <a:ext cx="575" cy="408"/>
            </a:xfrm>
            <a:prstGeom prst="rect">
              <a:avLst/>
            </a:prstGeom>
            <a:noFill/>
          </p:spPr>
        </p:pic>
      </p:grpSp>
      <p:sp>
        <p:nvSpPr>
          <p:cNvPr id="152602" name="Text Box 26"/>
          <p:cNvSpPr txBox="1">
            <a:spLocks noChangeArrowheads="1"/>
          </p:cNvSpPr>
          <p:nvPr/>
        </p:nvSpPr>
        <p:spPr bwMode="auto">
          <a:xfrm>
            <a:off x="250825" y="5013325"/>
            <a:ext cx="4321175" cy="396875"/>
          </a:xfrm>
          <a:prstGeom prst="rect">
            <a:avLst/>
          </a:prstGeom>
          <a:noFill/>
          <a:ln w="9525">
            <a:noFill/>
            <a:miter lim="800000"/>
            <a:headEnd/>
            <a:tailEnd/>
          </a:ln>
          <a:effectLst/>
        </p:spPr>
        <p:txBody>
          <a:bodyPr>
            <a:spAutoFit/>
          </a:bodyPr>
          <a:lstStyle/>
          <a:p>
            <a:pPr algn="ctr"/>
            <a:r>
              <a:rPr lang="en-US" sz="2000" b="1" baseline="30000">
                <a:solidFill>
                  <a:srgbClr val="FFFF00"/>
                </a:solidFill>
                <a:latin typeface="Arial" charset="0"/>
              </a:rPr>
              <a:t>40</a:t>
            </a:r>
            <a:r>
              <a:rPr lang="en-US" sz="2000" b="1">
                <a:solidFill>
                  <a:srgbClr val="FFFF00"/>
                </a:solidFill>
                <a:latin typeface="Arial" charset="0"/>
              </a:rPr>
              <a:t>K decays  (rate ~50 kHz)</a:t>
            </a:r>
            <a:endParaRPr lang="fr-FR" sz="2000" b="1">
              <a:solidFill>
                <a:srgbClr val="FFFF00"/>
              </a:solidFill>
              <a:latin typeface="Arial" charset="0"/>
            </a:endParaRPr>
          </a:p>
        </p:txBody>
      </p:sp>
      <p:grpSp>
        <p:nvGrpSpPr>
          <p:cNvPr id="3" name="Group 27"/>
          <p:cNvGrpSpPr>
            <a:grpSpLocks/>
          </p:cNvGrpSpPr>
          <p:nvPr/>
        </p:nvGrpSpPr>
        <p:grpSpPr bwMode="auto">
          <a:xfrm>
            <a:off x="250825" y="3789363"/>
            <a:ext cx="4176713" cy="1728787"/>
            <a:chOff x="158" y="2024"/>
            <a:chExt cx="2623" cy="1134"/>
          </a:xfrm>
        </p:grpSpPr>
        <p:sp>
          <p:nvSpPr>
            <p:cNvPr id="152604" name="Freeform 28"/>
            <p:cNvSpPr>
              <a:spLocks/>
            </p:cNvSpPr>
            <p:nvPr/>
          </p:nvSpPr>
          <p:spPr bwMode="auto">
            <a:xfrm>
              <a:off x="158" y="2024"/>
              <a:ext cx="753" cy="907"/>
            </a:xfrm>
            <a:custGeom>
              <a:avLst/>
              <a:gdLst/>
              <a:ahLst/>
              <a:cxnLst>
                <a:cxn ang="0">
                  <a:pos x="91" y="930"/>
                </a:cxn>
                <a:cxn ang="0">
                  <a:pos x="0" y="907"/>
                </a:cxn>
                <a:cxn ang="0">
                  <a:pos x="0" y="0"/>
                </a:cxn>
                <a:cxn ang="0">
                  <a:pos x="794" y="0"/>
                </a:cxn>
              </a:cxnLst>
              <a:rect l="0" t="0" r="r" b="b"/>
              <a:pathLst>
                <a:path w="794" h="930">
                  <a:moveTo>
                    <a:pt x="91" y="930"/>
                  </a:moveTo>
                  <a:lnTo>
                    <a:pt x="0" y="907"/>
                  </a:lnTo>
                  <a:lnTo>
                    <a:pt x="0" y="0"/>
                  </a:lnTo>
                  <a:lnTo>
                    <a:pt x="794" y="0"/>
                  </a:lnTo>
                </a:path>
              </a:pathLst>
            </a:custGeom>
            <a:noFill/>
            <a:ln w="28575" cmpd="sng">
              <a:solidFill>
                <a:srgbClr val="FF3300"/>
              </a:solidFill>
              <a:round/>
              <a:headEnd/>
              <a:tailEnd/>
            </a:ln>
            <a:effectLst/>
          </p:spPr>
          <p:txBody>
            <a:bodyPr/>
            <a:lstStyle/>
            <a:p>
              <a:endParaRPr lang="it-IT"/>
            </a:p>
          </p:txBody>
        </p:sp>
        <p:sp>
          <p:nvSpPr>
            <p:cNvPr id="152605" name="Rectangle 29"/>
            <p:cNvSpPr>
              <a:spLocks noChangeArrowheads="1"/>
            </p:cNvSpPr>
            <p:nvPr/>
          </p:nvSpPr>
          <p:spPr bwMode="auto">
            <a:xfrm>
              <a:off x="227" y="2659"/>
              <a:ext cx="2554" cy="499"/>
            </a:xfrm>
            <a:prstGeom prst="rect">
              <a:avLst/>
            </a:prstGeom>
            <a:noFill/>
            <a:ln w="28575">
              <a:solidFill>
                <a:srgbClr val="FF0000"/>
              </a:solidFill>
              <a:miter lim="800000"/>
              <a:headEnd/>
              <a:tailEnd/>
            </a:ln>
            <a:effectLst/>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2602"/>
                                        </p:tgtEl>
                                        <p:attrNameLst>
                                          <p:attrName>style.visibility</p:attrName>
                                        </p:attrNameLst>
                                      </p:cBhvr>
                                      <p:to>
                                        <p:strVal val="visible"/>
                                      </p:to>
                                    </p:set>
                                    <p:animEffect transition="in" filter="dissolve">
                                      <p:cBhvr>
                                        <p:cTn id="10" dur="500"/>
                                        <p:tgtEl>
                                          <p:spTgt spid="15260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0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data 3"/>
          <p:cNvSpPr>
            <a:spLocks noGrp="1"/>
          </p:cNvSpPr>
          <p:nvPr>
            <p:ph type="dt" sz="half" idx="10"/>
          </p:nvPr>
        </p:nvSpPr>
        <p:spPr/>
        <p:txBody>
          <a:bodyPr/>
          <a:lstStyle/>
          <a:p>
            <a:r>
              <a:rPr lang="it-IT"/>
              <a:t>Astrofisica con neutrini</a:t>
            </a:r>
          </a:p>
        </p:txBody>
      </p:sp>
      <p:sp>
        <p:nvSpPr>
          <p:cNvPr id="13" name="Segnaposto numero diapositiva 5"/>
          <p:cNvSpPr>
            <a:spLocks noGrp="1"/>
          </p:cNvSpPr>
          <p:nvPr>
            <p:ph type="sldNum" sz="quarter" idx="12"/>
          </p:nvPr>
        </p:nvSpPr>
        <p:spPr/>
        <p:txBody>
          <a:bodyPr/>
          <a:lstStyle/>
          <a:p>
            <a:fld id="{77778F09-1879-4FF7-9A04-36B39B57E1E4}" type="slidenum">
              <a:rPr lang="it-IT"/>
              <a:pPr/>
              <a:t>44</a:t>
            </a:fld>
            <a:endParaRPr lang="it-IT"/>
          </a:p>
        </p:txBody>
      </p:sp>
      <p:sp>
        <p:nvSpPr>
          <p:cNvPr id="162818" name="Rectangle 2"/>
          <p:cNvSpPr>
            <a:spLocks noGrp="1" noChangeArrowheads="1"/>
          </p:cNvSpPr>
          <p:nvPr>
            <p:ph type="title"/>
          </p:nvPr>
        </p:nvSpPr>
        <p:spPr>
          <a:noFill/>
          <a:ln/>
        </p:spPr>
        <p:txBody>
          <a:bodyPr/>
          <a:lstStyle/>
          <a:p>
            <a:pPr algn="ctr"/>
            <a:r>
              <a:rPr lang="it-IT" sz="4000" dirty="0" smtClean="0"/>
              <a:t>Life in the </a:t>
            </a:r>
            <a:r>
              <a:rPr lang="it-IT" sz="4000" dirty="0" err="1" smtClean="0"/>
              <a:t>deep</a:t>
            </a:r>
            <a:r>
              <a:rPr lang="it-IT" sz="4000" dirty="0" smtClean="0"/>
              <a:t> </a:t>
            </a:r>
            <a:r>
              <a:rPr lang="it-IT" sz="4000" dirty="0" err="1" smtClean="0"/>
              <a:t>sea</a:t>
            </a:r>
            <a:r>
              <a:rPr lang="it-IT" sz="4000" dirty="0" smtClean="0"/>
              <a:t> (ANTARES</a:t>
            </a:r>
            <a:r>
              <a:rPr lang="it-IT" sz="4000" dirty="0"/>
              <a:t>)</a:t>
            </a:r>
          </a:p>
        </p:txBody>
      </p:sp>
      <p:sp>
        <p:nvSpPr>
          <p:cNvPr id="162821" name="Text Box 5"/>
          <p:cNvSpPr txBox="1">
            <a:spLocks noChangeArrowheads="1"/>
          </p:cNvSpPr>
          <p:nvPr/>
        </p:nvSpPr>
        <p:spPr bwMode="auto">
          <a:xfrm>
            <a:off x="5786446" y="2686048"/>
            <a:ext cx="2593975" cy="457200"/>
          </a:xfrm>
          <a:prstGeom prst="rect">
            <a:avLst/>
          </a:prstGeom>
          <a:noFill/>
          <a:ln w="9525">
            <a:noFill/>
            <a:miter lim="800000"/>
            <a:headEnd/>
            <a:tailEnd/>
          </a:ln>
          <a:effectLst/>
        </p:spPr>
        <p:txBody>
          <a:bodyPr wrap="none">
            <a:spAutoFit/>
          </a:bodyPr>
          <a:lstStyle/>
          <a:p>
            <a:r>
              <a:rPr lang="en-US" sz="2400" dirty="0">
                <a:solidFill>
                  <a:schemeClr val="tx1"/>
                </a:solidFill>
                <a:latin typeface="Arial" charset="0"/>
              </a:rPr>
              <a:t>14-01-2008 floor1</a:t>
            </a:r>
          </a:p>
        </p:txBody>
      </p:sp>
      <p:sp>
        <p:nvSpPr>
          <p:cNvPr id="162822" name="Rectangle 6"/>
          <p:cNvSpPr>
            <a:spLocks noChangeArrowheads="1"/>
          </p:cNvSpPr>
          <p:nvPr/>
        </p:nvSpPr>
        <p:spPr bwMode="auto">
          <a:xfrm>
            <a:off x="395288" y="1790700"/>
            <a:ext cx="7705725" cy="400110"/>
          </a:xfrm>
          <a:prstGeom prst="rect">
            <a:avLst/>
          </a:prstGeom>
          <a:noFill/>
          <a:ln w="9525">
            <a:noFill/>
            <a:miter lim="800000"/>
            <a:headEnd/>
            <a:tailEnd/>
          </a:ln>
          <a:effectLst/>
        </p:spPr>
        <p:txBody>
          <a:bodyPr>
            <a:spAutoFit/>
          </a:bodyPr>
          <a:lstStyle/>
          <a:p>
            <a:pPr lvl="1">
              <a:buFontTx/>
              <a:buChar char="•"/>
            </a:pPr>
            <a:r>
              <a:rPr lang="en-US" sz="2000" dirty="0">
                <a:solidFill>
                  <a:schemeClr val="tx1"/>
                </a:solidFill>
                <a:latin typeface="Arial" charset="0"/>
              </a:rPr>
              <a:t> </a:t>
            </a:r>
            <a:r>
              <a:rPr lang="en-US" sz="2000" dirty="0" smtClean="0">
                <a:solidFill>
                  <a:schemeClr val="tx1"/>
                </a:solidFill>
                <a:latin typeface="Arial" charset="0"/>
              </a:rPr>
              <a:t>Commercial IR Video Camera </a:t>
            </a:r>
            <a:r>
              <a:rPr lang="en-US" sz="2000" dirty="0">
                <a:solidFill>
                  <a:schemeClr val="tx1"/>
                </a:solidFill>
                <a:latin typeface="Arial" charset="0"/>
              </a:rPr>
              <a:t>in “self triggering mode</a:t>
            </a:r>
            <a:r>
              <a:rPr lang="en-US" sz="2000" dirty="0" smtClean="0">
                <a:solidFill>
                  <a:schemeClr val="tx1"/>
                </a:solidFill>
                <a:latin typeface="Arial" charset="0"/>
              </a:rPr>
              <a:t>”</a:t>
            </a:r>
            <a:endParaRPr lang="en-US" sz="2000" dirty="0">
              <a:solidFill>
                <a:schemeClr val="tx1"/>
              </a:solidFill>
              <a:latin typeface="Arial" charset="0"/>
            </a:endParaRPr>
          </a:p>
        </p:txBody>
      </p:sp>
      <p:pic>
        <p:nvPicPr>
          <p:cNvPr id="162826" name="Picture 10"/>
          <p:cNvPicPr preferRelativeResize="0">
            <a:picLocks noChangeArrowheads="1"/>
          </p:cNvPicPr>
          <p:nvPr/>
        </p:nvPicPr>
        <p:blipFill>
          <a:blip r:embed="rId3" cstate="print"/>
          <a:srcRect/>
          <a:stretch>
            <a:fillRect/>
          </a:stretch>
        </p:blipFill>
        <p:spPr bwMode="auto">
          <a:xfrm>
            <a:off x="2484438" y="4652963"/>
            <a:ext cx="2376487" cy="1295400"/>
          </a:xfrm>
          <a:prstGeom prst="rect">
            <a:avLst/>
          </a:prstGeom>
          <a:noFill/>
          <a:ln w="0" algn="in">
            <a:noFill/>
            <a:miter lim="800000"/>
            <a:headEnd/>
            <a:tailEnd/>
          </a:ln>
          <a:effectLst/>
        </p:spPr>
      </p:pic>
      <p:pic>
        <p:nvPicPr>
          <p:cNvPr id="162831" name="Picture 15" descr="meduse2"/>
          <p:cNvPicPr preferRelativeResize="0">
            <a:picLocks noChangeAspect="1" noChangeArrowheads="1"/>
          </p:cNvPicPr>
          <p:nvPr/>
        </p:nvPicPr>
        <p:blipFill>
          <a:blip r:embed="rId4" cstate="print"/>
          <a:srcRect l="30302"/>
          <a:stretch>
            <a:fillRect/>
          </a:stretch>
        </p:blipFill>
        <p:spPr bwMode="auto">
          <a:xfrm>
            <a:off x="250825" y="4508500"/>
            <a:ext cx="2016125" cy="1430338"/>
          </a:xfrm>
          <a:prstGeom prst="rect">
            <a:avLst/>
          </a:prstGeom>
          <a:noFill/>
        </p:spPr>
      </p:pic>
      <p:sp>
        <p:nvSpPr>
          <p:cNvPr id="162832" name="AutoShape 16"/>
          <p:cNvSpPr>
            <a:spLocks/>
          </p:cNvSpPr>
          <p:nvPr/>
        </p:nvSpPr>
        <p:spPr bwMode="auto">
          <a:xfrm>
            <a:off x="2143108" y="2571744"/>
            <a:ext cx="2411413" cy="936625"/>
          </a:xfrm>
          <a:prstGeom prst="borderCallout2">
            <a:avLst>
              <a:gd name="adj1" fmla="val 96272"/>
              <a:gd name="adj2" fmla="val 49504"/>
              <a:gd name="adj3" fmla="val 180340"/>
              <a:gd name="adj4" fmla="val 57142"/>
              <a:gd name="adj5" fmla="val 250002"/>
              <a:gd name="adj6" fmla="val 37786"/>
            </a:avLst>
          </a:prstGeom>
          <a:noFill/>
          <a:ln w="9525" algn="ctr">
            <a:solidFill>
              <a:srgbClr val="CCFFFF"/>
            </a:solidFill>
            <a:miter lim="800000"/>
            <a:headEnd/>
            <a:tailEnd/>
          </a:ln>
          <a:effectLst/>
        </p:spPr>
        <p:txBody>
          <a:bodyPr/>
          <a:lstStyle/>
          <a:p>
            <a:pPr algn="ctr"/>
            <a:r>
              <a:rPr lang="it-IT" i="1"/>
              <a:t>C’è vita negli abissi del mare?</a:t>
            </a:r>
          </a:p>
        </p:txBody>
      </p:sp>
      <p:sp>
        <p:nvSpPr>
          <p:cNvPr id="162833" name="AutoShape 17"/>
          <p:cNvSpPr>
            <a:spLocks/>
          </p:cNvSpPr>
          <p:nvPr/>
        </p:nvSpPr>
        <p:spPr bwMode="auto">
          <a:xfrm>
            <a:off x="250825" y="2708275"/>
            <a:ext cx="1576388" cy="1081088"/>
          </a:xfrm>
          <a:prstGeom prst="borderCallout2">
            <a:avLst>
              <a:gd name="adj1" fmla="val 10574"/>
              <a:gd name="adj2" fmla="val 104833"/>
              <a:gd name="adj3" fmla="val 10574"/>
              <a:gd name="adj4" fmla="val 109769"/>
              <a:gd name="adj5" fmla="val 222319"/>
              <a:gd name="adj6" fmla="val 114704"/>
            </a:avLst>
          </a:prstGeom>
          <a:noFill/>
          <a:ln w="9525" algn="ctr">
            <a:solidFill>
              <a:srgbClr val="CCFFFF"/>
            </a:solidFill>
            <a:miter lim="800000"/>
            <a:headEnd/>
            <a:tailEnd/>
          </a:ln>
          <a:effectLst/>
        </p:spPr>
        <p:txBody>
          <a:bodyPr/>
          <a:lstStyle/>
          <a:p>
            <a:pPr algn="ctr"/>
            <a:r>
              <a:rPr lang="it-IT" i="1"/>
              <a:t>Un po’ il sabato sera!</a:t>
            </a:r>
          </a:p>
        </p:txBody>
      </p:sp>
      <p:pic>
        <p:nvPicPr>
          <p:cNvPr id="162834" name="Picture 18"/>
          <p:cNvPicPr>
            <a:picLocks noChangeAspect="1" noChangeArrowheads="1"/>
          </p:cNvPicPr>
          <p:nvPr/>
        </p:nvPicPr>
        <p:blipFill>
          <a:blip r:embed="rId5" cstate="print"/>
          <a:srcRect t="-1440" r="6856"/>
          <a:stretch>
            <a:fillRect/>
          </a:stretch>
        </p:blipFill>
        <p:spPr bwMode="auto">
          <a:xfrm>
            <a:off x="0" y="2500306"/>
            <a:ext cx="5070910" cy="3357586"/>
          </a:xfrm>
          <a:prstGeom prst="rect">
            <a:avLst/>
          </a:prstGeom>
          <a:noFill/>
          <a:ln w="9525">
            <a:noFill/>
            <a:miter lim="800000"/>
            <a:headEnd/>
            <a:tailEnd/>
          </a:ln>
          <a:effectLst/>
        </p:spPr>
      </p:pic>
      <p:pic>
        <p:nvPicPr>
          <p:cNvPr id="14" name="floor1_080114_0914.avi">
            <a:hlinkClick r:id="" action="ppaction://media"/>
          </p:cNvPr>
          <p:cNvPicPr>
            <a:picLocks noRot="1" noChangeAspect="1"/>
          </p:cNvPicPr>
          <p:nvPr>
            <a:videoFile r:link="rId1"/>
          </p:nvPr>
        </p:nvPicPr>
        <p:blipFill>
          <a:blip r:embed="rId6" cstate="print"/>
          <a:stretch>
            <a:fillRect/>
          </a:stretch>
        </p:blipFill>
        <p:spPr>
          <a:xfrm>
            <a:off x="4572011" y="3429008"/>
            <a:ext cx="4571989" cy="34289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2832"/>
                                        </p:tgtEl>
                                        <p:attrNameLst>
                                          <p:attrName>style.visibility</p:attrName>
                                        </p:attrNameLst>
                                      </p:cBhvr>
                                      <p:to>
                                        <p:strVal val="visible"/>
                                      </p:to>
                                    </p:set>
                                    <p:animEffect transition="in" filter="dissolve">
                                      <p:cBhvr>
                                        <p:cTn id="7" dur="500"/>
                                        <p:tgtEl>
                                          <p:spTgt spid="162832"/>
                                        </p:tgtEl>
                                      </p:cBhvr>
                                    </p:animEffect>
                                  </p:childTnLst>
                                </p:cTn>
                              </p:par>
                            </p:childTnLst>
                          </p:cTn>
                        </p:par>
                        <p:par>
                          <p:cTn id="8" fill="hold">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62833"/>
                                        </p:tgtEl>
                                        <p:attrNameLst>
                                          <p:attrName>style.visibility</p:attrName>
                                        </p:attrNameLst>
                                      </p:cBhvr>
                                      <p:to>
                                        <p:strVal val="visible"/>
                                      </p:to>
                                    </p:set>
                                    <p:animEffect transition="in" filter="dissolve">
                                      <p:cBhvr>
                                        <p:cTn id="11" dur="500"/>
                                        <p:tgtEl>
                                          <p:spTgt spid="16283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62834"/>
                                        </p:tgtEl>
                                        <p:attrNameLst>
                                          <p:attrName>style.visibility</p:attrName>
                                        </p:attrNameLst>
                                      </p:cBhvr>
                                      <p:to>
                                        <p:strVal val="visible"/>
                                      </p:to>
                                    </p:set>
                                    <p:animEffect transition="in" filter="dissolve">
                                      <p:cBhvr>
                                        <p:cTn id="16" dur="500"/>
                                        <p:tgtEl>
                                          <p:spTgt spid="1628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4"/>
                                        </p:tgtEl>
                                      </p:cBhvr>
                                    </p:cmd>
                                  </p:childTnLst>
                                </p:cTn>
                              </p:par>
                            </p:childTnLst>
                          </p:cTn>
                        </p:par>
                      </p:childTnLst>
                    </p:cTn>
                  </p:par>
                </p:childTnLst>
              </p:cTn>
              <p:nextCondLst>
                <p:cond evt="onClick" delay="0">
                  <p:tgtEl>
                    <p:spTgt spid="14"/>
                  </p:tgtEl>
                </p:cond>
              </p:nextCondLst>
            </p:seq>
            <p:video>
              <p:cMediaNode>
                <p:cTn id="22" fill="hold" display="0">
                  <p:stCondLst>
                    <p:cond delay="indefinite"/>
                  </p:stCondLst>
                  <p:endCondLst>
                    <p:cond evt="onNext" delay="0">
                      <p:tgtEl>
                        <p:sldTgt/>
                      </p:tgtEl>
                    </p:cond>
                    <p:cond evt="onPrev" delay="0">
                      <p:tgtEl>
                        <p:sldTgt/>
                      </p:tgtEl>
                    </p:cond>
                  </p:endCondLst>
                </p:cTn>
                <p:tgtEl>
                  <p:spTgt spid="14"/>
                </p:tgtEl>
              </p:cMediaNode>
            </p:video>
          </p:childTnLst>
        </p:cTn>
      </p:par>
    </p:tnLst>
    <p:bldLst>
      <p:bldP spid="162832" grpId="0" animBg="1"/>
      <p:bldP spid="1628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egnaposto data 3"/>
          <p:cNvSpPr>
            <a:spLocks noGrp="1"/>
          </p:cNvSpPr>
          <p:nvPr>
            <p:ph type="dt" sz="half" idx="10"/>
          </p:nvPr>
        </p:nvSpPr>
        <p:spPr/>
        <p:txBody>
          <a:bodyPr/>
          <a:lstStyle/>
          <a:p>
            <a:r>
              <a:rPr lang="it-IT"/>
              <a:t>Astrofisica con neutrini</a:t>
            </a:r>
          </a:p>
        </p:txBody>
      </p:sp>
      <p:sp>
        <p:nvSpPr>
          <p:cNvPr id="62" name="Segnaposto piè di pagina 4"/>
          <p:cNvSpPr>
            <a:spLocks noGrp="1"/>
          </p:cNvSpPr>
          <p:nvPr>
            <p:ph type="ftr" sz="quarter" idx="11"/>
          </p:nvPr>
        </p:nvSpPr>
        <p:spPr/>
        <p:txBody>
          <a:bodyPr/>
          <a:lstStyle/>
          <a:p>
            <a:r>
              <a:rPr lang="it-IT"/>
              <a:t>Maurizio Spurio - IFAE '09</a:t>
            </a:r>
          </a:p>
        </p:txBody>
      </p:sp>
      <p:sp>
        <p:nvSpPr>
          <p:cNvPr id="63" name="Segnaposto numero diapositiva 5"/>
          <p:cNvSpPr>
            <a:spLocks noGrp="1"/>
          </p:cNvSpPr>
          <p:nvPr>
            <p:ph type="sldNum" sz="quarter" idx="12"/>
          </p:nvPr>
        </p:nvSpPr>
        <p:spPr/>
        <p:txBody>
          <a:bodyPr/>
          <a:lstStyle/>
          <a:p>
            <a:fld id="{509CD530-B9F9-4DBE-9FC3-165860CD1B03}" type="slidenum">
              <a:rPr lang="it-IT"/>
              <a:pPr/>
              <a:t>45</a:t>
            </a:fld>
            <a:endParaRPr lang="it-IT"/>
          </a:p>
        </p:txBody>
      </p:sp>
      <p:sp>
        <p:nvSpPr>
          <p:cNvPr id="161794" name="Rectangle 2"/>
          <p:cNvSpPr>
            <a:spLocks noGrp="1" noChangeArrowheads="1"/>
          </p:cNvSpPr>
          <p:nvPr>
            <p:ph type="title"/>
          </p:nvPr>
        </p:nvSpPr>
        <p:spPr>
          <a:xfrm>
            <a:off x="539750" y="0"/>
            <a:ext cx="8208963" cy="1431925"/>
          </a:xfrm>
        </p:spPr>
        <p:txBody>
          <a:bodyPr/>
          <a:lstStyle/>
          <a:p>
            <a:pPr algn="ctr"/>
            <a:r>
              <a:rPr lang="it-IT" sz="4000" dirty="0"/>
              <a:t>v) </a:t>
            </a:r>
            <a:r>
              <a:rPr lang="it-IT" sz="4000" dirty="0" smtClean="0"/>
              <a:t> OM </a:t>
            </a:r>
            <a:r>
              <a:rPr lang="it-IT" sz="4000" dirty="0" err="1" smtClean="0"/>
              <a:t>positioning</a:t>
            </a:r>
            <a:r>
              <a:rPr lang="it-IT" sz="4000" dirty="0"/>
              <a:t/>
            </a:r>
            <a:br>
              <a:rPr lang="it-IT" sz="4000" dirty="0"/>
            </a:br>
            <a:r>
              <a:rPr lang="it-IT" sz="4000" dirty="0" smtClean="0"/>
              <a:t>(water) </a:t>
            </a:r>
            <a:endParaRPr lang="it-IT" sz="4000" dirty="0"/>
          </a:p>
        </p:txBody>
      </p:sp>
      <p:grpSp>
        <p:nvGrpSpPr>
          <p:cNvPr id="2" name="Group 75"/>
          <p:cNvGrpSpPr>
            <a:grpSpLocks/>
          </p:cNvGrpSpPr>
          <p:nvPr/>
        </p:nvGrpSpPr>
        <p:grpSpPr bwMode="auto">
          <a:xfrm>
            <a:off x="4114800" y="1862138"/>
            <a:ext cx="5029200" cy="4735512"/>
            <a:chOff x="2592" y="1116"/>
            <a:chExt cx="3168" cy="2983"/>
          </a:xfrm>
        </p:grpSpPr>
        <p:pic>
          <p:nvPicPr>
            <p:cNvPr id="161809" name="Picture 17"/>
            <p:cNvPicPr>
              <a:picLocks noChangeAspect="1" noChangeArrowheads="1"/>
            </p:cNvPicPr>
            <p:nvPr/>
          </p:nvPicPr>
          <p:blipFill>
            <a:blip r:embed="rId2" cstate="print"/>
            <a:srcRect t="9712" b="5772"/>
            <a:stretch>
              <a:fillRect/>
            </a:stretch>
          </p:blipFill>
          <p:spPr bwMode="auto">
            <a:xfrm>
              <a:off x="2606" y="1253"/>
              <a:ext cx="3154" cy="2767"/>
            </a:xfrm>
            <a:prstGeom prst="rect">
              <a:avLst/>
            </a:prstGeom>
            <a:noFill/>
          </p:spPr>
        </p:pic>
        <p:sp>
          <p:nvSpPr>
            <p:cNvPr id="161810" name="Line 18"/>
            <p:cNvSpPr>
              <a:spLocks noChangeShapeType="1"/>
            </p:cNvSpPr>
            <p:nvPr/>
          </p:nvSpPr>
          <p:spPr bwMode="auto">
            <a:xfrm>
              <a:off x="5030" y="2636"/>
              <a:ext cx="198" cy="1"/>
            </a:xfrm>
            <a:prstGeom prst="line">
              <a:avLst/>
            </a:prstGeom>
            <a:noFill/>
            <a:ln w="9360">
              <a:solidFill>
                <a:srgbClr val="000000"/>
              </a:solidFill>
              <a:round/>
              <a:headEnd/>
              <a:tailEnd type="triangle" w="med" len="med"/>
            </a:ln>
          </p:spPr>
          <p:txBody>
            <a:bodyPr/>
            <a:lstStyle/>
            <a:p>
              <a:endParaRPr lang="it-IT"/>
            </a:p>
          </p:txBody>
        </p:sp>
        <p:sp>
          <p:nvSpPr>
            <p:cNvPr id="161811" name="Line 19"/>
            <p:cNvSpPr>
              <a:spLocks noChangeShapeType="1"/>
            </p:cNvSpPr>
            <p:nvPr/>
          </p:nvSpPr>
          <p:spPr bwMode="auto">
            <a:xfrm flipH="1" flipV="1">
              <a:off x="4990" y="1937"/>
              <a:ext cx="17" cy="695"/>
            </a:xfrm>
            <a:prstGeom prst="line">
              <a:avLst/>
            </a:prstGeom>
            <a:noFill/>
            <a:ln w="9360">
              <a:solidFill>
                <a:srgbClr val="000000"/>
              </a:solidFill>
              <a:round/>
              <a:headEnd/>
              <a:tailEnd type="triangle" w="med" len="med"/>
            </a:ln>
          </p:spPr>
          <p:txBody>
            <a:bodyPr/>
            <a:lstStyle/>
            <a:p>
              <a:endParaRPr lang="it-IT"/>
            </a:p>
          </p:txBody>
        </p:sp>
        <p:sp>
          <p:nvSpPr>
            <p:cNvPr id="161812" name="Freeform 20"/>
            <p:cNvSpPr>
              <a:spLocks noChangeArrowheads="1"/>
            </p:cNvSpPr>
            <p:nvPr/>
          </p:nvSpPr>
          <p:spPr bwMode="auto">
            <a:xfrm>
              <a:off x="5009" y="2326"/>
              <a:ext cx="71" cy="7"/>
            </a:xfrm>
            <a:custGeom>
              <a:avLst/>
              <a:gdLst/>
              <a:ahLst/>
              <a:cxnLst>
                <a:cxn ang="0">
                  <a:pos x="0" y="0"/>
                </a:cxn>
                <a:cxn ang="0">
                  <a:pos x="312" y="31"/>
                </a:cxn>
                <a:cxn ang="0">
                  <a:pos x="312" y="31"/>
                </a:cxn>
              </a:cxnLst>
              <a:rect l="0" t="0" r="r" b="b"/>
              <a:pathLst>
                <a:path w="313" h="32">
                  <a:moveTo>
                    <a:pt x="0" y="0"/>
                  </a:moveTo>
                  <a:lnTo>
                    <a:pt x="312" y="31"/>
                  </a:lnTo>
                  <a:lnTo>
                    <a:pt x="312" y="31"/>
                  </a:lnTo>
                </a:path>
              </a:pathLst>
            </a:custGeom>
            <a:noFill/>
            <a:ln w="9360">
              <a:solidFill>
                <a:srgbClr val="000000"/>
              </a:solidFill>
              <a:round/>
              <a:headEnd/>
              <a:tailEnd/>
            </a:ln>
          </p:spPr>
          <p:txBody>
            <a:bodyPr/>
            <a:lstStyle/>
            <a:p>
              <a:endParaRPr lang="it-IT"/>
            </a:p>
          </p:txBody>
        </p:sp>
        <p:sp>
          <p:nvSpPr>
            <p:cNvPr id="161813" name="Line 21"/>
            <p:cNvSpPr>
              <a:spLocks noChangeShapeType="1"/>
            </p:cNvSpPr>
            <p:nvPr/>
          </p:nvSpPr>
          <p:spPr bwMode="auto">
            <a:xfrm>
              <a:off x="4430" y="2170"/>
              <a:ext cx="607" cy="240"/>
            </a:xfrm>
            <a:prstGeom prst="line">
              <a:avLst/>
            </a:prstGeom>
            <a:noFill/>
            <a:ln w="28440">
              <a:solidFill>
                <a:srgbClr val="000000"/>
              </a:solidFill>
              <a:prstDash val="sysDot"/>
              <a:round/>
              <a:headEnd/>
              <a:tailEnd type="triangle" w="med" len="med"/>
            </a:ln>
          </p:spPr>
          <p:txBody>
            <a:bodyPr/>
            <a:lstStyle/>
            <a:p>
              <a:endParaRPr lang="it-IT"/>
            </a:p>
          </p:txBody>
        </p:sp>
        <p:sp>
          <p:nvSpPr>
            <p:cNvPr id="161814" name="AutoShape 22"/>
            <p:cNvSpPr>
              <a:spLocks noChangeArrowheads="1"/>
            </p:cNvSpPr>
            <p:nvPr/>
          </p:nvSpPr>
          <p:spPr bwMode="auto">
            <a:xfrm>
              <a:off x="3946" y="2029"/>
              <a:ext cx="658" cy="127"/>
            </a:xfrm>
            <a:prstGeom prst="roundRect">
              <a:avLst>
                <a:gd name="adj" fmla="val 792"/>
              </a:avLst>
            </a:prstGeom>
            <a:noFill/>
            <a:ln w="9525">
              <a:noFill/>
              <a:round/>
              <a:headEnd/>
              <a:tailEnd/>
            </a:ln>
          </p:spPr>
          <p:txBody>
            <a:bodyPr wrap="none" anchor="ctr"/>
            <a:lstStyle/>
            <a:p>
              <a:endParaRPr lang="it-IT"/>
            </a:p>
          </p:txBody>
        </p:sp>
        <p:sp>
          <p:nvSpPr>
            <p:cNvPr id="161815" name="AutoShape 23"/>
            <p:cNvSpPr>
              <a:spLocks noChangeArrowheads="1"/>
            </p:cNvSpPr>
            <p:nvPr/>
          </p:nvSpPr>
          <p:spPr bwMode="auto">
            <a:xfrm>
              <a:off x="3946" y="2029"/>
              <a:ext cx="657" cy="126"/>
            </a:xfrm>
            <a:prstGeom prst="roundRect">
              <a:avLst>
                <a:gd name="adj" fmla="val 792"/>
              </a:avLst>
            </a:prstGeom>
            <a:noFill/>
            <a:ln w="9525">
              <a:noFill/>
              <a:round/>
              <a:headEnd/>
              <a:tailEnd/>
            </a:ln>
          </p:spPr>
          <p:txBody>
            <a:bodyPr wrap="none" anchor="ctr"/>
            <a:lstStyle/>
            <a:p>
              <a:endParaRPr lang="it-IT"/>
            </a:p>
          </p:txBody>
        </p:sp>
        <p:sp>
          <p:nvSpPr>
            <p:cNvPr id="161816" name="AutoShape 24"/>
            <p:cNvSpPr>
              <a:spLocks noChangeArrowheads="1"/>
            </p:cNvSpPr>
            <p:nvPr/>
          </p:nvSpPr>
          <p:spPr bwMode="auto">
            <a:xfrm>
              <a:off x="3946" y="2029"/>
              <a:ext cx="656" cy="126"/>
            </a:xfrm>
            <a:prstGeom prst="roundRect">
              <a:avLst>
                <a:gd name="adj" fmla="val 792"/>
              </a:avLst>
            </a:prstGeom>
            <a:noFill/>
            <a:ln w="9525">
              <a:noFill/>
              <a:round/>
              <a:headEnd/>
              <a:tailEnd/>
            </a:ln>
          </p:spPr>
          <p:txBody>
            <a:bodyPr wrap="none" anchor="ctr"/>
            <a:lstStyle/>
            <a:p>
              <a:endParaRPr lang="it-IT"/>
            </a:p>
          </p:txBody>
        </p:sp>
        <p:sp>
          <p:nvSpPr>
            <p:cNvPr id="161817" name="AutoShape 25"/>
            <p:cNvSpPr>
              <a:spLocks noChangeArrowheads="1"/>
            </p:cNvSpPr>
            <p:nvPr/>
          </p:nvSpPr>
          <p:spPr bwMode="auto">
            <a:xfrm>
              <a:off x="3946" y="2029"/>
              <a:ext cx="658" cy="127"/>
            </a:xfrm>
            <a:prstGeom prst="roundRect">
              <a:avLst>
                <a:gd name="adj" fmla="val 792"/>
              </a:avLst>
            </a:prstGeom>
            <a:noFill/>
            <a:ln w="9525">
              <a:noFill/>
              <a:round/>
              <a:headEnd/>
              <a:tailEnd/>
            </a:ln>
          </p:spPr>
          <p:txBody>
            <a:bodyPr wrap="none" lIns="0" tIns="0" rIns="0" bIns="0">
              <a:spAutoFit/>
            </a:bodyPr>
            <a:lstStyle/>
            <a:p>
              <a:pPr>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chemeClr val="tx1"/>
                  </a:solidFill>
                  <a:latin typeface="Times New Roman" pitchFamily="18" charset="0"/>
                </a:rPr>
                <a:t>zenith angle </a:t>
              </a:r>
              <a:r>
                <a:rPr lang="en-GB" sz="1400">
                  <a:solidFill>
                    <a:schemeClr val="tx1"/>
                  </a:solidFill>
                  <a:latin typeface="Symbol" pitchFamily="18" charset="2"/>
                </a:rPr>
                <a:t></a:t>
              </a:r>
            </a:p>
          </p:txBody>
        </p:sp>
        <p:sp>
          <p:nvSpPr>
            <p:cNvPr id="161818" name="AutoShape 26"/>
            <p:cNvSpPr>
              <a:spLocks noChangeArrowheads="1"/>
            </p:cNvSpPr>
            <p:nvPr/>
          </p:nvSpPr>
          <p:spPr bwMode="auto">
            <a:xfrm>
              <a:off x="5256" y="2552"/>
              <a:ext cx="64" cy="128"/>
            </a:xfrm>
            <a:prstGeom prst="roundRect">
              <a:avLst>
                <a:gd name="adj" fmla="val 1560"/>
              </a:avLst>
            </a:prstGeom>
            <a:noFill/>
            <a:ln w="9525">
              <a:noFill/>
              <a:round/>
              <a:headEnd/>
              <a:tailEnd/>
            </a:ln>
          </p:spPr>
          <p:txBody>
            <a:bodyPr wrap="none" anchor="ctr"/>
            <a:lstStyle/>
            <a:p>
              <a:endParaRPr lang="it-IT"/>
            </a:p>
          </p:txBody>
        </p:sp>
        <p:sp>
          <p:nvSpPr>
            <p:cNvPr id="161819" name="AutoShape 27"/>
            <p:cNvSpPr>
              <a:spLocks noChangeArrowheads="1"/>
            </p:cNvSpPr>
            <p:nvPr/>
          </p:nvSpPr>
          <p:spPr bwMode="auto">
            <a:xfrm>
              <a:off x="5256" y="2552"/>
              <a:ext cx="63" cy="127"/>
            </a:xfrm>
            <a:prstGeom prst="roundRect">
              <a:avLst>
                <a:gd name="adj" fmla="val 1611"/>
              </a:avLst>
            </a:prstGeom>
            <a:noFill/>
            <a:ln w="9525">
              <a:noFill/>
              <a:round/>
              <a:headEnd/>
              <a:tailEnd/>
            </a:ln>
          </p:spPr>
          <p:txBody>
            <a:bodyPr wrap="none" anchor="ctr"/>
            <a:lstStyle/>
            <a:p>
              <a:endParaRPr lang="it-IT"/>
            </a:p>
          </p:txBody>
        </p:sp>
        <p:sp>
          <p:nvSpPr>
            <p:cNvPr id="161820" name="AutoShape 28"/>
            <p:cNvSpPr>
              <a:spLocks noChangeArrowheads="1"/>
            </p:cNvSpPr>
            <p:nvPr/>
          </p:nvSpPr>
          <p:spPr bwMode="auto">
            <a:xfrm>
              <a:off x="5256" y="2552"/>
              <a:ext cx="63" cy="127"/>
            </a:xfrm>
            <a:prstGeom prst="roundRect">
              <a:avLst>
                <a:gd name="adj" fmla="val 1611"/>
              </a:avLst>
            </a:prstGeom>
            <a:noFill/>
            <a:ln w="9525">
              <a:noFill/>
              <a:round/>
              <a:headEnd/>
              <a:tailEnd/>
            </a:ln>
          </p:spPr>
          <p:txBody>
            <a:bodyPr wrap="none" anchor="ctr"/>
            <a:lstStyle/>
            <a:p>
              <a:endParaRPr lang="it-IT"/>
            </a:p>
          </p:txBody>
        </p:sp>
        <p:sp>
          <p:nvSpPr>
            <p:cNvPr id="161821" name="AutoShape 29"/>
            <p:cNvSpPr>
              <a:spLocks noChangeArrowheads="1"/>
            </p:cNvSpPr>
            <p:nvPr/>
          </p:nvSpPr>
          <p:spPr bwMode="auto">
            <a:xfrm>
              <a:off x="5257" y="2552"/>
              <a:ext cx="63" cy="127"/>
            </a:xfrm>
            <a:prstGeom prst="roundRect">
              <a:avLst>
                <a:gd name="adj" fmla="val 1611"/>
              </a:avLst>
            </a:prstGeom>
            <a:noFill/>
            <a:ln w="9525">
              <a:noFill/>
              <a:round/>
              <a:headEnd/>
              <a:tailEnd/>
            </a:ln>
          </p:spPr>
          <p:txBody>
            <a:bodyPr wrap="none" lIns="0" tIns="0" rIns="0" bIns="0">
              <a:spAutoFit/>
            </a:bodyPr>
            <a:lstStyle/>
            <a:p>
              <a:pPr>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chemeClr val="tx1"/>
                  </a:solidFill>
                  <a:latin typeface="Times New Roman" pitchFamily="18" charset="0"/>
                </a:rPr>
                <a:t>F</a:t>
              </a:r>
            </a:p>
          </p:txBody>
        </p:sp>
        <p:sp>
          <p:nvSpPr>
            <p:cNvPr id="161822" name="AutoShape 30"/>
            <p:cNvSpPr>
              <a:spLocks noChangeArrowheads="1"/>
            </p:cNvSpPr>
            <p:nvPr/>
          </p:nvSpPr>
          <p:spPr bwMode="auto">
            <a:xfrm>
              <a:off x="4900" y="1747"/>
              <a:ext cx="64" cy="127"/>
            </a:xfrm>
            <a:prstGeom prst="roundRect">
              <a:avLst>
                <a:gd name="adj" fmla="val 1560"/>
              </a:avLst>
            </a:prstGeom>
            <a:noFill/>
            <a:ln w="9525">
              <a:noFill/>
              <a:round/>
              <a:headEnd/>
              <a:tailEnd/>
            </a:ln>
          </p:spPr>
          <p:txBody>
            <a:bodyPr wrap="none" anchor="ctr"/>
            <a:lstStyle/>
            <a:p>
              <a:endParaRPr lang="it-IT"/>
            </a:p>
          </p:txBody>
        </p:sp>
        <p:sp>
          <p:nvSpPr>
            <p:cNvPr id="161823" name="AutoShape 31"/>
            <p:cNvSpPr>
              <a:spLocks noChangeArrowheads="1"/>
            </p:cNvSpPr>
            <p:nvPr/>
          </p:nvSpPr>
          <p:spPr bwMode="auto">
            <a:xfrm>
              <a:off x="4900" y="1747"/>
              <a:ext cx="63" cy="126"/>
            </a:xfrm>
            <a:prstGeom prst="roundRect">
              <a:avLst>
                <a:gd name="adj" fmla="val 1611"/>
              </a:avLst>
            </a:prstGeom>
            <a:noFill/>
            <a:ln w="9525">
              <a:noFill/>
              <a:round/>
              <a:headEnd/>
              <a:tailEnd/>
            </a:ln>
          </p:spPr>
          <p:txBody>
            <a:bodyPr wrap="none" anchor="ctr"/>
            <a:lstStyle/>
            <a:p>
              <a:endParaRPr lang="it-IT"/>
            </a:p>
          </p:txBody>
        </p:sp>
        <p:sp>
          <p:nvSpPr>
            <p:cNvPr id="161824" name="AutoShape 32"/>
            <p:cNvSpPr>
              <a:spLocks noChangeArrowheads="1"/>
            </p:cNvSpPr>
            <p:nvPr/>
          </p:nvSpPr>
          <p:spPr bwMode="auto">
            <a:xfrm>
              <a:off x="4900" y="1747"/>
              <a:ext cx="63" cy="126"/>
            </a:xfrm>
            <a:prstGeom prst="roundRect">
              <a:avLst>
                <a:gd name="adj" fmla="val 1611"/>
              </a:avLst>
            </a:prstGeom>
            <a:noFill/>
            <a:ln w="9525">
              <a:noFill/>
              <a:round/>
              <a:headEnd/>
              <a:tailEnd/>
            </a:ln>
          </p:spPr>
          <p:txBody>
            <a:bodyPr wrap="none" anchor="ctr"/>
            <a:lstStyle/>
            <a:p>
              <a:endParaRPr lang="it-IT"/>
            </a:p>
          </p:txBody>
        </p:sp>
        <p:sp>
          <p:nvSpPr>
            <p:cNvPr id="161825" name="AutoShape 33"/>
            <p:cNvSpPr>
              <a:spLocks noChangeArrowheads="1"/>
            </p:cNvSpPr>
            <p:nvPr/>
          </p:nvSpPr>
          <p:spPr bwMode="auto">
            <a:xfrm>
              <a:off x="4901" y="1747"/>
              <a:ext cx="63" cy="126"/>
            </a:xfrm>
            <a:prstGeom prst="roundRect">
              <a:avLst>
                <a:gd name="adj" fmla="val 1611"/>
              </a:avLst>
            </a:prstGeom>
            <a:noFill/>
            <a:ln w="9525">
              <a:noFill/>
              <a:round/>
              <a:headEnd/>
              <a:tailEnd/>
            </a:ln>
          </p:spPr>
          <p:txBody>
            <a:bodyPr wrap="none" lIns="0" tIns="0" rIns="0" bIns="0">
              <a:spAutoFit/>
            </a:bodyPr>
            <a:lstStyle/>
            <a:p>
              <a:pPr>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chemeClr val="tx1"/>
                  </a:solidFill>
                  <a:latin typeface="Times New Roman" pitchFamily="18" charset="0"/>
                </a:rPr>
                <a:t>P</a:t>
              </a:r>
            </a:p>
          </p:txBody>
        </p:sp>
        <p:sp>
          <p:nvSpPr>
            <p:cNvPr id="161826" name="Oval 34"/>
            <p:cNvSpPr>
              <a:spLocks noChangeArrowheads="1"/>
            </p:cNvSpPr>
            <p:nvPr/>
          </p:nvSpPr>
          <p:spPr bwMode="auto">
            <a:xfrm>
              <a:off x="5221" y="1457"/>
              <a:ext cx="99" cy="99"/>
            </a:xfrm>
            <a:prstGeom prst="ellipse">
              <a:avLst/>
            </a:prstGeom>
            <a:solidFill>
              <a:srgbClr val="FFFF66"/>
            </a:solidFill>
            <a:ln w="9360">
              <a:solidFill>
                <a:srgbClr val="000000"/>
              </a:solidFill>
              <a:prstDash val="sysDot"/>
              <a:round/>
              <a:headEnd/>
              <a:tailEnd/>
            </a:ln>
          </p:spPr>
          <p:txBody>
            <a:bodyPr wrap="none" anchor="ctr"/>
            <a:lstStyle/>
            <a:p>
              <a:endParaRPr lang="it-IT"/>
            </a:p>
          </p:txBody>
        </p:sp>
        <p:sp>
          <p:nvSpPr>
            <p:cNvPr id="161827" name="Line 35"/>
            <p:cNvSpPr>
              <a:spLocks noChangeShapeType="1"/>
            </p:cNvSpPr>
            <p:nvPr/>
          </p:nvSpPr>
          <p:spPr bwMode="auto">
            <a:xfrm>
              <a:off x="3669" y="2680"/>
              <a:ext cx="473" cy="1"/>
            </a:xfrm>
            <a:prstGeom prst="line">
              <a:avLst/>
            </a:prstGeom>
            <a:noFill/>
            <a:ln w="9360">
              <a:solidFill>
                <a:srgbClr val="0000FF"/>
              </a:solidFill>
              <a:round/>
              <a:headEnd/>
              <a:tailEnd type="triangle" w="med" len="med"/>
            </a:ln>
          </p:spPr>
          <p:txBody>
            <a:bodyPr/>
            <a:lstStyle/>
            <a:p>
              <a:endParaRPr lang="it-IT"/>
            </a:p>
          </p:txBody>
        </p:sp>
        <p:sp>
          <p:nvSpPr>
            <p:cNvPr id="161828" name="Text Box 36"/>
            <p:cNvSpPr txBox="1">
              <a:spLocks noChangeArrowheads="1"/>
            </p:cNvSpPr>
            <p:nvPr/>
          </p:nvSpPr>
          <p:spPr bwMode="auto">
            <a:xfrm>
              <a:off x="3414" y="2467"/>
              <a:ext cx="832" cy="161"/>
            </a:xfrm>
            <a:prstGeom prst="rect">
              <a:avLst/>
            </a:prstGeom>
            <a:noFill/>
            <a:ln w="9525">
              <a:noFill/>
              <a:miter lim="800000"/>
              <a:headEnd/>
              <a:tailEnd/>
            </a:ln>
          </p:spPr>
          <p:txBody>
            <a:bodyPr lIns="0" tIns="0" rIns="0" bIns="0">
              <a:spAutoFit/>
            </a:bodyPr>
            <a:lstStyle/>
            <a:p>
              <a:pPr>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0000FF"/>
                  </a:solidFill>
                  <a:latin typeface="Times New Roman" pitchFamily="18" charset="0"/>
                </a:rPr>
                <a:t>sea current v</a:t>
              </a:r>
            </a:p>
          </p:txBody>
        </p:sp>
        <p:sp>
          <p:nvSpPr>
            <p:cNvPr id="161829" name="AutoShape 37"/>
            <p:cNvSpPr>
              <a:spLocks noChangeArrowheads="1"/>
            </p:cNvSpPr>
            <p:nvPr/>
          </p:nvSpPr>
          <p:spPr bwMode="auto">
            <a:xfrm>
              <a:off x="4996" y="1795"/>
              <a:ext cx="26" cy="106"/>
            </a:xfrm>
            <a:prstGeom prst="roundRect">
              <a:avLst>
                <a:gd name="adj" fmla="val 3843"/>
              </a:avLst>
            </a:prstGeom>
            <a:noFill/>
            <a:ln w="9525">
              <a:noFill/>
              <a:round/>
              <a:headEnd/>
              <a:tailEnd/>
            </a:ln>
          </p:spPr>
          <p:txBody>
            <a:bodyPr wrap="none" anchor="ctr"/>
            <a:lstStyle/>
            <a:p>
              <a:endParaRPr lang="it-IT"/>
            </a:p>
          </p:txBody>
        </p:sp>
        <p:sp>
          <p:nvSpPr>
            <p:cNvPr id="161830" name="AutoShape 38"/>
            <p:cNvSpPr>
              <a:spLocks noChangeArrowheads="1"/>
            </p:cNvSpPr>
            <p:nvPr/>
          </p:nvSpPr>
          <p:spPr bwMode="auto">
            <a:xfrm>
              <a:off x="4996" y="1795"/>
              <a:ext cx="26" cy="106"/>
            </a:xfrm>
            <a:prstGeom prst="roundRect">
              <a:avLst>
                <a:gd name="adj" fmla="val 3843"/>
              </a:avLst>
            </a:prstGeom>
            <a:noFill/>
            <a:ln w="9525">
              <a:noFill/>
              <a:round/>
              <a:headEnd/>
              <a:tailEnd/>
            </a:ln>
          </p:spPr>
          <p:txBody>
            <a:bodyPr wrap="none" anchor="ctr"/>
            <a:lstStyle/>
            <a:p>
              <a:endParaRPr lang="it-IT"/>
            </a:p>
          </p:txBody>
        </p:sp>
        <p:sp>
          <p:nvSpPr>
            <p:cNvPr id="161831" name="AutoShape 39"/>
            <p:cNvSpPr>
              <a:spLocks noChangeArrowheads="1"/>
            </p:cNvSpPr>
            <p:nvPr/>
          </p:nvSpPr>
          <p:spPr bwMode="auto">
            <a:xfrm>
              <a:off x="4997" y="1795"/>
              <a:ext cx="29" cy="109"/>
            </a:xfrm>
            <a:prstGeom prst="roundRect">
              <a:avLst>
                <a:gd name="adj" fmla="val 3843"/>
              </a:avLst>
            </a:prstGeom>
            <a:noFill/>
            <a:ln w="9525">
              <a:noFill/>
              <a:round/>
              <a:headEnd/>
              <a:tailEnd/>
            </a:ln>
          </p:spPr>
          <p:txBody>
            <a:bodyPr wrap="none" lIns="0" tIns="0" rIns="0" bIns="0">
              <a:spAutoFit/>
            </a:bodyPr>
            <a:lstStyle/>
            <a:p>
              <a:pPr>
                <a:lnSpc>
                  <a:spcPct val="93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chemeClr val="tx1"/>
                  </a:solidFill>
                  <a:latin typeface="Times New Roman" pitchFamily="18" charset="0"/>
                </a:rPr>
                <a:t>i</a:t>
              </a:r>
            </a:p>
          </p:txBody>
        </p:sp>
        <p:sp>
          <p:nvSpPr>
            <p:cNvPr id="161832" name="AutoShape 40"/>
            <p:cNvSpPr>
              <a:spLocks noChangeArrowheads="1"/>
            </p:cNvSpPr>
            <p:nvPr/>
          </p:nvSpPr>
          <p:spPr bwMode="auto">
            <a:xfrm>
              <a:off x="4555" y="2058"/>
              <a:ext cx="142" cy="172"/>
            </a:xfrm>
            <a:prstGeom prst="roundRect">
              <a:avLst>
                <a:gd name="adj" fmla="val 704"/>
              </a:avLst>
            </a:prstGeom>
            <a:noFill/>
            <a:ln w="9525">
              <a:noFill/>
              <a:round/>
              <a:headEnd/>
              <a:tailEnd/>
            </a:ln>
          </p:spPr>
          <p:txBody>
            <a:bodyPr wrap="none" anchor="ctr"/>
            <a:lstStyle/>
            <a:p>
              <a:endParaRPr lang="it-IT"/>
            </a:p>
          </p:txBody>
        </p:sp>
        <p:sp>
          <p:nvSpPr>
            <p:cNvPr id="161833" name="AutoShape 41"/>
            <p:cNvSpPr>
              <a:spLocks noChangeArrowheads="1"/>
            </p:cNvSpPr>
            <p:nvPr/>
          </p:nvSpPr>
          <p:spPr bwMode="auto">
            <a:xfrm>
              <a:off x="4555" y="2058"/>
              <a:ext cx="142" cy="172"/>
            </a:xfrm>
            <a:prstGeom prst="roundRect">
              <a:avLst>
                <a:gd name="adj" fmla="val 704"/>
              </a:avLst>
            </a:prstGeom>
            <a:noFill/>
            <a:ln w="9525">
              <a:noFill/>
              <a:round/>
              <a:headEnd/>
              <a:tailEnd/>
            </a:ln>
          </p:spPr>
          <p:txBody>
            <a:bodyPr wrap="none" anchor="ctr"/>
            <a:lstStyle/>
            <a:p>
              <a:endParaRPr lang="it-IT"/>
            </a:p>
          </p:txBody>
        </p:sp>
        <p:sp>
          <p:nvSpPr>
            <p:cNvPr id="161834" name="AutoShape 42"/>
            <p:cNvSpPr>
              <a:spLocks noChangeArrowheads="1"/>
            </p:cNvSpPr>
            <p:nvPr/>
          </p:nvSpPr>
          <p:spPr bwMode="auto">
            <a:xfrm>
              <a:off x="4555" y="2058"/>
              <a:ext cx="143" cy="167"/>
            </a:xfrm>
            <a:prstGeom prst="roundRect">
              <a:avLst>
                <a:gd name="adj" fmla="val 704"/>
              </a:avLst>
            </a:prstGeom>
            <a:noFill/>
            <a:ln w="9525">
              <a:noFill/>
              <a:round/>
              <a:headEnd/>
              <a:tailEnd/>
            </a:ln>
          </p:spPr>
          <p:txBody>
            <a:bodyPr wrap="none" lIns="90000" tIns="46800" rIns="90000" bIns="46800">
              <a:spAutoFit/>
            </a:bodyPr>
            <a:lstStyle/>
            <a:p>
              <a:pPr eaLnBrk="0" hangingPunct="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chemeClr val="tx1"/>
                  </a:solidFill>
                  <a:latin typeface="Times New Roman" pitchFamily="18" charset="0"/>
                </a:rPr>
                <a:t>i</a:t>
              </a:r>
            </a:p>
          </p:txBody>
        </p:sp>
        <p:sp>
          <p:nvSpPr>
            <p:cNvPr id="161835" name="AutoShape 43"/>
            <p:cNvSpPr>
              <a:spLocks noChangeArrowheads="1"/>
            </p:cNvSpPr>
            <p:nvPr/>
          </p:nvSpPr>
          <p:spPr bwMode="auto">
            <a:xfrm>
              <a:off x="5284" y="2563"/>
              <a:ext cx="142" cy="172"/>
            </a:xfrm>
            <a:prstGeom prst="roundRect">
              <a:avLst>
                <a:gd name="adj" fmla="val 704"/>
              </a:avLst>
            </a:prstGeom>
            <a:noFill/>
            <a:ln w="9525">
              <a:noFill/>
              <a:round/>
              <a:headEnd/>
              <a:tailEnd/>
            </a:ln>
          </p:spPr>
          <p:txBody>
            <a:bodyPr wrap="none" anchor="ctr"/>
            <a:lstStyle/>
            <a:p>
              <a:endParaRPr lang="it-IT"/>
            </a:p>
          </p:txBody>
        </p:sp>
        <p:sp>
          <p:nvSpPr>
            <p:cNvPr id="161836" name="AutoShape 44"/>
            <p:cNvSpPr>
              <a:spLocks noChangeArrowheads="1"/>
            </p:cNvSpPr>
            <p:nvPr/>
          </p:nvSpPr>
          <p:spPr bwMode="auto">
            <a:xfrm>
              <a:off x="5284" y="2563"/>
              <a:ext cx="142" cy="172"/>
            </a:xfrm>
            <a:prstGeom prst="roundRect">
              <a:avLst>
                <a:gd name="adj" fmla="val 704"/>
              </a:avLst>
            </a:prstGeom>
            <a:noFill/>
            <a:ln w="9525">
              <a:noFill/>
              <a:round/>
              <a:headEnd/>
              <a:tailEnd/>
            </a:ln>
          </p:spPr>
          <p:txBody>
            <a:bodyPr wrap="none" anchor="ctr"/>
            <a:lstStyle/>
            <a:p>
              <a:endParaRPr lang="it-IT"/>
            </a:p>
          </p:txBody>
        </p:sp>
        <p:sp>
          <p:nvSpPr>
            <p:cNvPr id="161837" name="AutoShape 45"/>
            <p:cNvSpPr>
              <a:spLocks noChangeArrowheads="1"/>
            </p:cNvSpPr>
            <p:nvPr/>
          </p:nvSpPr>
          <p:spPr bwMode="auto">
            <a:xfrm>
              <a:off x="5285" y="2563"/>
              <a:ext cx="143" cy="167"/>
            </a:xfrm>
            <a:prstGeom prst="roundRect">
              <a:avLst>
                <a:gd name="adj" fmla="val 704"/>
              </a:avLst>
            </a:prstGeom>
            <a:noFill/>
            <a:ln w="9525">
              <a:noFill/>
              <a:round/>
              <a:headEnd/>
              <a:tailEnd/>
            </a:ln>
          </p:spPr>
          <p:txBody>
            <a:bodyPr wrap="none" lIns="90000" tIns="46800" rIns="90000" bIns="46800">
              <a:spAutoFit/>
            </a:bodyPr>
            <a:lstStyle/>
            <a:p>
              <a:pPr eaLnBrk="0" hangingPunct="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chemeClr val="tx1"/>
                  </a:solidFill>
                  <a:latin typeface="Times New Roman" pitchFamily="18" charset="0"/>
                </a:rPr>
                <a:t>i</a:t>
              </a:r>
            </a:p>
          </p:txBody>
        </p:sp>
        <p:sp>
          <p:nvSpPr>
            <p:cNvPr id="161838" name="Line 46"/>
            <p:cNvSpPr>
              <a:spLocks noChangeShapeType="1"/>
            </p:cNvSpPr>
            <p:nvPr/>
          </p:nvSpPr>
          <p:spPr bwMode="auto">
            <a:xfrm flipV="1">
              <a:off x="3078" y="1504"/>
              <a:ext cx="1" cy="438"/>
            </a:xfrm>
            <a:prstGeom prst="line">
              <a:avLst/>
            </a:prstGeom>
            <a:noFill/>
            <a:ln w="9360">
              <a:solidFill>
                <a:srgbClr val="000000"/>
              </a:solidFill>
              <a:round/>
              <a:headEnd/>
              <a:tailEnd type="triangle" w="med" len="med"/>
            </a:ln>
          </p:spPr>
          <p:txBody>
            <a:bodyPr/>
            <a:lstStyle/>
            <a:p>
              <a:endParaRPr lang="it-IT"/>
            </a:p>
          </p:txBody>
        </p:sp>
        <p:sp>
          <p:nvSpPr>
            <p:cNvPr id="161839" name="Line 47"/>
            <p:cNvSpPr>
              <a:spLocks noChangeShapeType="1"/>
            </p:cNvSpPr>
            <p:nvPr/>
          </p:nvSpPr>
          <p:spPr bwMode="auto">
            <a:xfrm>
              <a:off x="3078" y="1939"/>
              <a:ext cx="336" cy="1"/>
            </a:xfrm>
            <a:prstGeom prst="line">
              <a:avLst/>
            </a:prstGeom>
            <a:noFill/>
            <a:ln w="9360">
              <a:solidFill>
                <a:srgbClr val="000000"/>
              </a:solidFill>
              <a:round/>
              <a:headEnd/>
              <a:tailEnd type="triangle" w="med" len="med"/>
            </a:ln>
          </p:spPr>
          <p:txBody>
            <a:bodyPr/>
            <a:lstStyle/>
            <a:p>
              <a:endParaRPr lang="it-IT"/>
            </a:p>
          </p:txBody>
        </p:sp>
        <p:sp>
          <p:nvSpPr>
            <p:cNvPr id="161840" name="AutoShape 48"/>
            <p:cNvSpPr>
              <a:spLocks noChangeArrowheads="1"/>
            </p:cNvSpPr>
            <p:nvPr/>
          </p:nvSpPr>
          <p:spPr bwMode="auto">
            <a:xfrm>
              <a:off x="3020" y="1338"/>
              <a:ext cx="158" cy="172"/>
            </a:xfrm>
            <a:prstGeom prst="roundRect">
              <a:avLst>
                <a:gd name="adj" fmla="val 630"/>
              </a:avLst>
            </a:prstGeom>
            <a:noFill/>
            <a:ln w="9525">
              <a:noFill/>
              <a:round/>
              <a:headEnd/>
              <a:tailEnd/>
            </a:ln>
          </p:spPr>
          <p:txBody>
            <a:bodyPr wrap="none" anchor="ctr"/>
            <a:lstStyle/>
            <a:p>
              <a:endParaRPr lang="it-IT"/>
            </a:p>
          </p:txBody>
        </p:sp>
        <p:sp>
          <p:nvSpPr>
            <p:cNvPr id="161841" name="AutoShape 49"/>
            <p:cNvSpPr>
              <a:spLocks noChangeArrowheads="1"/>
            </p:cNvSpPr>
            <p:nvPr/>
          </p:nvSpPr>
          <p:spPr bwMode="auto">
            <a:xfrm>
              <a:off x="3020" y="1338"/>
              <a:ext cx="158" cy="172"/>
            </a:xfrm>
            <a:prstGeom prst="roundRect">
              <a:avLst>
                <a:gd name="adj" fmla="val 630"/>
              </a:avLst>
            </a:prstGeom>
            <a:noFill/>
            <a:ln w="9525">
              <a:noFill/>
              <a:round/>
              <a:headEnd/>
              <a:tailEnd/>
            </a:ln>
          </p:spPr>
          <p:txBody>
            <a:bodyPr wrap="none" anchor="ctr"/>
            <a:lstStyle/>
            <a:p>
              <a:endParaRPr lang="it-IT"/>
            </a:p>
          </p:txBody>
        </p:sp>
        <p:sp>
          <p:nvSpPr>
            <p:cNvPr id="161842" name="AutoShape 50"/>
            <p:cNvSpPr>
              <a:spLocks noChangeArrowheads="1"/>
            </p:cNvSpPr>
            <p:nvPr/>
          </p:nvSpPr>
          <p:spPr bwMode="auto">
            <a:xfrm>
              <a:off x="3020" y="1338"/>
              <a:ext cx="159" cy="167"/>
            </a:xfrm>
            <a:prstGeom prst="roundRect">
              <a:avLst>
                <a:gd name="adj" fmla="val 630"/>
              </a:avLst>
            </a:prstGeom>
            <a:noFill/>
            <a:ln w="9525">
              <a:noFill/>
              <a:round/>
              <a:headEnd/>
              <a:tailEnd/>
            </a:ln>
          </p:spPr>
          <p:txBody>
            <a:bodyPr wrap="none" lIns="90000" tIns="46800" rIns="90000" bIns="46800">
              <a:spAutoFit/>
            </a:bodyPr>
            <a:lstStyle/>
            <a:p>
              <a:pPr eaLnBrk="0" hangingPunct="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chemeClr val="tx1"/>
                  </a:solidFill>
                  <a:latin typeface="Times New Roman" pitchFamily="18" charset="0"/>
                </a:rPr>
                <a:t>z</a:t>
              </a:r>
            </a:p>
          </p:txBody>
        </p:sp>
        <p:sp>
          <p:nvSpPr>
            <p:cNvPr id="161843" name="AutoShape 51"/>
            <p:cNvSpPr>
              <a:spLocks noChangeArrowheads="1"/>
            </p:cNvSpPr>
            <p:nvPr/>
          </p:nvSpPr>
          <p:spPr bwMode="auto">
            <a:xfrm>
              <a:off x="3404" y="1866"/>
              <a:ext cx="147" cy="172"/>
            </a:xfrm>
            <a:prstGeom prst="roundRect">
              <a:avLst>
                <a:gd name="adj" fmla="val 681"/>
              </a:avLst>
            </a:prstGeom>
            <a:noFill/>
            <a:ln w="9525">
              <a:noFill/>
              <a:round/>
              <a:headEnd/>
              <a:tailEnd/>
            </a:ln>
          </p:spPr>
          <p:txBody>
            <a:bodyPr wrap="none" anchor="ctr"/>
            <a:lstStyle/>
            <a:p>
              <a:endParaRPr lang="it-IT"/>
            </a:p>
          </p:txBody>
        </p:sp>
        <p:sp>
          <p:nvSpPr>
            <p:cNvPr id="161844" name="AutoShape 52"/>
            <p:cNvSpPr>
              <a:spLocks noChangeArrowheads="1"/>
            </p:cNvSpPr>
            <p:nvPr/>
          </p:nvSpPr>
          <p:spPr bwMode="auto">
            <a:xfrm>
              <a:off x="3404" y="1866"/>
              <a:ext cx="147" cy="172"/>
            </a:xfrm>
            <a:prstGeom prst="roundRect">
              <a:avLst>
                <a:gd name="adj" fmla="val 681"/>
              </a:avLst>
            </a:prstGeom>
            <a:noFill/>
            <a:ln w="9525">
              <a:noFill/>
              <a:round/>
              <a:headEnd/>
              <a:tailEnd/>
            </a:ln>
          </p:spPr>
          <p:txBody>
            <a:bodyPr wrap="none" anchor="ctr"/>
            <a:lstStyle/>
            <a:p>
              <a:endParaRPr lang="it-IT"/>
            </a:p>
          </p:txBody>
        </p:sp>
        <p:sp>
          <p:nvSpPr>
            <p:cNvPr id="161845" name="AutoShape 53"/>
            <p:cNvSpPr>
              <a:spLocks noChangeArrowheads="1"/>
            </p:cNvSpPr>
            <p:nvPr/>
          </p:nvSpPr>
          <p:spPr bwMode="auto">
            <a:xfrm>
              <a:off x="3404" y="1866"/>
              <a:ext cx="148" cy="167"/>
            </a:xfrm>
            <a:prstGeom prst="roundRect">
              <a:avLst>
                <a:gd name="adj" fmla="val 681"/>
              </a:avLst>
            </a:prstGeom>
            <a:noFill/>
            <a:ln w="9525">
              <a:noFill/>
              <a:round/>
              <a:headEnd/>
              <a:tailEnd/>
            </a:ln>
          </p:spPr>
          <p:txBody>
            <a:bodyPr wrap="none" lIns="90000" tIns="46800" rIns="90000" bIns="46800">
              <a:spAutoFit/>
            </a:bodyPr>
            <a:lstStyle/>
            <a:p>
              <a:pPr eaLnBrk="0" hangingPunct="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chemeClr val="tx1"/>
                  </a:solidFill>
                  <a:latin typeface="Times New Roman" pitchFamily="18" charset="0"/>
                </a:rPr>
                <a:t>r</a:t>
              </a:r>
            </a:p>
          </p:txBody>
        </p:sp>
        <p:sp>
          <p:nvSpPr>
            <p:cNvPr id="161847" name="AutoShape 55"/>
            <p:cNvSpPr>
              <a:spLocks noChangeArrowheads="1"/>
            </p:cNvSpPr>
            <p:nvPr/>
          </p:nvSpPr>
          <p:spPr bwMode="auto">
            <a:xfrm>
              <a:off x="4699" y="3966"/>
              <a:ext cx="879" cy="133"/>
            </a:xfrm>
            <a:prstGeom prst="roundRect">
              <a:avLst>
                <a:gd name="adj" fmla="val 755"/>
              </a:avLst>
            </a:prstGeom>
            <a:noFill/>
            <a:ln w="9525">
              <a:noFill/>
              <a:round/>
              <a:headEnd/>
              <a:tailEnd/>
            </a:ln>
          </p:spPr>
          <p:txBody>
            <a:bodyPr wrap="none" anchor="ctr"/>
            <a:lstStyle/>
            <a:p>
              <a:endParaRPr lang="it-IT"/>
            </a:p>
          </p:txBody>
        </p:sp>
        <p:sp>
          <p:nvSpPr>
            <p:cNvPr id="161848" name="AutoShape 56"/>
            <p:cNvSpPr>
              <a:spLocks noChangeArrowheads="1"/>
            </p:cNvSpPr>
            <p:nvPr/>
          </p:nvSpPr>
          <p:spPr bwMode="auto">
            <a:xfrm>
              <a:off x="4699" y="3884"/>
              <a:ext cx="935" cy="136"/>
            </a:xfrm>
            <a:prstGeom prst="roundRect">
              <a:avLst>
                <a:gd name="adj" fmla="val 755"/>
              </a:avLst>
            </a:prstGeom>
            <a:noFill/>
            <a:ln w="9525">
              <a:noFill/>
              <a:round/>
              <a:headEnd/>
              <a:tailEnd/>
            </a:ln>
          </p:spPr>
          <p:txBody>
            <a:bodyPr wrap="none" lIns="0" tIns="0" rIns="0" bIns="0">
              <a:spAutoFit/>
            </a:bodyPr>
            <a:lstStyle/>
            <a:p>
              <a:pPr eaLnBrk="0" hangingPunct="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chemeClr val="bg1"/>
                  </a:solidFill>
                  <a:latin typeface="Times New Roman" pitchFamily="18" charset="0"/>
                </a:rPr>
                <a:t>displacement in m</a:t>
              </a:r>
            </a:p>
          </p:txBody>
        </p:sp>
        <p:sp>
          <p:nvSpPr>
            <p:cNvPr id="161849" name="AutoShape 57"/>
            <p:cNvSpPr>
              <a:spLocks noChangeArrowheads="1"/>
            </p:cNvSpPr>
            <p:nvPr/>
          </p:nvSpPr>
          <p:spPr bwMode="auto">
            <a:xfrm>
              <a:off x="2647" y="1116"/>
              <a:ext cx="548" cy="133"/>
            </a:xfrm>
            <a:prstGeom prst="roundRect">
              <a:avLst>
                <a:gd name="adj" fmla="val 755"/>
              </a:avLst>
            </a:prstGeom>
            <a:noFill/>
            <a:ln w="9525">
              <a:noFill/>
              <a:round/>
              <a:headEnd/>
              <a:tailEnd/>
            </a:ln>
          </p:spPr>
          <p:txBody>
            <a:bodyPr wrap="none" anchor="ctr"/>
            <a:lstStyle/>
            <a:p>
              <a:endParaRPr lang="it-IT"/>
            </a:p>
          </p:txBody>
        </p:sp>
        <p:sp>
          <p:nvSpPr>
            <p:cNvPr id="161850" name="AutoShape 58"/>
            <p:cNvSpPr>
              <a:spLocks noChangeArrowheads="1"/>
            </p:cNvSpPr>
            <p:nvPr/>
          </p:nvSpPr>
          <p:spPr bwMode="auto">
            <a:xfrm rot="16200000">
              <a:off x="2369" y="1574"/>
              <a:ext cx="582" cy="136"/>
            </a:xfrm>
            <a:prstGeom prst="roundRect">
              <a:avLst>
                <a:gd name="adj" fmla="val 755"/>
              </a:avLst>
            </a:prstGeom>
            <a:noFill/>
            <a:ln w="9525">
              <a:noFill/>
              <a:round/>
              <a:headEnd/>
              <a:tailEnd/>
            </a:ln>
          </p:spPr>
          <p:txBody>
            <a:bodyPr wrap="none" lIns="0" tIns="0" rIns="0" bIns="0">
              <a:spAutoFit/>
            </a:bodyPr>
            <a:lstStyle/>
            <a:p>
              <a:pPr eaLnBrk="0" hangingPunct="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chemeClr val="bg1"/>
                  </a:solidFill>
                  <a:latin typeface="Times New Roman" pitchFamily="18" charset="0"/>
                </a:rPr>
                <a:t>height in m</a:t>
              </a:r>
            </a:p>
          </p:txBody>
        </p:sp>
        <p:sp>
          <p:nvSpPr>
            <p:cNvPr id="161851" name="Freeform 59"/>
            <p:cNvSpPr>
              <a:spLocks noChangeArrowheads="1"/>
            </p:cNvSpPr>
            <p:nvPr/>
          </p:nvSpPr>
          <p:spPr bwMode="auto">
            <a:xfrm>
              <a:off x="4426" y="1497"/>
              <a:ext cx="955" cy="2330"/>
            </a:xfrm>
            <a:custGeom>
              <a:avLst/>
              <a:gdLst/>
              <a:ahLst/>
              <a:cxnLst>
                <a:cxn ang="0">
                  <a:pos x="0" y="10273"/>
                </a:cxn>
                <a:cxn ang="0">
                  <a:pos x="3650" y="0"/>
                </a:cxn>
              </a:cxnLst>
              <a:rect l="0" t="0" r="r" b="b"/>
              <a:pathLst>
                <a:path w="4210" h="10274">
                  <a:moveTo>
                    <a:pt x="0" y="10273"/>
                  </a:moveTo>
                  <a:cubicBezTo>
                    <a:pt x="4209" y="2538"/>
                    <a:pt x="3650" y="0"/>
                    <a:pt x="3650" y="0"/>
                  </a:cubicBezTo>
                </a:path>
              </a:pathLst>
            </a:custGeom>
            <a:noFill/>
            <a:ln w="9525">
              <a:solidFill>
                <a:srgbClr val="000000"/>
              </a:solidFill>
              <a:round/>
              <a:headEnd/>
              <a:tailEnd/>
            </a:ln>
          </p:spPr>
          <p:txBody>
            <a:bodyPr/>
            <a:lstStyle/>
            <a:p>
              <a:endParaRPr lang="it-IT"/>
            </a:p>
          </p:txBody>
        </p:sp>
      </p:grpSp>
      <p:sp>
        <p:nvSpPr>
          <p:cNvPr id="161852" name="Rectangle 60"/>
          <p:cNvSpPr>
            <a:spLocks noChangeArrowheads="1"/>
          </p:cNvSpPr>
          <p:nvPr/>
        </p:nvSpPr>
        <p:spPr bwMode="auto">
          <a:xfrm>
            <a:off x="0" y="1196975"/>
            <a:ext cx="2484438" cy="5661025"/>
          </a:xfrm>
          <a:prstGeom prst="rect">
            <a:avLst/>
          </a:prstGeom>
          <a:noFill/>
          <a:ln w="9525">
            <a:noFill/>
            <a:miter lim="800000"/>
            <a:headEnd/>
            <a:tailEnd/>
          </a:ln>
          <a:effectLst/>
        </p:spPr>
        <p:txBody>
          <a:bodyPr wrap="none" anchor="ctr"/>
          <a:lstStyle/>
          <a:p>
            <a:endParaRPr lang="it-IT"/>
          </a:p>
        </p:txBody>
      </p:sp>
      <p:pic>
        <p:nvPicPr>
          <p:cNvPr id="161853" name="Picture 61" descr="Py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98625" y="5803900"/>
            <a:ext cx="857250" cy="1054100"/>
          </a:xfrm>
          <a:prstGeom prst="rect">
            <a:avLst/>
          </a:prstGeom>
          <a:noFill/>
        </p:spPr>
      </p:pic>
      <p:pic>
        <p:nvPicPr>
          <p:cNvPr id="161854" name="Picture 62" descr="antares_line1_hydros"/>
          <p:cNvPicPr>
            <a:picLocks noChangeAspect="1" noChangeArrowheads="1"/>
          </p:cNvPicPr>
          <p:nvPr/>
        </p:nvPicPr>
        <p:blipFill>
          <a:blip r:embed="rId4" cstate="print"/>
          <a:srcRect/>
          <a:stretch>
            <a:fillRect/>
          </a:stretch>
        </p:blipFill>
        <p:spPr bwMode="auto">
          <a:xfrm>
            <a:off x="258763" y="1006475"/>
            <a:ext cx="203200" cy="5551488"/>
          </a:xfrm>
          <a:prstGeom prst="rect">
            <a:avLst/>
          </a:prstGeom>
          <a:noFill/>
        </p:spPr>
      </p:pic>
      <p:sp>
        <p:nvSpPr>
          <p:cNvPr id="161855" name="Line 63"/>
          <p:cNvSpPr>
            <a:spLocks noChangeShapeType="1"/>
          </p:cNvSpPr>
          <p:nvPr/>
        </p:nvSpPr>
        <p:spPr bwMode="auto">
          <a:xfrm flipH="1" flipV="1">
            <a:off x="485775" y="5265738"/>
            <a:ext cx="1655763" cy="508000"/>
          </a:xfrm>
          <a:prstGeom prst="line">
            <a:avLst/>
          </a:prstGeom>
          <a:noFill/>
          <a:ln w="25400">
            <a:solidFill>
              <a:srgbClr val="FF0000"/>
            </a:solidFill>
            <a:round/>
            <a:headEnd/>
            <a:tailEnd type="triangle" w="med" len="med"/>
          </a:ln>
          <a:effectLst/>
        </p:spPr>
        <p:txBody>
          <a:bodyPr/>
          <a:lstStyle/>
          <a:p>
            <a:endParaRPr lang="it-IT"/>
          </a:p>
        </p:txBody>
      </p:sp>
      <p:sp>
        <p:nvSpPr>
          <p:cNvPr id="161856" name="Line 64"/>
          <p:cNvSpPr>
            <a:spLocks noChangeShapeType="1"/>
          </p:cNvSpPr>
          <p:nvPr/>
        </p:nvSpPr>
        <p:spPr bwMode="auto">
          <a:xfrm flipH="1" flipV="1">
            <a:off x="465138" y="4114800"/>
            <a:ext cx="1676400" cy="1658938"/>
          </a:xfrm>
          <a:prstGeom prst="line">
            <a:avLst/>
          </a:prstGeom>
          <a:noFill/>
          <a:ln w="25400">
            <a:solidFill>
              <a:srgbClr val="FF0000"/>
            </a:solidFill>
            <a:round/>
            <a:headEnd/>
            <a:tailEnd type="triangle" w="med" len="med"/>
          </a:ln>
          <a:effectLst/>
        </p:spPr>
        <p:txBody>
          <a:bodyPr/>
          <a:lstStyle/>
          <a:p>
            <a:endParaRPr lang="it-IT"/>
          </a:p>
        </p:txBody>
      </p:sp>
      <p:sp>
        <p:nvSpPr>
          <p:cNvPr id="161857" name="Line 65"/>
          <p:cNvSpPr>
            <a:spLocks noChangeShapeType="1"/>
          </p:cNvSpPr>
          <p:nvPr/>
        </p:nvSpPr>
        <p:spPr bwMode="auto">
          <a:xfrm flipH="1" flipV="1">
            <a:off x="471488" y="3122613"/>
            <a:ext cx="1670050" cy="2651125"/>
          </a:xfrm>
          <a:prstGeom prst="line">
            <a:avLst/>
          </a:prstGeom>
          <a:noFill/>
          <a:ln w="25400">
            <a:solidFill>
              <a:srgbClr val="FF0000"/>
            </a:solidFill>
            <a:round/>
            <a:headEnd/>
            <a:tailEnd type="triangle" w="med" len="med"/>
          </a:ln>
          <a:effectLst/>
        </p:spPr>
        <p:txBody>
          <a:bodyPr/>
          <a:lstStyle/>
          <a:p>
            <a:endParaRPr lang="it-IT"/>
          </a:p>
        </p:txBody>
      </p:sp>
      <p:sp>
        <p:nvSpPr>
          <p:cNvPr id="161858" name="Line 66"/>
          <p:cNvSpPr>
            <a:spLocks noChangeShapeType="1"/>
          </p:cNvSpPr>
          <p:nvPr/>
        </p:nvSpPr>
        <p:spPr bwMode="auto">
          <a:xfrm flipH="1" flipV="1">
            <a:off x="469900" y="2170113"/>
            <a:ext cx="1671638" cy="3603625"/>
          </a:xfrm>
          <a:prstGeom prst="line">
            <a:avLst/>
          </a:prstGeom>
          <a:noFill/>
          <a:ln w="25400">
            <a:solidFill>
              <a:srgbClr val="FF0000"/>
            </a:solidFill>
            <a:round/>
            <a:headEnd/>
            <a:tailEnd type="triangle" w="med" len="med"/>
          </a:ln>
          <a:effectLst/>
        </p:spPr>
        <p:txBody>
          <a:bodyPr/>
          <a:lstStyle/>
          <a:p>
            <a:endParaRPr lang="it-IT"/>
          </a:p>
        </p:txBody>
      </p:sp>
      <p:sp>
        <p:nvSpPr>
          <p:cNvPr id="161859" name="Line 67"/>
          <p:cNvSpPr>
            <a:spLocks noChangeShapeType="1"/>
          </p:cNvSpPr>
          <p:nvPr/>
        </p:nvSpPr>
        <p:spPr bwMode="auto">
          <a:xfrm flipH="1" flipV="1">
            <a:off x="442913" y="1433513"/>
            <a:ext cx="1698625" cy="4340225"/>
          </a:xfrm>
          <a:prstGeom prst="line">
            <a:avLst/>
          </a:prstGeom>
          <a:noFill/>
          <a:ln w="25400">
            <a:solidFill>
              <a:srgbClr val="FF0000"/>
            </a:solidFill>
            <a:round/>
            <a:headEnd/>
            <a:tailEnd type="triangle" w="med" len="med"/>
          </a:ln>
          <a:effectLst/>
        </p:spPr>
        <p:txBody>
          <a:bodyPr/>
          <a:lstStyle/>
          <a:p>
            <a:endParaRPr lang="it-IT"/>
          </a:p>
        </p:txBody>
      </p:sp>
      <p:sp>
        <p:nvSpPr>
          <p:cNvPr id="161860" name="Text Box 68"/>
          <p:cNvSpPr txBox="1">
            <a:spLocks noChangeArrowheads="1"/>
          </p:cNvSpPr>
          <p:nvPr/>
        </p:nvSpPr>
        <p:spPr bwMode="auto">
          <a:xfrm>
            <a:off x="539750" y="6232525"/>
            <a:ext cx="1335088" cy="581025"/>
          </a:xfrm>
          <a:prstGeom prst="rect">
            <a:avLst/>
          </a:prstGeom>
          <a:solidFill>
            <a:srgbClr val="000066"/>
          </a:solidFill>
          <a:ln w="22225">
            <a:noFill/>
            <a:miter lim="800000"/>
            <a:headEnd/>
            <a:tailEnd/>
          </a:ln>
          <a:effectLst/>
        </p:spPr>
        <p:txBody>
          <a:bodyPr wrap="none" lIns="91420" tIns="45711" rIns="91420" bIns="45711">
            <a:spAutoFit/>
          </a:bodyPr>
          <a:lstStyle/>
          <a:p>
            <a:pPr algn="ctr"/>
            <a:r>
              <a:rPr lang="en-US" sz="1600">
                <a:solidFill>
                  <a:schemeClr val="tx1"/>
                </a:solidFill>
                <a:latin typeface="Arial" charset="0"/>
              </a:rPr>
              <a:t>Autonomous</a:t>
            </a:r>
            <a:r>
              <a:rPr lang="en-US" sz="1600">
                <a:solidFill>
                  <a:schemeClr val="tx1"/>
                </a:solidFill>
                <a:effectLst>
                  <a:outerShdw blurRad="38100" dist="38100" dir="2700000" algn="tl">
                    <a:srgbClr val="000000"/>
                  </a:outerShdw>
                </a:effectLst>
                <a:latin typeface="Arial" charset="0"/>
              </a:rPr>
              <a:t/>
            </a:r>
            <a:br>
              <a:rPr lang="en-US" sz="1600">
                <a:solidFill>
                  <a:schemeClr val="tx1"/>
                </a:solidFill>
                <a:effectLst>
                  <a:outerShdw blurRad="38100" dist="38100" dir="2700000" algn="tl">
                    <a:srgbClr val="000000"/>
                  </a:outerShdw>
                </a:effectLst>
                <a:latin typeface="Arial" charset="0"/>
              </a:rPr>
            </a:br>
            <a:r>
              <a:rPr lang="en-US" sz="1600">
                <a:solidFill>
                  <a:schemeClr val="tx1"/>
                </a:solidFill>
                <a:effectLst>
                  <a:outerShdw blurRad="38100" dist="38100" dir="2700000" algn="tl">
                    <a:srgbClr val="000000"/>
                  </a:outerShdw>
                </a:effectLst>
                <a:latin typeface="Arial" charset="0"/>
              </a:rPr>
              <a:t>Transponder</a:t>
            </a:r>
          </a:p>
        </p:txBody>
      </p:sp>
      <p:sp>
        <p:nvSpPr>
          <p:cNvPr id="161861" name="Line 69"/>
          <p:cNvSpPr>
            <a:spLocks noChangeShapeType="1"/>
          </p:cNvSpPr>
          <p:nvPr/>
        </p:nvSpPr>
        <p:spPr bwMode="auto">
          <a:xfrm flipV="1">
            <a:off x="2117725" y="5727700"/>
            <a:ext cx="0" cy="522288"/>
          </a:xfrm>
          <a:prstGeom prst="line">
            <a:avLst/>
          </a:prstGeom>
          <a:noFill/>
          <a:ln w="25400">
            <a:solidFill>
              <a:schemeClr val="tx1"/>
            </a:solidFill>
            <a:round/>
            <a:headEnd type="diamond" w="med" len="med"/>
            <a:tailEnd type="diamond" w="med" len="med"/>
          </a:ln>
          <a:effectLst/>
        </p:spPr>
        <p:txBody>
          <a:bodyPr anchor="ctr"/>
          <a:lstStyle/>
          <a:p>
            <a:endParaRPr lang="it-IT"/>
          </a:p>
        </p:txBody>
      </p:sp>
      <p:sp>
        <p:nvSpPr>
          <p:cNvPr id="161862" name="Text Box 70"/>
          <p:cNvSpPr txBox="1">
            <a:spLocks noChangeArrowheads="1"/>
          </p:cNvSpPr>
          <p:nvPr/>
        </p:nvSpPr>
        <p:spPr bwMode="auto">
          <a:xfrm>
            <a:off x="684213" y="1839913"/>
            <a:ext cx="2808287" cy="581025"/>
          </a:xfrm>
          <a:prstGeom prst="rect">
            <a:avLst/>
          </a:prstGeom>
          <a:solidFill>
            <a:schemeClr val="tx1"/>
          </a:solidFill>
          <a:ln w="22225">
            <a:noFill/>
            <a:miter lim="800000"/>
            <a:headEnd/>
            <a:tailEnd/>
          </a:ln>
          <a:effectLst/>
        </p:spPr>
        <p:txBody>
          <a:bodyPr lIns="91420" tIns="45711" rIns="91420" bIns="45711">
            <a:spAutoFit/>
          </a:bodyPr>
          <a:lstStyle/>
          <a:p>
            <a:pPr>
              <a:buSzPct val="140000"/>
              <a:buFontTx/>
              <a:buChar char="•"/>
            </a:pPr>
            <a:r>
              <a:rPr lang="en-US" sz="1600" b="1">
                <a:solidFill>
                  <a:srgbClr val="FF3300"/>
                </a:solidFill>
                <a:latin typeface="Arial" charset="0"/>
              </a:rPr>
              <a:t> </a:t>
            </a:r>
            <a:r>
              <a:rPr lang="en-US" sz="1600" b="1">
                <a:solidFill>
                  <a:srgbClr val="FF0000"/>
                </a:solidFill>
                <a:latin typeface="Arial" charset="0"/>
              </a:rPr>
              <a:t>Hydrophones + sensors</a:t>
            </a:r>
          </a:p>
          <a:p>
            <a:pPr>
              <a:buSzPct val="140000"/>
              <a:buFontTx/>
              <a:buChar char="•"/>
            </a:pPr>
            <a:r>
              <a:rPr lang="en-US" sz="1600" b="1">
                <a:solidFill>
                  <a:schemeClr val="bg1"/>
                </a:solidFill>
                <a:latin typeface="Arial" charset="0"/>
              </a:rPr>
              <a:t>  tiltmeter/compass</a:t>
            </a:r>
          </a:p>
        </p:txBody>
      </p:sp>
      <p:sp>
        <p:nvSpPr>
          <p:cNvPr id="161863" name="Text Box 71"/>
          <p:cNvSpPr txBox="1">
            <a:spLocks noChangeArrowheads="1"/>
          </p:cNvSpPr>
          <p:nvPr/>
        </p:nvSpPr>
        <p:spPr bwMode="auto">
          <a:xfrm>
            <a:off x="179388" y="6237288"/>
            <a:ext cx="431800" cy="336550"/>
          </a:xfrm>
          <a:prstGeom prst="rect">
            <a:avLst/>
          </a:prstGeom>
          <a:noFill/>
          <a:ln w="22225">
            <a:noFill/>
            <a:miter lim="800000"/>
            <a:headEnd/>
            <a:tailEnd/>
          </a:ln>
          <a:effectLst/>
        </p:spPr>
        <p:txBody>
          <a:bodyPr lIns="91420" tIns="45711" rIns="91420" bIns="45711">
            <a:spAutoFit/>
          </a:bodyPr>
          <a:lstStyle/>
          <a:p>
            <a:pPr algn="ctr">
              <a:buSzPct val="140000"/>
              <a:buFontTx/>
              <a:buChar char="•"/>
            </a:pPr>
            <a:r>
              <a:rPr lang="en-US" sz="1600">
                <a:solidFill>
                  <a:srgbClr val="FF3300"/>
                </a:solidFill>
                <a:latin typeface="Arial" charset="0"/>
              </a:rPr>
              <a:t> </a:t>
            </a:r>
            <a:endParaRPr lang="en-US" sz="1600">
              <a:solidFill>
                <a:schemeClr val="tx2"/>
              </a:solidFill>
              <a:latin typeface="Arial" charset="0"/>
            </a:endParaRPr>
          </a:p>
        </p:txBody>
      </p:sp>
      <p:sp>
        <p:nvSpPr>
          <p:cNvPr id="161864" name="Line 72"/>
          <p:cNvSpPr>
            <a:spLocks noChangeShapeType="1"/>
          </p:cNvSpPr>
          <p:nvPr/>
        </p:nvSpPr>
        <p:spPr bwMode="auto">
          <a:xfrm flipV="1">
            <a:off x="395288" y="5805488"/>
            <a:ext cx="73025" cy="504825"/>
          </a:xfrm>
          <a:prstGeom prst="line">
            <a:avLst/>
          </a:prstGeom>
          <a:noFill/>
          <a:ln w="9525">
            <a:solidFill>
              <a:srgbClr val="FF0000"/>
            </a:solidFill>
            <a:round/>
            <a:headEnd/>
            <a:tailEnd type="triangle" w="med" len="med"/>
          </a:ln>
          <a:effectLst/>
        </p:spPr>
        <p:txBody>
          <a:bodyPr/>
          <a:lstStyle/>
          <a:p>
            <a:endParaRPr lang="it-IT"/>
          </a:p>
        </p:txBody>
      </p:sp>
      <p:sp>
        <p:nvSpPr>
          <p:cNvPr id="161865" name="Line 73"/>
          <p:cNvSpPr>
            <a:spLocks noChangeShapeType="1"/>
          </p:cNvSpPr>
          <p:nvPr/>
        </p:nvSpPr>
        <p:spPr bwMode="auto">
          <a:xfrm flipH="1" flipV="1">
            <a:off x="179388" y="5805488"/>
            <a:ext cx="144462" cy="504825"/>
          </a:xfrm>
          <a:prstGeom prst="line">
            <a:avLst/>
          </a:prstGeom>
          <a:noFill/>
          <a:ln w="9525">
            <a:solidFill>
              <a:srgbClr val="FF0000"/>
            </a:solidFill>
            <a:round/>
            <a:headEnd/>
            <a:tailEnd type="triangle" w="med" len="med"/>
          </a:ln>
          <a:effectLst/>
        </p:spPr>
        <p:txBody>
          <a:bodyPr/>
          <a:lstStyle/>
          <a:p>
            <a:endParaRPr lang="it-IT"/>
          </a:p>
        </p:txBody>
      </p:sp>
      <p:sp>
        <p:nvSpPr>
          <p:cNvPr id="161866" name="Line 74"/>
          <p:cNvSpPr>
            <a:spLocks noChangeShapeType="1"/>
          </p:cNvSpPr>
          <p:nvPr/>
        </p:nvSpPr>
        <p:spPr bwMode="auto">
          <a:xfrm flipV="1">
            <a:off x="395288" y="5949950"/>
            <a:ext cx="215900" cy="431800"/>
          </a:xfrm>
          <a:prstGeom prst="line">
            <a:avLst/>
          </a:prstGeom>
          <a:noFill/>
          <a:ln w="9525">
            <a:solidFill>
              <a:srgbClr val="FF0000"/>
            </a:solidFill>
            <a:round/>
            <a:headEnd/>
            <a:tailEnd type="triangle" w="med" len="med"/>
          </a:ln>
          <a:effectLst/>
        </p:spPr>
        <p:txBody>
          <a:bodyPr/>
          <a:lstStyle/>
          <a:p>
            <a:endParaRPr lang="it-IT"/>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3"/>
          <p:cNvSpPr>
            <a:spLocks noGrp="1"/>
          </p:cNvSpPr>
          <p:nvPr>
            <p:ph type="dt" sz="half" idx="10"/>
          </p:nvPr>
        </p:nvSpPr>
        <p:spPr/>
        <p:txBody>
          <a:bodyPr/>
          <a:lstStyle/>
          <a:p>
            <a:r>
              <a:rPr lang="it-IT"/>
              <a:t>Astrofisica con neutrini</a:t>
            </a:r>
          </a:p>
        </p:txBody>
      </p:sp>
      <p:sp>
        <p:nvSpPr>
          <p:cNvPr id="7" name="Segnaposto piè di pagina 4"/>
          <p:cNvSpPr>
            <a:spLocks noGrp="1"/>
          </p:cNvSpPr>
          <p:nvPr>
            <p:ph type="ftr" sz="quarter" idx="11"/>
          </p:nvPr>
        </p:nvSpPr>
        <p:spPr/>
        <p:txBody>
          <a:bodyPr/>
          <a:lstStyle/>
          <a:p>
            <a:r>
              <a:rPr lang="it-IT"/>
              <a:t>Maurizio Spurio - IFAE '09</a:t>
            </a:r>
          </a:p>
        </p:txBody>
      </p:sp>
      <p:sp>
        <p:nvSpPr>
          <p:cNvPr id="8" name="Segnaposto numero diapositiva 5"/>
          <p:cNvSpPr>
            <a:spLocks noGrp="1"/>
          </p:cNvSpPr>
          <p:nvPr>
            <p:ph type="sldNum" sz="quarter" idx="12"/>
          </p:nvPr>
        </p:nvSpPr>
        <p:spPr/>
        <p:txBody>
          <a:bodyPr/>
          <a:lstStyle/>
          <a:p>
            <a:fld id="{A5DE8C41-E45B-413E-8F75-4DE80AAE5850}" type="slidenum">
              <a:rPr lang="it-IT"/>
              <a:pPr/>
              <a:t>46</a:t>
            </a:fld>
            <a:endParaRPr lang="it-IT"/>
          </a:p>
        </p:txBody>
      </p:sp>
      <p:sp>
        <p:nvSpPr>
          <p:cNvPr id="105474" name="Rectangle 2"/>
          <p:cNvSpPr>
            <a:spLocks noGrp="1" noChangeArrowheads="1"/>
          </p:cNvSpPr>
          <p:nvPr>
            <p:ph type="title"/>
          </p:nvPr>
        </p:nvSpPr>
        <p:spPr/>
        <p:txBody>
          <a:bodyPr/>
          <a:lstStyle/>
          <a:p>
            <a:r>
              <a:rPr lang="it-IT" dirty="0" err="1"/>
              <a:t>IceCube</a:t>
            </a:r>
            <a:r>
              <a:rPr lang="it-IT" dirty="0"/>
              <a:t> </a:t>
            </a:r>
            <a:r>
              <a:rPr lang="it-IT" dirty="0" smtClean="0"/>
              <a:t>at the South Pole</a:t>
            </a:r>
            <a:endParaRPr lang="it-IT" dirty="0"/>
          </a:p>
        </p:txBody>
      </p:sp>
      <p:sp>
        <p:nvSpPr>
          <p:cNvPr id="105475" name="Rectangle 3"/>
          <p:cNvSpPr>
            <a:spLocks noGrp="1" noChangeArrowheads="1"/>
          </p:cNvSpPr>
          <p:nvPr>
            <p:ph type="body" idx="1"/>
          </p:nvPr>
        </p:nvSpPr>
        <p:spPr>
          <a:xfrm>
            <a:off x="827088" y="1989138"/>
            <a:ext cx="4105275" cy="4114800"/>
          </a:xfrm>
        </p:spPr>
        <p:txBody>
          <a:bodyPr/>
          <a:lstStyle/>
          <a:p>
            <a:r>
              <a:rPr lang="it-IT" sz="2200" dirty="0"/>
              <a:t>Rivelatore in fase di costruzione in Antartide:</a:t>
            </a:r>
          </a:p>
          <a:p>
            <a:pPr>
              <a:buFont typeface="Wingdings" pitchFamily="2" charset="2"/>
              <a:buNone/>
            </a:pPr>
            <a:r>
              <a:rPr lang="en-US" sz="2200" dirty="0"/>
              <a:t>- 80 </a:t>
            </a:r>
            <a:r>
              <a:rPr lang="en-US" sz="2200" dirty="0" err="1"/>
              <a:t>stringhe</a:t>
            </a:r>
            <a:r>
              <a:rPr lang="en-US" sz="2200" dirty="0"/>
              <a:t> (60 PMT/</a:t>
            </a:r>
            <a:r>
              <a:rPr lang="en-US" sz="2200" dirty="0" err="1"/>
              <a:t>stringa</a:t>
            </a:r>
            <a:r>
              <a:rPr lang="en-US" sz="2200" dirty="0"/>
              <a:t>) </a:t>
            </a:r>
          </a:p>
          <a:p>
            <a:pPr>
              <a:buFont typeface="Wingdings" pitchFamily="2" charset="2"/>
              <a:buNone/>
            </a:pPr>
            <a:r>
              <a:rPr lang="en-US" sz="2200" dirty="0"/>
              <a:t>- 4800 10” PMT (verso </a:t>
            </a:r>
            <a:r>
              <a:rPr lang="en-US" sz="2200" dirty="0" err="1"/>
              <a:t>il</a:t>
            </a:r>
            <a:r>
              <a:rPr lang="en-US" sz="2200" dirty="0"/>
              <a:t> basso)</a:t>
            </a:r>
          </a:p>
          <a:p>
            <a:pPr>
              <a:buFont typeface="Wingdings" pitchFamily="2" charset="2"/>
              <a:buNone/>
            </a:pPr>
            <a:r>
              <a:rPr lang="en-US" sz="2200" dirty="0"/>
              <a:t>- 125 m </a:t>
            </a:r>
            <a:r>
              <a:rPr lang="en-US" sz="2200" dirty="0" err="1"/>
              <a:t>distanza</a:t>
            </a:r>
            <a:r>
              <a:rPr lang="en-US" sz="2200" dirty="0"/>
              <a:t> </a:t>
            </a:r>
            <a:r>
              <a:rPr lang="en-US" sz="2200" dirty="0" err="1"/>
              <a:t>tra</a:t>
            </a:r>
            <a:r>
              <a:rPr lang="en-US" sz="2200" dirty="0"/>
              <a:t> </a:t>
            </a:r>
            <a:r>
              <a:rPr lang="en-US" sz="2200" dirty="0" err="1"/>
              <a:t>stringhe</a:t>
            </a:r>
            <a:endParaRPr lang="en-US" sz="2200" dirty="0"/>
          </a:p>
          <a:p>
            <a:pPr>
              <a:buFont typeface="Wingdings" pitchFamily="2" charset="2"/>
              <a:buNone/>
            </a:pPr>
            <a:r>
              <a:rPr lang="en-US" sz="2200" dirty="0"/>
              <a:t>- 16 m </a:t>
            </a:r>
            <a:r>
              <a:rPr lang="en-US" sz="2200" dirty="0" err="1"/>
              <a:t>distanza</a:t>
            </a:r>
            <a:r>
              <a:rPr lang="en-US" sz="2200" dirty="0"/>
              <a:t> </a:t>
            </a:r>
            <a:r>
              <a:rPr lang="en-US" sz="2200" dirty="0" err="1"/>
              <a:t>tra</a:t>
            </a:r>
            <a:r>
              <a:rPr lang="en-US" sz="2200" dirty="0"/>
              <a:t> PMT </a:t>
            </a:r>
            <a:r>
              <a:rPr lang="en-US" sz="2200" dirty="0" err="1"/>
              <a:t>sulla</a:t>
            </a:r>
            <a:r>
              <a:rPr lang="en-US" sz="2200" dirty="0"/>
              <a:t> </a:t>
            </a:r>
            <a:r>
              <a:rPr lang="en-US" sz="2200" dirty="0" err="1"/>
              <a:t>stringa</a:t>
            </a:r>
            <a:endParaRPr lang="en-US" sz="2200" dirty="0"/>
          </a:p>
          <a:p>
            <a:pPr>
              <a:buFont typeface="Wingdings" pitchFamily="2" charset="2"/>
              <a:buNone/>
            </a:pPr>
            <a:r>
              <a:rPr lang="en-US" sz="2200" dirty="0"/>
              <a:t>- Volume </a:t>
            </a:r>
            <a:r>
              <a:rPr lang="en-US" sz="2200" dirty="0" err="1"/>
              <a:t>istrumentato</a:t>
            </a:r>
            <a:r>
              <a:rPr lang="en-US" sz="2200" dirty="0"/>
              <a:t>: 1 km3 </a:t>
            </a:r>
          </a:p>
          <a:p>
            <a:pPr>
              <a:buFont typeface="Wingdings" pitchFamily="2" charset="2"/>
              <a:buNone/>
            </a:pPr>
            <a:r>
              <a:rPr lang="en-US" sz="2200" dirty="0"/>
              <a:t>- </a:t>
            </a:r>
            <a:r>
              <a:rPr lang="en-US" sz="2200" b="1" dirty="0" smtClean="0"/>
              <a:t>Completed (2012)</a:t>
            </a:r>
            <a:r>
              <a:rPr lang="en-US" sz="2200" dirty="0" smtClean="0"/>
              <a:t> </a:t>
            </a:r>
            <a:endParaRPr lang="it-IT" sz="2200" dirty="0"/>
          </a:p>
        </p:txBody>
      </p:sp>
      <p:pic>
        <p:nvPicPr>
          <p:cNvPr id="105476" name="Picture 4" descr="The image “http://icecube.wisc.edu/gallery/detector_concepts/images/schema1-300.jpg” cannot be displayed, because it contains errors."/>
          <p:cNvPicPr>
            <a:picLocks noChangeAspect="1" noChangeArrowheads="1"/>
          </p:cNvPicPr>
          <p:nvPr/>
        </p:nvPicPr>
        <p:blipFill>
          <a:blip r:embed="rId2" cstate="print"/>
          <a:srcRect/>
          <a:stretch>
            <a:fillRect/>
          </a:stretch>
        </p:blipFill>
        <p:spPr bwMode="auto">
          <a:xfrm>
            <a:off x="5216525" y="1844675"/>
            <a:ext cx="3927475" cy="4648200"/>
          </a:xfrm>
          <a:prstGeom prst="rect">
            <a:avLst/>
          </a:prstGeom>
          <a:noFill/>
        </p:spPr>
      </p:pic>
      <p:sp>
        <p:nvSpPr>
          <p:cNvPr id="105477" name="Rectangle 5"/>
          <p:cNvSpPr>
            <a:spLocks noChangeArrowheads="1"/>
          </p:cNvSpPr>
          <p:nvPr/>
        </p:nvSpPr>
        <p:spPr bwMode="auto">
          <a:xfrm>
            <a:off x="611188" y="5084763"/>
            <a:ext cx="4105275" cy="865187"/>
          </a:xfrm>
          <a:prstGeom prst="rect">
            <a:avLst/>
          </a:prstGeom>
          <a:noFill/>
          <a:ln w="31750" algn="ctr">
            <a:solidFill>
              <a:srgbClr val="FFFF00"/>
            </a:solidFill>
            <a:miter lim="800000"/>
            <a:headEnd/>
            <a:tailEnd/>
          </a:ln>
          <a:effectLst/>
        </p:spPr>
        <p:txBody>
          <a:bodyPr wrap="none" anchor="ctr">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7" name="Segnaposto numero diapositiva 54"/>
          <p:cNvSpPr txBox="1">
            <a:spLocks noGrp="1"/>
          </p:cNvSpPr>
          <p:nvPr/>
        </p:nvSpPr>
        <p:spPr bwMode="auto">
          <a:xfrm>
            <a:off x="7010400" y="6524625"/>
            <a:ext cx="2133600" cy="476250"/>
          </a:xfrm>
          <a:prstGeom prst="rect">
            <a:avLst/>
          </a:prstGeom>
          <a:noFill/>
          <a:ln w="9525">
            <a:noFill/>
            <a:miter lim="800000"/>
            <a:headEnd/>
            <a:tailEnd/>
          </a:ln>
        </p:spPr>
        <p:txBody>
          <a:bodyPr/>
          <a:lstStyle/>
          <a:p>
            <a:pPr algn="r"/>
            <a:fld id="{BF512690-CC39-43CB-A8DA-05F6CA11B32E}" type="slidenum">
              <a:rPr lang="it-IT" sz="1400">
                <a:solidFill>
                  <a:srgbClr val="FFFFFF"/>
                </a:solidFill>
                <a:cs typeface="Arial" pitchFamily="34" charset="0"/>
              </a:rPr>
              <a:pPr algn="r"/>
              <a:t>47</a:t>
            </a:fld>
            <a:endParaRPr lang="it-IT" sz="1400">
              <a:solidFill>
                <a:srgbClr val="FFFFFF"/>
              </a:solidFill>
              <a:cs typeface="Arial" pitchFamily="34" charset="0"/>
            </a:endParaRPr>
          </a:p>
        </p:txBody>
      </p:sp>
      <p:graphicFrame>
        <p:nvGraphicFramePr>
          <p:cNvPr id="2050" name="Object 4"/>
          <p:cNvGraphicFramePr>
            <a:graphicFrameLocks noChangeAspect="1"/>
          </p:cNvGraphicFramePr>
          <p:nvPr/>
        </p:nvGraphicFramePr>
        <p:xfrm>
          <a:off x="2595563" y="685800"/>
          <a:ext cx="4949825" cy="3598863"/>
        </p:xfrm>
        <a:graphic>
          <a:graphicData uri="http://schemas.openxmlformats.org/presentationml/2006/ole">
            <p:oleObj spid="_x0000_s425986" name="Clip" r:id="rId4" imgW="7353000" imgH="5473440" progId="">
              <p:embed/>
            </p:oleObj>
          </a:graphicData>
        </a:graphic>
      </p:graphicFrame>
      <p:sp>
        <p:nvSpPr>
          <p:cNvPr id="2058" name="Oval 5"/>
          <p:cNvSpPr>
            <a:spLocks noChangeArrowheads="1"/>
          </p:cNvSpPr>
          <p:nvPr/>
        </p:nvSpPr>
        <p:spPr bwMode="auto">
          <a:xfrm>
            <a:off x="3702050" y="3195638"/>
            <a:ext cx="87313"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59" name="Oval 6"/>
          <p:cNvSpPr>
            <a:spLocks noChangeArrowheads="1"/>
          </p:cNvSpPr>
          <p:nvPr/>
        </p:nvSpPr>
        <p:spPr bwMode="auto">
          <a:xfrm>
            <a:off x="3887788" y="2684463"/>
            <a:ext cx="88900"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0" name="Oval 7"/>
          <p:cNvSpPr>
            <a:spLocks noChangeArrowheads="1"/>
          </p:cNvSpPr>
          <p:nvPr/>
        </p:nvSpPr>
        <p:spPr bwMode="auto">
          <a:xfrm>
            <a:off x="3230563" y="3414713"/>
            <a:ext cx="87312"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1" name="Oval 8"/>
          <p:cNvSpPr>
            <a:spLocks noChangeArrowheads="1"/>
          </p:cNvSpPr>
          <p:nvPr/>
        </p:nvSpPr>
        <p:spPr bwMode="auto">
          <a:xfrm>
            <a:off x="3563938" y="2801938"/>
            <a:ext cx="87312" cy="88900"/>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2" name="Oval 9"/>
          <p:cNvSpPr>
            <a:spLocks noChangeArrowheads="1"/>
          </p:cNvSpPr>
          <p:nvPr/>
        </p:nvSpPr>
        <p:spPr bwMode="auto">
          <a:xfrm>
            <a:off x="3206750" y="2589213"/>
            <a:ext cx="87313"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3" name="Oval 10"/>
          <p:cNvSpPr>
            <a:spLocks noChangeArrowheads="1"/>
          </p:cNvSpPr>
          <p:nvPr/>
        </p:nvSpPr>
        <p:spPr bwMode="auto">
          <a:xfrm>
            <a:off x="3887788" y="2771775"/>
            <a:ext cx="87312" cy="87313"/>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4" name="Oval 11"/>
          <p:cNvSpPr>
            <a:spLocks noChangeArrowheads="1"/>
          </p:cNvSpPr>
          <p:nvPr/>
        </p:nvSpPr>
        <p:spPr bwMode="auto">
          <a:xfrm>
            <a:off x="4140200" y="3167063"/>
            <a:ext cx="85725"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5" name="Oval 12"/>
          <p:cNvSpPr>
            <a:spLocks noChangeArrowheads="1"/>
          </p:cNvSpPr>
          <p:nvPr/>
        </p:nvSpPr>
        <p:spPr bwMode="auto">
          <a:xfrm>
            <a:off x="4543425" y="3576638"/>
            <a:ext cx="87313"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6" name="Oval 13"/>
          <p:cNvSpPr>
            <a:spLocks noChangeArrowheads="1"/>
          </p:cNvSpPr>
          <p:nvPr/>
        </p:nvSpPr>
        <p:spPr bwMode="auto">
          <a:xfrm>
            <a:off x="4337050" y="3856038"/>
            <a:ext cx="87313"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67" name="Text Box 14"/>
          <p:cNvSpPr txBox="1">
            <a:spLocks noChangeArrowheads="1"/>
          </p:cNvSpPr>
          <p:nvPr/>
        </p:nvSpPr>
        <p:spPr bwMode="auto">
          <a:xfrm>
            <a:off x="3930650" y="642938"/>
            <a:ext cx="274638" cy="304800"/>
          </a:xfrm>
          <a:prstGeom prst="rect">
            <a:avLst/>
          </a:prstGeom>
          <a:noFill/>
          <a:ln w="9525">
            <a:noFill/>
            <a:miter lim="800000"/>
            <a:headEnd/>
            <a:tailEnd/>
          </a:ln>
        </p:spPr>
        <p:txBody>
          <a:bodyPr wrap="none">
            <a:spAutoFit/>
          </a:bodyPr>
          <a:lstStyle/>
          <a:p>
            <a:pPr algn="ctr" eaLnBrk="0" hangingPunct="0">
              <a:buClr>
                <a:srgbClr val="3333CC"/>
              </a:buClr>
              <a:buSzPct val="60000"/>
              <a:buFont typeface="Wingdings" pitchFamily="2" charset="2"/>
              <a:buChar char="v"/>
            </a:pPr>
            <a:endParaRPr lang="fr-FR" sz="1400">
              <a:latin typeface="Times New Roman" pitchFamily="18" charset="0"/>
              <a:cs typeface="Arial" pitchFamily="34" charset="0"/>
            </a:endParaRPr>
          </a:p>
        </p:txBody>
      </p:sp>
      <p:graphicFrame>
        <p:nvGraphicFramePr>
          <p:cNvPr id="2051" name="Object 16"/>
          <p:cNvGraphicFramePr>
            <a:graphicFrameLocks/>
          </p:cNvGraphicFramePr>
          <p:nvPr/>
        </p:nvGraphicFramePr>
        <p:xfrm>
          <a:off x="1571625" y="3554413"/>
          <a:ext cx="1028700" cy="517525"/>
        </p:xfrm>
        <a:graphic>
          <a:graphicData uri="http://schemas.openxmlformats.org/presentationml/2006/ole">
            <p:oleObj spid="_x0000_s425987" name="Microsoft ClipArt Gallery" r:id="rId5" imgW="2844800" imgH="1892300" progId="">
              <p:embed/>
            </p:oleObj>
          </a:graphicData>
        </a:graphic>
      </p:graphicFrame>
      <p:sp>
        <p:nvSpPr>
          <p:cNvPr id="36881" name="Text Box 17"/>
          <p:cNvSpPr txBox="1">
            <a:spLocks noChangeArrowheads="1"/>
          </p:cNvSpPr>
          <p:nvPr/>
        </p:nvSpPr>
        <p:spPr bwMode="auto">
          <a:xfrm>
            <a:off x="1042988" y="4151313"/>
            <a:ext cx="2814637" cy="2635250"/>
          </a:xfrm>
          <a:prstGeom prst="rect">
            <a:avLst/>
          </a:prstGeom>
          <a:noFill/>
          <a:ln w="9525">
            <a:noFill/>
            <a:miter lim="800000"/>
            <a:headEnd/>
            <a:tailEnd/>
          </a:ln>
          <a:effectLst/>
        </p:spPr>
        <p:txBody>
          <a:bodyPr>
            <a:spAutoFit/>
          </a:bodyPr>
          <a:lstStyle/>
          <a:p>
            <a:pPr eaLnBrk="0" hangingPunct="0">
              <a:spcAft>
                <a:spcPct val="20000"/>
              </a:spcAft>
              <a:buClr>
                <a:srgbClr val="3333CC"/>
              </a:buClr>
              <a:buSzPct val="60000"/>
              <a:buFont typeface="Wingdings" pitchFamily="2" charset="2"/>
              <a:buChar char="v"/>
              <a:defRPr/>
            </a:pPr>
            <a:r>
              <a:rPr lang="es-ES_tradnl" sz="1400" dirty="0">
                <a:solidFill>
                  <a:srgbClr val="000000"/>
                </a:solidFill>
                <a:effectLst>
                  <a:outerShdw blurRad="38100" dist="38100" dir="2700000" algn="tl">
                    <a:srgbClr val="FFFFFF"/>
                  </a:outerShdw>
                </a:effectLst>
                <a:cs typeface="Arial" pitchFamily="34" charset="0"/>
              </a:rPr>
              <a:t> </a:t>
            </a:r>
            <a:r>
              <a:rPr lang="es-ES_tradnl" sz="1400" dirty="0">
                <a:solidFill>
                  <a:srgbClr val="FFFF00"/>
                </a:solidFill>
                <a:effectLst>
                  <a:outerShdw blurRad="38100" dist="38100" dir="2700000" algn="tl">
                    <a:srgbClr val="69676D"/>
                  </a:outerShdw>
                </a:effectLst>
                <a:cs typeface="Arial" pitchFamily="34" charset="0"/>
              </a:rPr>
              <a:t>CPPM, </a:t>
            </a:r>
            <a:r>
              <a:rPr lang="es-ES_tradnl" sz="1400" dirty="0" err="1">
                <a:solidFill>
                  <a:srgbClr val="FFFF00"/>
                </a:solidFill>
                <a:effectLst>
                  <a:outerShdw blurRad="38100" dist="38100" dir="2700000" algn="tl">
                    <a:srgbClr val="69676D"/>
                  </a:outerShdw>
                </a:effectLst>
                <a:cs typeface="Arial" pitchFamily="34" charset="0"/>
              </a:rPr>
              <a:t>Marseille</a:t>
            </a:r>
            <a:r>
              <a:rPr lang="es-ES_tradnl" sz="1400" dirty="0">
                <a:solidFill>
                  <a:srgbClr val="FFFF00"/>
                </a:solidFill>
                <a:effectLst>
                  <a:outerShdw blurRad="38100" dist="38100" dir="2700000" algn="tl">
                    <a:srgbClr val="FFFFFF"/>
                  </a:outerShdw>
                </a:effectLst>
                <a:cs typeface="Arial" pitchFamily="34" charset="0"/>
              </a:rPr>
              <a:t> </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FFFFFF"/>
                  </a:outerShdw>
                </a:effectLst>
                <a:cs typeface="Arial" pitchFamily="34" charset="0"/>
              </a:rPr>
              <a:t> </a:t>
            </a:r>
            <a:r>
              <a:rPr lang="es-ES_tradnl" sz="1400" dirty="0">
                <a:solidFill>
                  <a:srgbClr val="FFFF00"/>
                </a:solidFill>
                <a:effectLst>
                  <a:outerShdw blurRad="38100" dist="38100" dir="2700000" algn="tl">
                    <a:srgbClr val="69676D"/>
                  </a:outerShdw>
                </a:effectLst>
                <a:cs typeface="Arial" pitchFamily="34" charset="0"/>
              </a:rPr>
              <a:t>DSM/IRFU/CEA, </a:t>
            </a:r>
            <a:r>
              <a:rPr lang="es-ES_tradnl" sz="1400" dirty="0" err="1">
                <a:solidFill>
                  <a:srgbClr val="FFFF00"/>
                </a:solidFill>
                <a:effectLst>
                  <a:outerShdw blurRad="38100" dist="38100" dir="2700000" algn="tl">
                    <a:srgbClr val="69676D"/>
                  </a:outerShdw>
                </a:effectLst>
                <a:cs typeface="Arial" pitchFamily="34" charset="0"/>
              </a:rPr>
              <a:t>Saclay</a:t>
            </a:r>
            <a:r>
              <a:rPr lang="es-ES_tradnl" sz="1400" dirty="0">
                <a:solidFill>
                  <a:srgbClr val="FFFF00"/>
                </a:solidFill>
                <a:effectLst>
                  <a:outerShdw blurRad="38100" dist="38100" dir="2700000" algn="tl">
                    <a:srgbClr val="69676D"/>
                  </a:outerShdw>
                </a:effectLst>
                <a:cs typeface="Arial" pitchFamily="34" charset="0"/>
              </a:rPr>
              <a:t> </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FFFFFF"/>
                  </a:outerShdw>
                </a:effectLst>
                <a:cs typeface="Arial" pitchFamily="34" charset="0"/>
              </a:rPr>
              <a:t> </a:t>
            </a:r>
            <a:r>
              <a:rPr lang="es-ES_tradnl" sz="1400" dirty="0">
                <a:solidFill>
                  <a:srgbClr val="FFFF00"/>
                </a:solidFill>
                <a:effectLst>
                  <a:outerShdw blurRad="38100" dist="38100" dir="2700000" algn="tl">
                    <a:srgbClr val="69676D"/>
                  </a:outerShdw>
                </a:effectLst>
                <a:cs typeface="Arial" pitchFamily="34" charset="0"/>
              </a:rPr>
              <a:t>APC, Paris</a:t>
            </a:r>
          </a:p>
          <a:p>
            <a:pPr eaLnBrk="0" hangingPunct="0">
              <a:spcAft>
                <a:spcPct val="20000"/>
              </a:spcAft>
              <a:buClr>
                <a:srgbClr val="3333CC"/>
              </a:buClr>
              <a:buSzPct val="60000"/>
              <a:buFont typeface="Wingdings" pitchFamily="2" charset="2"/>
              <a:buChar char="v"/>
              <a:defRPr/>
            </a:pPr>
            <a:r>
              <a:rPr lang="es-ES_tradnl" sz="1400" dirty="0">
                <a:solidFill>
                  <a:srgbClr val="FF0000"/>
                </a:solidFill>
                <a:effectLst>
                  <a:outerShdw blurRad="38100" dist="38100" dir="2700000" algn="tl">
                    <a:srgbClr val="69676D"/>
                  </a:outerShdw>
                </a:effectLst>
                <a:cs typeface="Arial" pitchFamily="34" charset="0"/>
              </a:rPr>
              <a:t> LPC, Clermont-Ferrand</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IPHC (</a:t>
            </a:r>
            <a:r>
              <a:rPr lang="es-ES_tradnl" sz="1400" dirty="0" err="1">
                <a:solidFill>
                  <a:srgbClr val="FFFF00"/>
                </a:solidFill>
                <a:effectLst>
                  <a:outerShdw blurRad="38100" dist="38100" dir="2700000" algn="tl">
                    <a:srgbClr val="69676D"/>
                  </a:outerShdw>
                </a:effectLst>
                <a:cs typeface="Arial" pitchFamily="34" charset="0"/>
              </a:rPr>
              <a:t>IReS</a:t>
            </a: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Strasbourg</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FFFFFF"/>
                  </a:outerShdw>
                </a:effectLst>
                <a:cs typeface="Arial" pitchFamily="34" charset="0"/>
              </a:rPr>
              <a:t> </a:t>
            </a:r>
            <a:r>
              <a:rPr lang="es-ES_tradnl" sz="1400" dirty="0">
                <a:solidFill>
                  <a:srgbClr val="FFFF00"/>
                </a:solidFill>
                <a:effectLst>
                  <a:outerShdw blurRad="38100" dist="38100" dir="2700000" algn="tl">
                    <a:srgbClr val="69676D"/>
                  </a:outerShdw>
                </a:effectLst>
                <a:cs typeface="Arial" pitchFamily="34" charset="0"/>
              </a:rPr>
              <a:t>Univ. de H.-A., </a:t>
            </a:r>
            <a:r>
              <a:rPr lang="es-ES_tradnl" sz="1400" dirty="0" err="1">
                <a:solidFill>
                  <a:srgbClr val="FFFF00"/>
                </a:solidFill>
                <a:effectLst>
                  <a:outerShdw blurRad="38100" dist="38100" dir="2700000" algn="tl">
                    <a:srgbClr val="69676D"/>
                  </a:outerShdw>
                </a:effectLst>
                <a:cs typeface="Arial" pitchFamily="34" charset="0"/>
              </a:rPr>
              <a:t>Mulhouse</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IFREMER, </a:t>
            </a:r>
            <a:r>
              <a:rPr lang="es-ES_tradnl" sz="1400" dirty="0" err="1">
                <a:solidFill>
                  <a:srgbClr val="FFFF00"/>
                </a:solidFill>
                <a:effectLst>
                  <a:outerShdw blurRad="38100" dist="38100" dir="2700000" algn="tl">
                    <a:srgbClr val="69676D"/>
                  </a:outerShdw>
                </a:effectLst>
                <a:cs typeface="Arial" pitchFamily="34" charset="0"/>
              </a:rPr>
              <a:t>Toulon</a:t>
            </a:r>
            <a:r>
              <a:rPr lang="es-ES_tradnl" sz="1400" dirty="0">
                <a:solidFill>
                  <a:srgbClr val="FFFF00"/>
                </a:solidFill>
                <a:effectLst>
                  <a:outerShdw blurRad="38100" dist="38100" dir="2700000" algn="tl">
                    <a:srgbClr val="69676D"/>
                  </a:outerShdw>
                </a:effectLst>
                <a:cs typeface="Arial" pitchFamily="34" charset="0"/>
              </a:rPr>
              <a:t>/Brest</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C.O.M. </a:t>
            </a:r>
            <a:r>
              <a:rPr lang="es-ES_tradnl" sz="1400" dirty="0" err="1">
                <a:solidFill>
                  <a:srgbClr val="FFFF00"/>
                </a:solidFill>
                <a:effectLst>
                  <a:outerShdw blurRad="38100" dist="38100" dir="2700000" algn="tl">
                    <a:srgbClr val="69676D"/>
                  </a:outerShdw>
                </a:effectLst>
                <a:cs typeface="Arial" pitchFamily="34" charset="0"/>
              </a:rPr>
              <a:t>Marseille</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LAM, </a:t>
            </a:r>
            <a:r>
              <a:rPr lang="es-ES_tradnl" sz="1400" dirty="0" err="1">
                <a:solidFill>
                  <a:srgbClr val="FFFF00"/>
                </a:solidFill>
                <a:effectLst>
                  <a:outerShdw blurRad="38100" dist="38100" dir="2700000" algn="tl">
                    <a:srgbClr val="69676D"/>
                  </a:outerShdw>
                </a:effectLst>
                <a:cs typeface="Arial" pitchFamily="34" charset="0"/>
              </a:rPr>
              <a:t>Marseille</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GeoAzur</a:t>
            </a: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Villefranche</a:t>
            </a:r>
            <a:endParaRPr lang="es-ES" sz="1400" dirty="0">
              <a:solidFill>
                <a:srgbClr val="FFFF00"/>
              </a:solidFill>
              <a:effectLst>
                <a:outerShdw blurRad="38100" dist="38100" dir="2700000" algn="tl">
                  <a:srgbClr val="69676D"/>
                </a:outerShdw>
              </a:effectLst>
              <a:cs typeface="Arial" pitchFamily="34" charset="0"/>
            </a:endParaRPr>
          </a:p>
        </p:txBody>
      </p:sp>
      <p:sp>
        <p:nvSpPr>
          <p:cNvPr id="36887" name="Text Box 23"/>
          <p:cNvSpPr txBox="1">
            <a:spLocks noChangeArrowheads="1"/>
          </p:cNvSpPr>
          <p:nvPr/>
        </p:nvSpPr>
        <p:spPr bwMode="auto">
          <a:xfrm>
            <a:off x="3286125" y="4614863"/>
            <a:ext cx="2514600" cy="1858962"/>
          </a:xfrm>
          <a:prstGeom prst="rect">
            <a:avLst/>
          </a:prstGeom>
          <a:noFill/>
          <a:ln w="9525">
            <a:noFill/>
            <a:miter lim="800000"/>
            <a:headEnd/>
            <a:tailEnd/>
          </a:ln>
          <a:effectLst/>
        </p:spPr>
        <p:txBody>
          <a:bodyPr>
            <a:spAutoFit/>
          </a:bodyPr>
          <a:lstStyle/>
          <a:p>
            <a:pPr eaLnBrk="0" hangingPunct="0">
              <a:spcAft>
                <a:spcPct val="20000"/>
              </a:spcAft>
              <a:buClr>
                <a:srgbClr val="3333CC"/>
              </a:buClr>
              <a:buSzPct val="60000"/>
              <a:buFont typeface="Wingdings" pitchFamily="2" charset="2"/>
              <a:buChar char="v"/>
              <a:defRPr/>
            </a:pPr>
            <a:r>
              <a:rPr lang="es-ES_tradnl" sz="1400" dirty="0">
                <a:solidFill>
                  <a:srgbClr val="000000"/>
                </a:solidFill>
                <a:effectLst>
                  <a:outerShdw blurRad="38100" dist="38100" dir="2700000" algn="tl">
                    <a:srgbClr val="FFFFFF"/>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/INFN of Bari </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/INFN of </a:t>
            </a:r>
            <a:r>
              <a:rPr lang="es-ES_tradnl" sz="1400" dirty="0" err="1">
                <a:solidFill>
                  <a:srgbClr val="FFFF00"/>
                </a:solidFill>
                <a:effectLst>
                  <a:outerShdw blurRad="38100" dist="38100" dir="2700000" algn="tl">
                    <a:srgbClr val="69676D"/>
                  </a:outerShdw>
                </a:effectLst>
                <a:cs typeface="Arial" pitchFamily="34" charset="0"/>
              </a:rPr>
              <a:t>Bologna</a:t>
            </a:r>
            <a:r>
              <a:rPr lang="es-ES_tradnl" sz="1400" dirty="0">
                <a:solidFill>
                  <a:srgbClr val="FFFF00"/>
                </a:solidFill>
                <a:effectLst>
                  <a:outerShdw blurRad="38100" dist="38100" dir="2700000" algn="tl">
                    <a:srgbClr val="69676D"/>
                  </a:outerShdw>
                </a:effectLst>
                <a:cs typeface="Arial" pitchFamily="34" charset="0"/>
              </a:rPr>
              <a:t> </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/INFN of Catania </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LNS  – Catania</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/INFN of Pisa</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/INFN of Rome </a:t>
            </a:r>
          </a:p>
          <a:p>
            <a:pPr eaLnBrk="0" hangingPunct="0">
              <a:spcAft>
                <a:spcPct val="20000"/>
              </a:spcAft>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/INFN of </a:t>
            </a:r>
            <a:r>
              <a:rPr lang="es-ES_tradnl" sz="1400" dirty="0" err="1">
                <a:solidFill>
                  <a:srgbClr val="FFFF00"/>
                </a:solidFill>
                <a:effectLst>
                  <a:outerShdw blurRad="38100" dist="38100" dir="2700000" algn="tl">
                    <a:srgbClr val="69676D"/>
                  </a:outerShdw>
                </a:effectLst>
                <a:cs typeface="Arial" pitchFamily="34" charset="0"/>
              </a:rPr>
              <a:t>Genova</a:t>
            </a:r>
            <a:r>
              <a:rPr lang="es-ES_tradnl" sz="1400" dirty="0">
                <a:solidFill>
                  <a:srgbClr val="FFFF00"/>
                </a:solidFill>
                <a:effectLst>
                  <a:outerShdw blurRad="38100" dist="38100" dir="2700000" algn="tl">
                    <a:srgbClr val="69676D"/>
                  </a:outerShdw>
                </a:effectLst>
                <a:cs typeface="Arial" pitchFamily="34" charset="0"/>
              </a:rPr>
              <a:t> </a:t>
            </a:r>
            <a:endParaRPr lang="es-ES" sz="1400" dirty="0">
              <a:solidFill>
                <a:srgbClr val="FFFF00"/>
              </a:solidFill>
              <a:effectLst>
                <a:outerShdw blurRad="38100" dist="38100" dir="2700000" algn="tl">
                  <a:srgbClr val="69676D"/>
                </a:outerShdw>
              </a:effectLst>
              <a:cs typeface="Arial" pitchFamily="34" charset="0"/>
            </a:endParaRPr>
          </a:p>
        </p:txBody>
      </p:sp>
      <p:graphicFrame>
        <p:nvGraphicFramePr>
          <p:cNvPr id="2052" name="Object 24"/>
          <p:cNvGraphicFramePr>
            <a:graphicFrameLocks/>
          </p:cNvGraphicFramePr>
          <p:nvPr/>
        </p:nvGraphicFramePr>
        <p:xfrm>
          <a:off x="242888" y="2874963"/>
          <a:ext cx="914400" cy="457200"/>
        </p:xfrm>
        <a:graphic>
          <a:graphicData uri="http://schemas.openxmlformats.org/presentationml/2006/ole">
            <p:oleObj spid="_x0000_s425988" name="Microsoft ClipArt Gallery" r:id="rId6" imgW="2908300" imgH="1892300" progId="">
              <p:embed/>
            </p:oleObj>
          </a:graphicData>
        </a:graphic>
      </p:graphicFrame>
      <p:sp>
        <p:nvSpPr>
          <p:cNvPr id="36889" name="Text Box 25"/>
          <p:cNvSpPr txBox="1">
            <a:spLocks noChangeArrowheads="1"/>
          </p:cNvSpPr>
          <p:nvPr/>
        </p:nvSpPr>
        <p:spPr bwMode="auto">
          <a:xfrm>
            <a:off x="-36513" y="3390900"/>
            <a:ext cx="1608138" cy="738188"/>
          </a:xfrm>
          <a:prstGeom prst="rect">
            <a:avLst/>
          </a:prstGeom>
          <a:noFill/>
          <a:ln w="9525">
            <a:noFill/>
            <a:miter lim="800000"/>
            <a:headEnd/>
            <a:tailEnd/>
          </a:ln>
          <a:effectLst/>
        </p:spPr>
        <p:txBody>
          <a:bodyPr>
            <a:spAutoFit/>
          </a:bodyPr>
          <a:lstStyle/>
          <a:p>
            <a:pPr eaLnBrk="0" hangingPunct="0">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FFFFFF"/>
                  </a:outerShdw>
                </a:effectLst>
                <a:latin typeface="Times New Roman" pitchFamily="18" charset="0"/>
                <a:cs typeface="Arial" pitchFamily="34" charset="0"/>
              </a:rPr>
              <a:t> </a:t>
            </a:r>
            <a:r>
              <a:rPr lang="es-ES_tradnl" sz="1400" dirty="0">
                <a:solidFill>
                  <a:srgbClr val="FFFF00"/>
                </a:solidFill>
                <a:effectLst>
                  <a:outerShdw blurRad="38100" dist="38100" dir="2700000" algn="tl">
                    <a:srgbClr val="69676D"/>
                  </a:outerShdw>
                </a:effectLst>
                <a:cs typeface="Arial" pitchFamily="34" charset="0"/>
              </a:rPr>
              <a:t>IFIC, Valencia</a:t>
            </a:r>
          </a:p>
          <a:p>
            <a:pPr eaLnBrk="0" hangingPunct="0">
              <a:buClr>
                <a:srgbClr val="3333CC"/>
              </a:buClr>
              <a:buSzPct val="60000"/>
              <a:buFont typeface="Wingdings" pitchFamily="2" charset="2"/>
              <a:buChar char="v"/>
              <a:defRPr/>
            </a:pPr>
            <a:r>
              <a:rPr lang="es-ES" sz="1400" dirty="0">
                <a:solidFill>
                  <a:srgbClr val="FFFF00"/>
                </a:solidFill>
                <a:effectLst>
                  <a:outerShdw blurRad="38100" dist="38100" dir="2700000" algn="tl">
                    <a:srgbClr val="69676D"/>
                  </a:outerShdw>
                </a:effectLst>
                <a:cs typeface="Arial" pitchFamily="34" charset="0"/>
              </a:rPr>
              <a:t> UPV, Valencia</a:t>
            </a:r>
          </a:p>
          <a:p>
            <a:pPr eaLnBrk="0" hangingPunct="0">
              <a:buClr>
                <a:srgbClr val="3333CC"/>
              </a:buClr>
              <a:buSzPct val="60000"/>
              <a:buFont typeface="Wingdings" pitchFamily="2" charset="2"/>
              <a:buChar char="v"/>
              <a:defRPr/>
            </a:pPr>
            <a:r>
              <a:rPr lang="es-ES" sz="1400" dirty="0">
                <a:solidFill>
                  <a:srgbClr val="FFFF00"/>
                </a:solidFill>
                <a:effectLst>
                  <a:outerShdw blurRad="38100" dist="38100" dir="2700000" algn="tl">
                    <a:srgbClr val="69676D"/>
                  </a:outerShdw>
                </a:effectLst>
                <a:cs typeface="Arial" pitchFamily="34" charset="0"/>
              </a:rPr>
              <a:t> </a:t>
            </a:r>
            <a:r>
              <a:rPr lang="es-ES" sz="1400" dirty="0">
                <a:solidFill>
                  <a:srgbClr val="FF0000"/>
                </a:solidFill>
                <a:effectLst>
                  <a:outerShdw blurRad="38100" dist="38100" dir="2700000" algn="tl">
                    <a:srgbClr val="69676D"/>
                  </a:outerShdw>
                </a:effectLst>
                <a:cs typeface="Arial" pitchFamily="34" charset="0"/>
              </a:rPr>
              <a:t>UPC, Barcelona </a:t>
            </a:r>
          </a:p>
        </p:txBody>
      </p:sp>
      <p:graphicFrame>
        <p:nvGraphicFramePr>
          <p:cNvPr id="2053" name="Object 26"/>
          <p:cNvGraphicFramePr>
            <a:graphicFrameLocks/>
          </p:cNvGraphicFramePr>
          <p:nvPr/>
        </p:nvGraphicFramePr>
        <p:xfrm>
          <a:off x="428625" y="1071563"/>
          <a:ext cx="935038" cy="457200"/>
        </p:xfrm>
        <a:graphic>
          <a:graphicData uri="http://schemas.openxmlformats.org/presentationml/2006/ole">
            <p:oleObj spid="_x0000_s425989" name="Microsoft ClipArt Gallery" r:id="rId7" imgW="2870200" imgH="1892300" progId="">
              <p:embed/>
            </p:oleObj>
          </a:graphicData>
        </a:graphic>
      </p:graphicFrame>
      <p:sp>
        <p:nvSpPr>
          <p:cNvPr id="36891" name="Text Box 27"/>
          <p:cNvSpPr txBox="1">
            <a:spLocks noChangeArrowheads="1"/>
          </p:cNvSpPr>
          <p:nvPr/>
        </p:nvSpPr>
        <p:spPr bwMode="auto">
          <a:xfrm>
            <a:off x="242888" y="1568450"/>
            <a:ext cx="2025650" cy="1169988"/>
          </a:xfrm>
          <a:prstGeom prst="rect">
            <a:avLst/>
          </a:prstGeom>
          <a:noFill/>
          <a:ln w="9525">
            <a:noFill/>
            <a:miter lim="800000"/>
            <a:headEnd/>
            <a:tailEnd/>
          </a:ln>
          <a:effectLst/>
        </p:spPr>
        <p:txBody>
          <a:bodyPr>
            <a:spAutoFit/>
          </a:bodyPr>
          <a:lstStyle/>
          <a:p>
            <a:pPr eaLnBrk="0" hangingPunct="0">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FFFFFF"/>
                  </a:outerShdw>
                </a:effectLst>
                <a:cs typeface="Arial" pitchFamily="34" charset="0"/>
              </a:rPr>
              <a:t> </a:t>
            </a:r>
            <a:r>
              <a:rPr lang="es-ES_tradnl" sz="1400" dirty="0">
                <a:solidFill>
                  <a:srgbClr val="FFFF00"/>
                </a:solidFill>
                <a:effectLst>
                  <a:outerShdw blurRad="38100" dist="38100" dir="2700000" algn="tl">
                    <a:srgbClr val="69676D"/>
                  </a:outerShdw>
                </a:effectLst>
                <a:cs typeface="Arial" pitchFamily="34" charset="0"/>
              </a:rPr>
              <a:t>NIKHEF, </a:t>
            </a:r>
          </a:p>
          <a:p>
            <a:pPr eaLnBrk="0" hangingPunct="0">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Amsterdam</a:t>
            </a:r>
            <a:r>
              <a:rPr lang="es-ES_tradnl" sz="1400" dirty="0">
                <a:solidFill>
                  <a:srgbClr val="FFFF00"/>
                </a:solidFill>
                <a:effectLst>
                  <a:outerShdw blurRad="38100" dist="38100" dir="2700000" algn="tl">
                    <a:srgbClr val="69676D"/>
                  </a:outerShdw>
                </a:effectLst>
                <a:cs typeface="Arial" pitchFamily="34" charset="0"/>
              </a:rPr>
              <a:t> </a:t>
            </a:r>
          </a:p>
          <a:p>
            <a:pPr eaLnBrk="0" hangingPunct="0">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Utrecht</a:t>
            </a:r>
          </a:p>
          <a:p>
            <a:pPr eaLnBrk="0" hangingPunct="0">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KVI </a:t>
            </a:r>
            <a:r>
              <a:rPr lang="es-ES_tradnl" sz="1400" dirty="0" err="1">
                <a:solidFill>
                  <a:srgbClr val="FFFF00"/>
                </a:solidFill>
                <a:effectLst>
                  <a:outerShdw blurRad="38100" dist="38100" dir="2700000" algn="tl">
                    <a:srgbClr val="69676D"/>
                  </a:outerShdw>
                </a:effectLst>
                <a:cs typeface="Arial" pitchFamily="34" charset="0"/>
              </a:rPr>
              <a:t>Groningen</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buClr>
                <a:srgbClr val="3333CC"/>
              </a:buClr>
              <a:buSzPct val="60000"/>
              <a:buFont typeface="Wingdings" pitchFamily="2" charset="2"/>
              <a:buChar char="v"/>
              <a:defRPr/>
            </a:pPr>
            <a:r>
              <a:rPr lang="es-ES" sz="1400" dirty="0">
                <a:solidFill>
                  <a:srgbClr val="FFFF00"/>
                </a:solidFill>
                <a:effectLst>
                  <a:outerShdw blurRad="38100" dist="38100" dir="2700000" algn="tl">
                    <a:srgbClr val="69676D"/>
                  </a:outerShdw>
                </a:effectLst>
                <a:cs typeface="Arial" pitchFamily="34" charset="0"/>
              </a:rPr>
              <a:t> </a:t>
            </a:r>
            <a:r>
              <a:rPr lang="es-ES" sz="1400" dirty="0">
                <a:solidFill>
                  <a:srgbClr val="FF0000"/>
                </a:solidFill>
                <a:effectLst>
                  <a:outerShdw blurRad="38100" dist="38100" dir="2700000" algn="tl">
                    <a:srgbClr val="69676D"/>
                  </a:outerShdw>
                </a:effectLst>
                <a:cs typeface="Arial" pitchFamily="34" charset="0"/>
              </a:rPr>
              <a:t>NIOZ </a:t>
            </a:r>
            <a:r>
              <a:rPr lang="es-ES" sz="1400" dirty="0" err="1">
                <a:solidFill>
                  <a:srgbClr val="FF0000"/>
                </a:solidFill>
                <a:effectLst>
                  <a:outerShdw blurRad="38100" dist="38100" dir="2700000" algn="tl">
                    <a:srgbClr val="69676D"/>
                  </a:outerShdw>
                </a:effectLst>
                <a:cs typeface="Arial" pitchFamily="34" charset="0"/>
              </a:rPr>
              <a:t>Texel</a:t>
            </a:r>
            <a:endParaRPr lang="es-ES" sz="1400" dirty="0">
              <a:solidFill>
                <a:srgbClr val="FF0000"/>
              </a:solidFill>
              <a:effectLst>
                <a:outerShdw blurRad="38100" dist="38100" dir="2700000" algn="tl">
                  <a:srgbClr val="69676D"/>
                </a:outerShdw>
              </a:effectLst>
              <a:cs typeface="Arial" pitchFamily="34" charset="0"/>
            </a:endParaRPr>
          </a:p>
        </p:txBody>
      </p:sp>
      <p:graphicFrame>
        <p:nvGraphicFramePr>
          <p:cNvPr id="2054" name="Object 28"/>
          <p:cNvGraphicFramePr>
            <a:graphicFrameLocks/>
          </p:cNvGraphicFramePr>
          <p:nvPr/>
        </p:nvGraphicFramePr>
        <p:xfrm>
          <a:off x="6961188" y="1173163"/>
          <a:ext cx="914400" cy="457200"/>
        </p:xfrm>
        <a:graphic>
          <a:graphicData uri="http://schemas.openxmlformats.org/presentationml/2006/ole">
            <p:oleObj spid="_x0000_s425990" name="Microsoft ClipArt Gallery" r:id="rId8" imgW="2870200" imgH="1917700" progId="">
              <p:embed/>
            </p:oleObj>
          </a:graphicData>
        </a:graphic>
      </p:graphicFrame>
      <p:sp>
        <p:nvSpPr>
          <p:cNvPr id="36893" name="Text Box 29"/>
          <p:cNvSpPr txBox="1">
            <a:spLocks noChangeArrowheads="1"/>
          </p:cNvSpPr>
          <p:nvPr/>
        </p:nvSpPr>
        <p:spPr bwMode="auto">
          <a:xfrm>
            <a:off x="6796088" y="1706563"/>
            <a:ext cx="1919287" cy="523875"/>
          </a:xfrm>
          <a:prstGeom prst="rect">
            <a:avLst/>
          </a:prstGeom>
          <a:noFill/>
          <a:ln w="9525">
            <a:noFill/>
            <a:miter lim="800000"/>
            <a:headEnd/>
            <a:tailEnd/>
          </a:ln>
          <a:effectLst/>
        </p:spPr>
        <p:txBody>
          <a:bodyPr>
            <a:spAutoFit/>
          </a:bodyPr>
          <a:lstStyle/>
          <a:p>
            <a:pPr eaLnBrk="0" hangingPunct="0">
              <a:buClr>
                <a:srgbClr val="3333CC"/>
              </a:buClr>
              <a:buSzPct val="60000"/>
              <a:buFont typeface="Wingdings" pitchFamily="2" charset="2"/>
              <a:buChar char="v"/>
              <a:defRPr/>
            </a:pPr>
            <a:r>
              <a:rPr lang="es-ES_tradnl" sz="1400" dirty="0">
                <a:solidFill>
                  <a:srgbClr val="000000"/>
                </a:solidFill>
                <a:effectLst>
                  <a:outerShdw blurRad="38100" dist="38100" dir="2700000" algn="tl">
                    <a:srgbClr val="FFFFFF"/>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ITEP,Moscow</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buClr>
                <a:srgbClr val="3333CC"/>
              </a:buClr>
              <a:buSzPct val="60000"/>
              <a:buFont typeface="Wingdings" pitchFamily="2" charset="2"/>
              <a:buChar char="v"/>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err="1">
                <a:solidFill>
                  <a:srgbClr val="FF0000"/>
                </a:solidFill>
                <a:effectLst>
                  <a:outerShdw blurRad="38100" dist="38100" dir="2700000" algn="tl">
                    <a:srgbClr val="69676D"/>
                  </a:outerShdw>
                </a:effectLst>
                <a:cs typeface="Arial" pitchFamily="34" charset="0"/>
              </a:rPr>
              <a:t>Moscow</a:t>
            </a:r>
            <a:r>
              <a:rPr lang="es-ES_tradnl" sz="1400" dirty="0">
                <a:solidFill>
                  <a:srgbClr val="FF0000"/>
                </a:solidFill>
                <a:effectLst>
                  <a:outerShdw blurRad="38100" dist="38100" dir="2700000" algn="tl">
                    <a:srgbClr val="69676D"/>
                  </a:outerShdw>
                </a:effectLst>
                <a:cs typeface="Arial" pitchFamily="34" charset="0"/>
              </a:rPr>
              <a:t> </a:t>
            </a:r>
            <a:r>
              <a:rPr lang="es-ES_tradnl" sz="1400" dirty="0" err="1">
                <a:solidFill>
                  <a:srgbClr val="FF0000"/>
                </a:solidFill>
                <a:effectLst>
                  <a:outerShdw blurRad="38100" dist="38100" dir="2700000" algn="tl">
                    <a:srgbClr val="69676D"/>
                  </a:outerShdw>
                </a:effectLst>
                <a:cs typeface="Arial" pitchFamily="34" charset="0"/>
              </a:rPr>
              <a:t>State</a:t>
            </a:r>
            <a:r>
              <a:rPr lang="es-ES_tradnl" sz="1400" dirty="0">
                <a:solidFill>
                  <a:srgbClr val="FF0000"/>
                </a:solidFill>
                <a:effectLst>
                  <a:outerShdw blurRad="38100" dist="38100" dir="2700000" algn="tl">
                    <a:srgbClr val="69676D"/>
                  </a:outerShdw>
                </a:effectLst>
                <a:cs typeface="Arial" pitchFamily="34" charset="0"/>
              </a:rPr>
              <a:t> </a:t>
            </a:r>
            <a:r>
              <a:rPr lang="es-ES_tradnl" sz="1400" dirty="0" err="1">
                <a:solidFill>
                  <a:srgbClr val="FF0000"/>
                </a:solidFill>
                <a:effectLst>
                  <a:outerShdw blurRad="38100" dist="38100" dir="2700000" algn="tl">
                    <a:srgbClr val="69676D"/>
                  </a:outerShdw>
                </a:effectLst>
                <a:cs typeface="Arial" pitchFamily="34" charset="0"/>
              </a:rPr>
              <a:t>Univ</a:t>
            </a:r>
            <a:endParaRPr lang="es-ES" sz="1400" dirty="0">
              <a:solidFill>
                <a:srgbClr val="FF0000"/>
              </a:solidFill>
              <a:effectLst>
                <a:outerShdw blurRad="38100" dist="38100" dir="2700000" algn="tl">
                  <a:srgbClr val="69676D"/>
                </a:outerShdw>
              </a:effectLst>
              <a:cs typeface="Arial" pitchFamily="34" charset="0"/>
            </a:endParaRPr>
          </a:p>
        </p:txBody>
      </p:sp>
      <p:sp>
        <p:nvSpPr>
          <p:cNvPr id="2073" name="Oval 30"/>
          <p:cNvSpPr>
            <a:spLocks noChangeArrowheads="1"/>
          </p:cNvSpPr>
          <p:nvPr/>
        </p:nvSpPr>
        <p:spPr bwMode="auto">
          <a:xfrm>
            <a:off x="3778250" y="3221038"/>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74" name="Oval 31"/>
          <p:cNvSpPr>
            <a:spLocks noChangeArrowheads="1"/>
          </p:cNvSpPr>
          <p:nvPr/>
        </p:nvSpPr>
        <p:spPr bwMode="auto">
          <a:xfrm>
            <a:off x="4348163" y="3919538"/>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75" name="Oval 32"/>
          <p:cNvSpPr>
            <a:spLocks noChangeArrowheads="1"/>
          </p:cNvSpPr>
          <p:nvPr/>
        </p:nvSpPr>
        <p:spPr bwMode="auto">
          <a:xfrm>
            <a:off x="3844925" y="2366963"/>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76" name="Oval 33"/>
          <p:cNvSpPr>
            <a:spLocks noChangeArrowheads="1"/>
          </p:cNvSpPr>
          <p:nvPr/>
        </p:nvSpPr>
        <p:spPr bwMode="auto">
          <a:xfrm>
            <a:off x="4194175" y="3436938"/>
            <a:ext cx="88900"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77" name="Oval 34"/>
          <p:cNvSpPr>
            <a:spLocks noChangeArrowheads="1"/>
          </p:cNvSpPr>
          <p:nvPr/>
        </p:nvSpPr>
        <p:spPr bwMode="auto">
          <a:xfrm>
            <a:off x="3625850" y="3179763"/>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78" name="Oval 35"/>
          <p:cNvSpPr>
            <a:spLocks noChangeArrowheads="1"/>
          </p:cNvSpPr>
          <p:nvPr/>
        </p:nvSpPr>
        <p:spPr bwMode="auto">
          <a:xfrm>
            <a:off x="5645150" y="1773238"/>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grpSp>
        <p:nvGrpSpPr>
          <p:cNvPr id="2" name="Group 36"/>
          <p:cNvGrpSpPr>
            <a:grpSpLocks/>
          </p:cNvGrpSpPr>
          <p:nvPr/>
        </p:nvGrpSpPr>
        <p:grpSpPr bwMode="auto">
          <a:xfrm>
            <a:off x="2214563" y="1071563"/>
            <a:ext cx="822325" cy="493712"/>
            <a:chOff x="4512" y="3792"/>
            <a:chExt cx="518" cy="311"/>
          </a:xfrm>
        </p:grpSpPr>
        <p:sp>
          <p:nvSpPr>
            <p:cNvPr id="2099" name="Rectangle 37"/>
            <p:cNvSpPr>
              <a:spLocks noChangeArrowheads="1"/>
            </p:cNvSpPr>
            <p:nvPr/>
          </p:nvSpPr>
          <p:spPr bwMode="auto">
            <a:xfrm>
              <a:off x="4512" y="3792"/>
              <a:ext cx="518" cy="286"/>
            </a:xfrm>
            <a:prstGeom prst="rect">
              <a:avLst/>
            </a:prstGeom>
            <a:solidFill>
              <a:srgbClr val="FC0128"/>
            </a:solidFill>
            <a:ln w="9525">
              <a:noFill/>
              <a:miter lim="800000"/>
              <a:headEnd/>
              <a:tailEnd/>
            </a:ln>
          </p:spPr>
          <p:txBody>
            <a:bodyPr/>
            <a:lstStyle/>
            <a:p>
              <a:endParaRPr lang="fr-FR" sz="2400">
                <a:cs typeface="Arial" pitchFamily="34" charset="0"/>
              </a:endParaRPr>
            </a:p>
          </p:txBody>
        </p:sp>
        <p:sp>
          <p:nvSpPr>
            <p:cNvPr id="2100" name="Rectangle 38"/>
            <p:cNvSpPr>
              <a:spLocks noChangeArrowheads="1"/>
            </p:cNvSpPr>
            <p:nvPr/>
          </p:nvSpPr>
          <p:spPr bwMode="auto">
            <a:xfrm>
              <a:off x="4512" y="4004"/>
              <a:ext cx="518" cy="99"/>
            </a:xfrm>
            <a:prstGeom prst="rect">
              <a:avLst/>
            </a:prstGeom>
            <a:solidFill>
              <a:srgbClr val="FDBA35"/>
            </a:solidFill>
            <a:ln w="9525">
              <a:noFill/>
              <a:miter lim="800000"/>
              <a:headEnd/>
              <a:tailEnd/>
            </a:ln>
          </p:spPr>
          <p:txBody>
            <a:bodyPr/>
            <a:lstStyle/>
            <a:p>
              <a:endParaRPr lang="fr-FR" sz="2400">
                <a:cs typeface="Arial" pitchFamily="34" charset="0"/>
              </a:endParaRPr>
            </a:p>
          </p:txBody>
        </p:sp>
        <p:sp>
          <p:nvSpPr>
            <p:cNvPr id="2101" name="Rectangle 39"/>
            <p:cNvSpPr>
              <a:spLocks noChangeArrowheads="1"/>
            </p:cNvSpPr>
            <p:nvPr/>
          </p:nvSpPr>
          <p:spPr bwMode="auto">
            <a:xfrm>
              <a:off x="4512" y="3792"/>
              <a:ext cx="518" cy="95"/>
            </a:xfrm>
            <a:prstGeom prst="rect">
              <a:avLst/>
            </a:prstGeom>
            <a:solidFill>
              <a:srgbClr val="000000"/>
            </a:solidFill>
            <a:ln w="9525">
              <a:noFill/>
              <a:miter lim="800000"/>
              <a:headEnd/>
              <a:tailEnd/>
            </a:ln>
          </p:spPr>
          <p:txBody>
            <a:bodyPr/>
            <a:lstStyle/>
            <a:p>
              <a:endParaRPr lang="fr-FR" sz="2400">
                <a:cs typeface="Arial" pitchFamily="34" charset="0"/>
              </a:endParaRPr>
            </a:p>
          </p:txBody>
        </p:sp>
      </p:grpSp>
      <p:sp>
        <p:nvSpPr>
          <p:cNvPr id="36904" name="Text Box 40"/>
          <p:cNvSpPr txBox="1">
            <a:spLocks noChangeArrowheads="1"/>
          </p:cNvSpPr>
          <p:nvPr/>
        </p:nvSpPr>
        <p:spPr bwMode="auto">
          <a:xfrm>
            <a:off x="1928813" y="1571625"/>
            <a:ext cx="2120900" cy="523875"/>
          </a:xfrm>
          <a:prstGeom prst="rect">
            <a:avLst/>
          </a:prstGeom>
          <a:noFill/>
          <a:ln w="9525">
            <a:noFill/>
            <a:miter lim="800000"/>
            <a:headEnd/>
            <a:tailEnd/>
          </a:ln>
          <a:effectLst/>
        </p:spPr>
        <p:txBody>
          <a:bodyPr>
            <a:spAutoFit/>
          </a:bodyPr>
          <a:lstStyle/>
          <a:p>
            <a:pPr eaLnBrk="0" hangingPunct="0">
              <a:buClr>
                <a:srgbClr val="3333CC"/>
              </a:buClr>
              <a:buSzPct val="60000"/>
              <a:buFont typeface="Wingdings" pitchFamily="2" charset="2"/>
              <a:buChar char="Ø"/>
              <a:defRPr/>
            </a:pPr>
            <a:r>
              <a:rPr lang="es-ES_tradnl" sz="1400" dirty="0">
                <a:solidFill>
                  <a:srgbClr val="FFFF00"/>
                </a:solidFill>
                <a:effectLst>
                  <a:outerShdw blurRad="38100" dist="38100" dir="2700000" algn="tl">
                    <a:srgbClr val="FFFFFF"/>
                  </a:outerShdw>
                </a:effectLst>
                <a:cs typeface="Arial" pitchFamily="34" charset="0"/>
              </a:rPr>
              <a:t> </a:t>
            </a:r>
            <a:r>
              <a:rPr lang="es-ES_tradnl" sz="1400" dirty="0" err="1">
                <a:solidFill>
                  <a:srgbClr val="FFFF00"/>
                </a:solidFill>
                <a:effectLst>
                  <a:outerShdw blurRad="38100" dist="38100" dir="2700000" algn="tl">
                    <a:srgbClr val="69676D"/>
                  </a:outerShdw>
                </a:effectLst>
                <a:cs typeface="Arial" pitchFamily="34" charset="0"/>
              </a:rPr>
              <a:t>University</a:t>
            </a:r>
            <a:r>
              <a:rPr lang="es-ES_tradnl" sz="1400" dirty="0">
                <a:solidFill>
                  <a:srgbClr val="FFFF00"/>
                </a:solidFill>
                <a:effectLst>
                  <a:outerShdw blurRad="38100" dist="38100" dir="2700000" algn="tl">
                    <a:srgbClr val="69676D"/>
                  </a:outerShdw>
                </a:effectLst>
                <a:cs typeface="Arial" pitchFamily="34" charset="0"/>
              </a:rPr>
              <a:t> of  </a:t>
            </a:r>
            <a:r>
              <a:rPr lang="es-ES_tradnl" sz="1400" dirty="0" err="1">
                <a:solidFill>
                  <a:srgbClr val="FFFF00"/>
                </a:solidFill>
                <a:effectLst>
                  <a:outerShdw blurRad="38100" dist="38100" dir="2700000" algn="tl">
                    <a:srgbClr val="69676D"/>
                  </a:outerShdw>
                </a:effectLst>
                <a:cs typeface="Arial" pitchFamily="34" charset="0"/>
              </a:rPr>
              <a:t>Erlangen</a:t>
            </a:r>
            <a:endParaRPr lang="es-ES_tradnl" sz="1400" dirty="0">
              <a:solidFill>
                <a:srgbClr val="FFFF00"/>
              </a:solidFill>
              <a:effectLst>
                <a:outerShdw blurRad="38100" dist="38100" dir="2700000" algn="tl">
                  <a:srgbClr val="69676D"/>
                </a:outerShdw>
              </a:effectLst>
              <a:cs typeface="Arial" pitchFamily="34" charset="0"/>
            </a:endParaRPr>
          </a:p>
          <a:p>
            <a:pPr eaLnBrk="0" hangingPunct="0">
              <a:buClr>
                <a:srgbClr val="3333CC"/>
              </a:buClr>
              <a:buSzPct val="60000"/>
              <a:defRPr/>
            </a:pPr>
            <a:r>
              <a:rPr lang="es-ES_tradnl" sz="1400" dirty="0">
                <a:solidFill>
                  <a:srgbClr val="FFFF00"/>
                </a:solidFill>
                <a:effectLst>
                  <a:outerShdw blurRad="38100" dist="38100" dir="2700000" algn="tl">
                    <a:srgbClr val="69676D"/>
                  </a:outerShdw>
                </a:effectLst>
                <a:cs typeface="Arial" pitchFamily="34" charset="0"/>
              </a:rPr>
              <a:t>   </a:t>
            </a:r>
            <a:r>
              <a:rPr lang="es-ES_tradnl" sz="1400" dirty="0">
                <a:solidFill>
                  <a:srgbClr val="FF0000"/>
                </a:solidFill>
                <a:effectLst>
                  <a:outerShdw blurRad="38100" dist="38100" dir="2700000" algn="tl">
                    <a:srgbClr val="69676D"/>
                  </a:outerShdw>
                </a:effectLst>
                <a:cs typeface="Arial" pitchFamily="34" charset="0"/>
              </a:rPr>
              <a:t>Bamberg </a:t>
            </a:r>
            <a:r>
              <a:rPr lang="es-ES_tradnl" sz="1400" dirty="0" err="1">
                <a:solidFill>
                  <a:srgbClr val="FF0000"/>
                </a:solidFill>
                <a:effectLst>
                  <a:outerShdw blurRad="38100" dist="38100" dir="2700000" algn="tl">
                    <a:srgbClr val="69676D"/>
                  </a:outerShdw>
                </a:effectLst>
                <a:cs typeface="Arial" pitchFamily="34" charset="0"/>
              </a:rPr>
              <a:t>Observatory</a:t>
            </a:r>
            <a:r>
              <a:rPr lang="es-ES_tradnl" sz="1400" dirty="0">
                <a:solidFill>
                  <a:srgbClr val="FF0000"/>
                </a:solidFill>
                <a:effectLst>
                  <a:outerShdw blurRad="38100" dist="38100" dir="2700000" algn="tl">
                    <a:srgbClr val="FFFFFF"/>
                  </a:outerShdw>
                </a:effectLst>
                <a:cs typeface="Arial" pitchFamily="34" charset="0"/>
              </a:rPr>
              <a:t> </a:t>
            </a:r>
            <a:endParaRPr lang="es-ES" sz="1400" dirty="0">
              <a:solidFill>
                <a:srgbClr val="FF0000"/>
              </a:solidFill>
              <a:effectLst>
                <a:outerShdw blurRad="38100" dist="38100" dir="2700000" algn="tl">
                  <a:srgbClr val="FFFFFF"/>
                </a:outerShdw>
              </a:effectLst>
              <a:cs typeface="Arial" pitchFamily="34" charset="0"/>
            </a:endParaRPr>
          </a:p>
        </p:txBody>
      </p:sp>
      <p:sp>
        <p:nvSpPr>
          <p:cNvPr id="2081" name="Oval 41"/>
          <p:cNvSpPr>
            <a:spLocks noChangeArrowheads="1"/>
          </p:cNvSpPr>
          <p:nvPr/>
        </p:nvSpPr>
        <p:spPr bwMode="auto">
          <a:xfrm>
            <a:off x="4103688" y="2692400"/>
            <a:ext cx="87312" cy="88900"/>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82" name="Rectangle 42"/>
          <p:cNvSpPr>
            <a:spLocks noChangeArrowheads="1"/>
          </p:cNvSpPr>
          <p:nvPr/>
        </p:nvSpPr>
        <p:spPr bwMode="auto">
          <a:xfrm>
            <a:off x="2214563" y="1071563"/>
            <a:ext cx="811212" cy="488950"/>
          </a:xfrm>
          <a:prstGeom prst="rect">
            <a:avLst/>
          </a:prstGeom>
          <a:noFill/>
          <a:ln w="9525">
            <a:solidFill>
              <a:schemeClr val="tx1"/>
            </a:solidFill>
            <a:miter lim="800000"/>
            <a:headEnd/>
            <a:tailEnd/>
          </a:ln>
        </p:spPr>
        <p:txBody>
          <a:bodyPr wrap="none" anchor="ctr"/>
          <a:lstStyle/>
          <a:p>
            <a:endParaRPr lang="fr-FR" sz="2400">
              <a:cs typeface="Arial" pitchFamily="34" charset="0"/>
            </a:endParaRPr>
          </a:p>
        </p:txBody>
      </p:sp>
      <p:sp>
        <p:nvSpPr>
          <p:cNvPr id="2083" name="Oval 43"/>
          <p:cNvSpPr>
            <a:spLocks noChangeArrowheads="1"/>
          </p:cNvSpPr>
          <p:nvPr/>
        </p:nvSpPr>
        <p:spPr bwMode="auto">
          <a:xfrm>
            <a:off x="3959225" y="2339975"/>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84" name="Oval 44"/>
          <p:cNvSpPr>
            <a:spLocks noChangeArrowheads="1"/>
          </p:cNvSpPr>
          <p:nvPr/>
        </p:nvSpPr>
        <p:spPr bwMode="auto">
          <a:xfrm>
            <a:off x="3563938" y="2852738"/>
            <a:ext cx="87312" cy="88900"/>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85" name="Oval 45"/>
          <p:cNvSpPr>
            <a:spLocks noChangeArrowheads="1"/>
          </p:cNvSpPr>
          <p:nvPr/>
        </p:nvSpPr>
        <p:spPr bwMode="auto">
          <a:xfrm>
            <a:off x="3984625" y="3125788"/>
            <a:ext cx="87313" cy="88900"/>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pic>
        <p:nvPicPr>
          <p:cNvPr id="2086" name="Picture 48"/>
          <p:cNvPicPr>
            <a:picLocks noChangeAspect="1" noChangeArrowheads="1"/>
          </p:cNvPicPr>
          <p:nvPr/>
        </p:nvPicPr>
        <p:blipFill>
          <a:blip r:embed="rId9" cstate="print"/>
          <a:srcRect/>
          <a:stretch>
            <a:fillRect/>
          </a:stretch>
        </p:blipFill>
        <p:spPr bwMode="auto">
          <a:xfrm>
            <a:off x="7667625" y="2476500"/>
            <a:ext cx="863600" cy="573088"/>
          </a:xfrm>
          <a:prstGeom prst="rect">
            <a:avLst/>
          </a:prstGeom>
          <a:noFill/>
          <a:ln w="9525" algn="ctr">
            <a:solidFill>
              <a:schemeClr val="tx1"/>
            </a:solidFill>
            <a:miter lim="800000"/>
            <a:headEnd/>
            <a:tailEnd/>
          </a:ln>
        </p:spPr>
      </p:pic>
      <p:sp>
        <p:nvSpPr>
          <p:cNvPr id="2087" name="Oval 49"/>
          <p:cNvSpPr>
            <a:spLocks noChangeArrowheads="1"/>
          </p:cNvSpPr>
          <p:nvPr/>
        </p:nvSpPr>
        <p:spPr bwMode="auto">
          <a:xfrm>
            <a:off x="5148263" y="3141663"/>
            <a:ext cx="87312" cy="88900"/>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1038" name="Rectangle 50"/>
          <p:cNvSpPr>
            <a:spLocks noChangeArrowheads="1"/>
          </p:cNvSpPr>
          <p:nvPr/>
        </p:nvSpPr>
        <p:spPr bwMode="auto">
          <a:xfrm>
            <a:off x="7410450" y="3124200"/>
            <a:ext cx="1427163" cy="307975"/>
          </a:xfrm>
          <a:prstGeom prst="rect">
            <a:avLst/>
          </a:prstGeom>
          <a:noFill/>
          <a:ln w="9525" algn="ctr">
            <a:noFill/>
            <a:miter lim="800000"/>
            <a:headEnd/>
            <a:tailEnd/>
          </a:ln>
        </p:spPr>
        <p:txBody>
          <a:bodyPr wrap="none" anchor="ctr">
            <a:spAutoFit/>
          </a:bodyPr>
          <a:lstStyle/>
          <a:p>
            <a:pPr>
              <a:buClr>
                <a:srgbClr val="3333CC"/>
              </a:buClr>
              <a:buSzPct val="60000"/>
              <a:buFont typeface="Wingdings" pitchFamily="2" charset="2"/>
              <a:buChar char="v"/>
              <a:defRPr/>
            </a:pPr>
            <a:r>
              <a:rPr lang="en-GB" sz="1400" dirty="0">
                <a:solidFill>
                  <a:srgbClr val="FFFF00"/>
                </a:solidFill>
                <a:effectLst>
                  <a:outerShdw blurRad="38100" dist="38100" dir="2700000" algn="tl">
                    <a:srgbClr val="69676D"/>
                  </a:outerShdw>
                </a:effectLst>
                <a:cs typeface="Arial" pitchFamily="34" charset="0"/>
              </a:rPr>
              <a:t> ISS, </a:t>
            </a:r>
            <a:r>
              <a:rPr lang="en-GB" sz="1400" dirty="0" err="1">
                <a:solidFill>
                  <a:srgbClr val="FFFF00"/>
                </a:solidFill>
                <a:effectLst>
                  <a:outerShdw blurRad="38100" dist="38100" dir="2700000" algn="tl">
                    <a:srgbClr val="69676D"/>
                  </a:outerShdw>
                </a:effectLst>
                <a:cs typeface="Arial" pitchFamily="34" charset="0"/>
              </a:rPr>
              <a:t>Bucarest</a:t>
            </a:r>
            <a:endParaRPr lang="en-GB" sz="1400" dirty="0">
              <a:solidFill>
                <a:srgbClr val="FFFF00"/>
              </a:solidFill>
              <a:effectLst>
                <a:outerShdw blurRad="38100" dist="38100" dir="2700000" algn="tl">
                  <a:srgbClr val="69676D"/>
                </a:outerShdw>
              </a:effectLst>
              <a:cs typeface="Arial" pitchFamily="34" charset="0"/>
            </a:endParaRPr>
          </a:p>
        </p:txBody>
      </p:sp>
      <p:grpSp>
        <p:nvGrpSpPr>
          <p:cNvPr id="3" name="Group 58"/>
          <p:cNvGrpSpPr>
            <a:grpSpLocks/>
          </p:cNvGrpSpPr>
          <p:nvPr/>
        </p:nvGrpSpPr>
        <p:grpSpPr bwMode="auto">
          <a:xfrm>
            <a:off x="3929063" y="4054475"/>
            <a:ext cx="1028700" cy="517525"/>
            <a:chOff x="4876" y="2840"/>
            <a:chExt cx="648" cy="326"/>
          </a:xfrm>
        </p:grpSpPr>
        <p:graphicFrame>
          <p:nvGraphicFramePr>
            <p:cNvPr id="2055" name="Object 48"/>
            <p:cNvGraphicFramePr>
              <a:graphicFrameLocks/>
            </p:cNvGraphicFramePr>
            <p:nvPr/>
          </p:nvGraphicFramePr>
          <p:xfrm>
            <a:off x="4876" y="2840"/>
            <a:ext cx="648" cy="326"/>
          </p:xfrm>
          <a:graphic>
            <a:graphicData uri="http://schemas.openxmlformats.org/presentationml/2006/ole">
              <p:oleObj spid="_x0000_s425991" name="Microsoft ClipArt Gallery" r:id="rId10" imgW="2844800" imgH="1892300" progId="">
                <p:embed/>
              </p:oleObj>
            </a:graphicData>
          </a:graphic>
        </p:graphicFrame>
        <p:sp>
          <p:nvSpPr>
            <p:cNvPr id="2098" name="Rectangle 22"/>
            <p:cNvSpPr>
              <a:spLocks noChangeArrowheads="1"/>
            </p:cNvSpPr>
            <p:nvPr/>
          </p:nvSpPr>
          <p:spPr bwMode="auto">
            <a:xfrm>
              <a:off x="4876" y="2843"/>
              <a:ext cx="227" cy="315"/>
            </a:xfrm>
            <a:prstGeom prst="rect">
              <a:avLst/>
            </a:prstGeom>
            <a:solidFill>
              <a:srgbClr val="037C03"/>
            </a:solidFill>
            <a:ln w="12700">
              <a:solidFill>
                <a:srgbClr val="037C03"/>
              </a:solidFill>
              <a:miter lim="800000"/>
              <a:headEnd/>
              <a:tailEnd/>
            </a:ln>
          </p:spPr>
          <p:txBody>
            <a:bodyPr wrap="none" anchor="ctr"/>
            <a:lstStyle/>
            <a:p>
              <a:endParaRPr lang="fr-FR" sz="2400">
                <a:cs typeface="Arial" pitchFamily="34" charset="0"/>
              </a:endParaRPr>
            </a:p>
          </p:txBody>
        </p:sp>
      </p:grpSp>
      <p:sp>
        <p:nvSpPr>
          <p:cNvPr id="2091" name="Oval 11"/>
          <p:cNvSpPr>
            <a:spLocks noChangeArrowheads="1"/>
          </p:cNvSpPr>
          <p:nvPr/>
        </p:nvSpPr>
        <p:spPr bwMode="auto">
          <a:xfrm>
            <a:off x="4140200" y="3284538"/>
            <a:ext cx="85725" cy="87312"/>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92" name="Oval 44"/>
          <p:cNvSpPr>
            <a:spLocks noChangeArrowheads="1"/>
          </p:cNvSpPr>
          <p:nvPr/>
        </p:nvSpPr>
        <p:spPr bwMode="auto">
          <a:xfrm>
            <a:off x="3571875" y="3000375"/>
            <a:ext cx="87313" cy="88900"/>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pic>
        <p:nvPicPr>
          <p:cNvPr id="2094" name="Picture 3" descr="IMG_0570"/>
          <p:cNvPicPr>
            <a:picLocks noChangeAspect="1" noChangeArrowheads="1"/>
          </p:cNvPicPr>
          <p:nvPr/>
        </p:nvPicPr>
        <p:blipFill>
          <a:blip r:embed="rId11" cstate="print"/>
          <a:srcRect t="11015" b="22838"/>
          <a:stretch>
            <a:fillRect/>
          </a:stretch>
        </p:blipFill>
        <p:spPr bwMode="auto">
          <a:xfrm>
            <a:off x="5786438" y="4786313"/>
            <a:ext cx="3286125" cy="1841500"/>
          </a:xfrm>
          <a:prstGeom prst="rect">
            <a:avLst/>
          </a:prstGeom>
          <a:noFill/>
          <a:ln w="9525">
            <a:noFill/>
            <a:miter lim="800000"/>
            <a:headEnd/>
            <a:tailEnd/>
          </a:ln>
        </p:spPr>
      </p:pic>
      <p:sp>
        <p:nvSpPr>
          <p:cNvPr id="2095" name="TextBox 50"/>
          <p:cNvSpPr txBox="1">
            <a:spLocks noChangeArrowheads="1"/>
          </p:cNvSpPr>
          <p:nvPr/>
        </p:nvSpPr>
        <p:spPr bwMode="auto">
          <a:xfrm>
            <a:off x="5635663" y="3929063"/>
            <a:ext cx="3508369" cy="1200329"/>
          </a:xfrm>
          <a:prstGeom prst="rect">
            <a:avLst/>
          </a:prstGeom>
          <a:solidFill>
            <a:schemeClr val="bg1"/>
          </a:solidFill>
          <a:ln w="9525">
            <a:noFill/>
            <a:miter lim="800000"/>
            <a:headEnd/>
            <a:tailEnd/>
          </a:ln>
        </p:spPr>
        <p:txBody>
          <a:bodyPr wrap="square">
            <a:spAutoFit/>
          </a:bodyPr>
          <a:lstStyle/>
          <a:p>
            <a:r>
              <a:rPr lang="fr-FR" dirty="0"/>
              <a:t>7 countries</a:t>
            </a:r>
          </a:p>
          <a:p>
            <a:r>
              <a:rPr lang="fr-FR" dirty="0"/>
              <a:t>29 institutes</a:t>
            </a:r>
          </a:p>
          <a:p>
            <a:r>
              <a:rPr lang="fr-FR" dirty="0"/>
              <a:t>~150 </a:t>
            </a:r>
            <a:r>
              <a:rPr lang="fr-FR" dirty="0" err="1" smtClean="0"/>
              <a:t>scientists</a:t>
            </a:r>
            <a:r>
              <a:rPr lang="fr-FR" dirty="0" smtClean="0"/>
              <a:t>+</a:t>
            </a:r>
            <a:r>
              <a:rPr lang="fr-FR" dirty="0" err="1" smtClean="0"/>
              <a:t>engineers</a:t>
            </a:r>
            <a:endParaRPr lang="fr-FR" dirty="0"/>
          </a:p>
        </p:txBody>
      </p:sp>
      <p:sp>
        <p:nvSpPr>
          <p:cNvPr id="2096" name="Oval 35"/>
          <p:cNvSpPr>
            <a:spLocks noChangeArrowheads="1"/>
          </p:cNvSpPr>
          <p:nvPr/>
        </p:nvSpPr>
        <p:spPr bwMode="auto">
          <a:xfrm>
            <a:off x="5715000" y="1857375"/>
            <a:ext cx="88900"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2097" name="Oval 7"/>
          <p:cNvSpPr>
            <a:spLocks noChangeArrowheads="1"/>
          </p:cNvSpPr>
          <p:nvPr/>
        </p:nvSpPr>
        <p:spPr bwMode="auto">
          <a:xfrm>
            <a:off x="3413125" y="3286125"/>
            <a:ext cx="87313" cy="85725"/>
          </a:xfrm>
          <a:prstGeom prst="ellipse">
            <a:avLst/>
          </a:prstGeom>
          <a:solidFill>
            <a:srgbClr val="FF0000"/>
          </a:solidFill>
          <a:ln w="9525">
            <a:solidFill>
              <a:schemeClr val="tx1"/>
            </a:solidFill>
            <a:round/>
            <a:headEnd/>
            <a:tailEnd/>
          </a:ln>
        </p:spPr>
        <p:txBody>
          <a:bodyPr wrap="none" anchor="ctr"/>
          <a:lstStyle/>
          <a:p>
            <a:endParaRPr lang="fr-FR" sz="2400">
              <a:cs typeface="Arial" pitchFamily="34" charset="0"/>
            </a:endParaRPr>
          </a:p>
        </p:txBody>
      </p:sp>
      <p:sp>
        <p:nvSpPr>
          <p:cNvPr id="54" name="Rectangle 2"/>
          <p:cNvSpPr txBox="1">
            <a:spLocks noChangeArrowheads="1"/>
          </p:cNvSpPr>
          <p:nvPr/>
        </p:nvSpPr>
        <p:spPr>
          <a:xfrm>
            <a:off x="838200" y="150813"/>
            <a:ext cx="7543800" cy="673100"/>
          </a:xfrm>
          <a:prstGeom prst="rect">
            <a:avLst/>
          </a:prstGeom>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0" cap="none" spc="0" normalizeH="0" baseline="0" noProof="0" smtClean="0">
                <a:ln>
                  <a:noFill/>
                </a:ln>
                <a:solidFill>
                  <a:schemeClr val="tx1"/>
                </a:solidFill>
                <a:effectLst/>
                <a:uLnTx/>
                <a:uFillTx/>
                <a:latin typeface="+mj-lt"/>
                <a:ea typeface="+mj-ea"/>
                <a:cs typeface="+mj-cs"/>
              </a:rPr>
              <a:t>The ANTARES Collaboration</a:t>
            </a:r>
            <a:endParaRPr kumimoji="0" lang="es-ES" sz="4000" b="1" i="0" u="none" strike="noStrike" kern="0" cap="none" spc="0" normalizeH="0" baseline="0" noProof="0" dirty="0">
              <a:ln>
                <a:noFill/>
              </a:ln>
              <a:solidFill>
                <a:schemeClr val="tx1"/>
              </a:solidFill>
              <a:effectLst/>
              <a:uLnTx/>
              <a:uFillTx/>
              <a:latin typeface="+mj-lt"/>
              <a:ea typeface="+mj-ea"/>
              <a:cs typeface="+mj-cs"/>
            </a:endParaRPr>
          </a:p>
        </p:txBody>
      </p:sp>
      <p:sp>
        <p:nvSpPr>
          <p:cNvPr id="55" name="AutoShape 5"/>
          <p:cNvSpPr>
            <a:spLocks noChangeArrowheads="1"/>
          </p:cNvSpPr>
          <p:nvPr/>
        </p:nvSpPr>
        <p:spPr bwMode="auto">
          <a:xfrm flipV="1">
            <a:off x="3643313" y="3286125"/>
            <a:ext cx="203200" cy="214313"/>
          </a:xfrm>
          <a:custGeom>
            <a:avLst/>
            <a:gdLst>
              <a:gd name="T0" fmla="*/ 84586974 w 21600"/>
              <a:gd name="T1" fmla="*/ 0 h 21600"/>
              <a:gd name="T2" fmla="*/ 24773354 w 21600"/>
              <a:gd name="T3" fmla="*/ 24922536 h 21600"/>
              <a:gd name="T4" fmla="*/ 0 w 21600"/>
              <a:gd name="T5" fmla="*/ 85096955 h 21600"/>
              <a:gd name="T6" fmla="*/ 24773354 w 21600"/>
              <a:gd name="T7" fmla="*/ 145270589 h 21600"/>
              <a:gd name="T8" fmla="*/ 84586974 w 21600"/>
              <a:gd name="T9" fmla="*/ 170193115 h 21600"/>
              <a:gd name="T10" fmla="*/ 144400528 w 21600"/>
              <a:gd name="T11" fmla="*/ 145270589 h 21600"/>
              <a:gd name="T12" fmla="*/ 169173948 w 21600"/>
              <a:gd name="T13" fmla="*/ 85096955 h 21600"/>
              <a:gd name="T14" fmla="*/ 144400528 w 21600"/>
              <a:gd name="T15" fmla="*/ 2492253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00" y="10800"/>
                </a:moveTo>
                <a:cubicBezTo>
                  <a:pt x="4500" y="14279"/>
                  <a:pt x="7321" y="17100"/>
                  <a:pt x="10800" y="17100"/>
                </a:cubicBezTo>
                <a:cubicBezTo>
                  <a:pt x="14279" y="17100"/>
                  <a:pt x="17100" y="14279"/>
                  <a:pt x="17100" y="10800"/>
                </a:cubicBezTo>
                <a:cubicBezTo>
                  <a:pt x="17100" y="7321"/>
                  <a:pt x="14279" y="4500"/>
                  <a:pt x="10800" y="4500"/>
                </a:cubicBezTo>
                <a:cubicBezTo>
                  <a:pt x="7321" y="4500"/>
                  <a:pt x="4500" y="7321"/>
                  <a:pt x="4500" y="10800"/>
                </a:cubicBezTo>
                <a:close/>
              </a:path>
            </a:pathLst>
          </a:custGeom>
          <a:solidFill>
            <a:srgbClr val="CCECFF"/>
          </a:solidFill>
          <a:ln w="9525">
            <a:solidFill>
              <a:srgbClr val="CCECFF"/>
            </a:solidFill>
            <a:round/>
            <a:headEnd/>
            <a:tailEnd/>
          </a:ln>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20" fill="hold"/>
                                        <p:tgtEl>
                                          <p:spTgt spid="5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IMG_0660"/>
          <p:cNvPicPr>
            <a:picLocks noChangeAspect="1" noChangeArrowheads="1"/>
          </p:cNvPicPr>
          <p:nvPr/>
        </p:nvPicPr>
        <p:blipFill>
          <a:blip r:embed="rId4" cstate="print"/>
          <a:srcRect/>
          <a:stretch>
            <a:fillRect/>
          </a:stretch>
        </p:blipFill>
        <p:spPr bwMode="auto">
          <a:xfrm>
            <a:off x="5795963" y="4221163"/>
            <a:ext cx="2978150" cy="2089150"/>
          </a:xfrm>
          <a:prstGeom prst="rect">
            <a:avLst/>
          </a:prstGeom>
          <a:noFill/>
        </p:spPr>
      </p:pic>
      <p:pic>
        <p:nvPicPr>
          <p:cNvPr id="271363" name="Picture 3" descr="europe-cloudfree-msg1-desk-1024"/>
          <p:cNvPicPr>
            <a:picLocks noChangeAspect="1" noChangeArrowheads="1"/>
          </p:cNvPicPr>
          <p:nvPr/>
        </p:nvPicPr>
        <p:blipFill>
          <a:blip r:embed="rId5" cstate="print"/>
          <a:srcRect/>
          <a:stretch>
            <a:fillRect/>
          </a:stretch>
        </p:blipFill>
        <p:spPr bwMode="auto">
          <a:xfrm>
            <a:off x="395288" y="2852738"/>
            <a:ext cx="4610100" cy="3457575"/>
          </a:xfrm>
          <a:prstGeom prst="rect">
            <a:avLst/>
          </a:prstGeom>
          <a:noFill/>
        </p:spPr>
      </p:pic>
      <p:grpSp>
        <p:nvGrpSpPr>
          <p:cNvPr id="271364" name="Group 4"/>
          <p:cNvGrpSpPr>
            <a:grpSpLocks/>
          </p:cNvGrpSpPr>
          <p:nvPr/>
        </p:nvGrpSpPr>
        <p:grpSpPr bwMode="auto">
          <a:xfrm>
            <a:off x="323850" y="765175"/>
            <a:ext cx="3756025" cy="2209800"/>
            <a:chOff x="204" y="482"/>
            <a:chExt cx="2366" cy="1392"/>
          </a:xfrm>
        </p:grpSpPr>
        <p:pic>
          <p:nvPicPr>
            <p:cNvPr id="271365" name="Picture 5" descr="Picture1"/>
            <p:cNvPicPr>
              <a:picLocks noChangeAspect="1" noChangeArrowheads="1"/>
            </p:cNvPicPr>
            <p:nvPr/>
          </p:nvPicPr>
          <p:blipFill>
            <a:blip r:embed="rId6" cstate="print"/>
            <a:srcRect/>
            <a:stretch>
              <a:fillRect/>
            </a:stretch>
          </p:blipFill>
          <p:spPr bwMode="auto">
            <a:xfrm>
              <a:off x="204" y="482"/>
              <a:ext cx="2366" cy="1392"/>
            </a:xfrm>
            <a:prstGeom prst="rect">
              <a:avLst/>
            </a:prstGeom>
            <a:noFill/>
            <a:ln w="9525">
              <a:noFill/>
              <a:miter lim="800000"/>
              <a:headEnd/>
              <a:tailEnd/>
            </a:ln>
            <a:effectLst/>
          </p:spPr>
        </p:pic>
        <p:sp>
          <p:nvSpPr>
            <p:cNvPr id="271366" name="Freeform 6"/>
            <p:cNvSpPr>
              <a:spLocks/>
            </p:cNvSpPr>
            <p:nvPr/>
          </p:nvSpPr>
          <p:spPr bwMode="auto">
            <a:xfrm>
              <a:off x="778" y="686"/>
              <a:ext cx="835" cy="687"/>
            </a:xfrm>
            <a:custGeom>
              <a:avLst/>
              <a:gdLst/>
              <a:ahLst/>
              <a:cxnLst>
                <a:cxn ang="0">
                  <a:pos x="0" y="0"/>
                </a:cxn>
                <a:cxn ang="0">
                  <a:pos x="67" y="125"/>
                </a:cxn>
                <a:cxn ang="0">
                  <a:pos x="115" y="178"/>
                </a:cxn>
                <a:cxn ang="0">
                  <a:pos x="134" y="202"/>
                </a:cxn>
                <a:cxn ang="0">
                  <a:pos x="163" y="240"/>
                </a:cxn>
                <a:cxn ang="0">
                  <a:pos x="211" y="288"/>
                </a:cxn>
                <a:cxn ang="0">
                  <a:pos x="292" y="346"/>
                </a:cxn>
                <a:cxn ang="0">
                  <a:pos x="350" y="399"/>
                </a:cxn>
                <a:cxn ang="0">
                  <a:pos x="379" y="413"/>
                </a:cxn>
                <a:cxn ang="0">
                  <a:pos x="408" y="432"/>
                </a:cxn>
                <a:cxn ang="0">
                  <a:pos x="451" y="461"/>
                </a:cxn>
                <a:cxn ang="0">
                  <a:pos x="489" y="490"/>
                </a:cxn>
                <a:cxn ang="0">
                  <a:pos x="576" y="552"/>
                </a:cxn>
                <a:cxn ang="0">
                  <a:pos x="705" y="615"/>
                </a:cxn>
                <a:cxn ang="0">
                  <a:pos x="734" y="624"/>
                </a:cxn>
                <a:cxn ang="0">
                  <a:pos x="763" y="634"/>
                </a:cxn>
                <a:cxn ang="0">
                  <a:pos x="835" y="687"/>
                </a:cxn>
              </a:cxnLst>
              <a:rect l="0" t="0" r="r" b="b"/>
              <a:pathLst>
                <a:path w="835" h="687">
                  <a:moveTo>
                    <a:pt x="0" y="0"/>
                  </a:moveTo>
                  <a:cubicBezTo>
                    <a:pt x="12" y="44"/>
                    <a:pt x="26" y="100"/>
                    <a:pt x="67" y="125"/>
                  </a:cubicBezTo>
                  <a:cubicBezTo>
                    <a:pt x="74" y="147"/>
                    <a:pt x="98" y="162"/>
                    <a:pt x="115" y="178"/>
                  </a:cubicBezTo>
                  <a:cubicBezTo>
                    <a:pt x="127" y="213"/>
                    <a:pt x="110" y="171"/>
                    <a:pt x="134" y="202"/>
                  </a:cubicBezTo>
                  <a:cubicBezTo>
                    <a:pt x="147" y="218"/>
                    <a:pt x="143" y="228"/>
                    <a:pt x="163" y="240"/>
                  </a:cubicBezTo>
                  <a:cubicBezTo>
                    <a:pt x="173" y="256"/>
                    <a:pt x="195" y="278"/>
                    <a:pt x="211" y="288"/>
                  </a:cubicBezTo>
                  <a:cubicBezTo>
                    <a:pt x="220" y="304"/>
                    <a:pt x="273" y="339"/>
                    <a:pt x="292" y="346"/>
                  </a:cubicBezTo>
                  <a:cubicBezTo>
                    <a:pt x="311" y="364"/>
                    <a:pt x="329" y="384"/>
                    <a:pt x="350" y="399"/>
                  </a:cubicBezTo>
                  <a:cubicBezTo>
                    <a:pt x="398" y="433"/>
                    <a:pt x="326" y="369"/>
                    <a:pt x="379" y="413"/>
                  </a:cubicBezTo>
                  <a:cubicBezTo>
                    <a:pt x="404" y="434"/>
                    <a:pt x="381" y="425"/>
                    <a:pt x="408" y="432"/>
                  </a:cubicBezTo>
                  <a:cubicBezTo>
                    <a:pt x="441" y="455"/>
                    <a:pt x="426" y="446"/>
                    <a:pt x="451" y="461"/>
                  </a:cubicBezTo>
                  <a:cubicBezTo>
                    <a:pt x="463" y="481"/>
                    <a:pt x="472" y="476"/>
                    <a:pt x="489" y="490"/>
                  </a:cubicBezTo>
                  <a:cubicBezTo>
                    <a:pt x="517" y="513"/>
                    <a:pt x="545" y="533"/>
                    <a:pt x="576" y="552"/>
                  </a:cubicBezTo>
                  <a:cubicBezTo>
                    <a:pt x="599" y="590"/>
                    <a:pt x="664" y="603"/>
                    <a:pt x="705" y="615"/>
                  </a:cubicBezTo>
                  <a:cubicBezTo>
                    <a:pt x="715" y="618"/>
                    <a:pt x="724" y="621"/>
                    <a:pt x="734" y="624"/>
                  </a:cubicBezTo>
                  <a:cubicBezTo>
                    <a:pt x="744" y="627"/>
                    <a:pt x="763" y="634"/>
                    <a:pt x="763" y="634"/>
                  </a:cubicBezTo>
                  <a:cubicBezTo>
                    <a:pt x="779" y="659"/>
                    <a:pt x="814" y="666"/>
                    <a:pt x="835" y="687"/>
                  </a:cubicBezTo>
                </a:path>
              </a:pathLst>
            </a:custGeom>
            <a:noFill/>
            <a:ln w="28575" cmpd="sng">
              <a:solidFill>
                <a:srgbClr val="333300"/>
              </a:solidFill>
              <a:round/>
              <a:headEnd/>
              <a:tailEnd/>
            </a:ln>
            <a:effectLst/>
          </p:spPr>
          <p:txBody>
            <a:bodyPr/>
            <a:lstStyle/>
            <a:p>
              <a:endParaRPr lang="it-IT"/>
            </a:p>
          </p:txBody>
        </p:sp>
      </p:grpSp>
      <p:grpSp>
        <p:nvGrpSpPr>
          <p:cNvPr id="271367" name="Group 7"/>
          <p:cNvGrpSpPr>
            <a:grpSpLocks/>
          </p:cNvGrpSpPr>
          <p:nvPr/>
        </p:nvGrpSpPr>
        <p:grpSpPr bwMode="auto">
          <a:xfrm>
            <a:off x="330200" y="2971800"/>
            <a:ext cx="3746500" cy="2493963"/>
            <a:chOff x="208" y="1872"/>
            <a:chExt cx="2360" cy="1571"/>
          </a:xfrm>
        </p:grpSpPr>
        <p:sp>
          <p:nvSpPr>
            <p:cNvPr id="271368" name="Rectangle 8"/>
            <p:cNvSpPr>
              <a:spLocks noChangeArrowheads="1"/>
            </p:cNvSpPr>
            <p:nvPr/>
          </p:nvSpPr>
          <p:spPr bwMode="auto">
            <a:xfrm>
              <a:off x="1111" y="3339"/>
              <a:ext cx="156" cy="104"/>
            </a:xfrm>
            <a:prstGeom prst="rect">
              <a:avLst/>
            </a:prstGeom>
            <a:noFill/>
            <a:ln w="19050">
              <a:solidFill>
                <a:srgbClr val="FFFF00"/>
              </a:solidFill>
              <a:miter lim="800000"/>
              <a:headEnd/>
              <a:tailEnd/>
            </a:ln>
            <a:effectLst/>
          </p:spPr>
          <p:txBody>
            <a:bodyPr wrap="none" anchor="ctr"/>
            <a:lstStyle/>
            <a:p>
              <a:endParaRPr lang="it-IT"/>
            </a:p>
          </p:txBody>
        </p:sp>
        <p:sp>
          <p:nvSpPr>
            <p:cNvPr id="271369" name="Line 9"/>
            <p:cNvSpPr>
              <a:spLocks noChangeShapeType="1"/>
            </p:cNvSpPr>
            <p:nvPr/>
          </p:nvSpPr>
          <p:spPr bwMode="auto">
            <a:xfrm flipV="1">
              <a:off x="1261" y="1877"/>
              <a:ext cx="1307" cy="1464"/>
            </a:xfrm>
            <a:prstGeom prst="line">
              <a:avLst/>
            </a:prstGeom>
            <a:noFill/>
            <a:ln w="19050">
              <a:solidFill>
                <a:srgbClr val="FFFF00"/>
              </a:solidFill>
              <a:round/>
              <a:headEnd/>
              <a:tailEnd/>
            </a:ln>
            <a:effectLst/>
          </p:spPr>
          <p:txBody>
            <a:bodyPr/>
            <a:lstStyle/>
            <a:p>
              <a:endParaRPr lang="it-IT"/>
            </a:p>
          </p:txBody>
        </p:sp>
        <p:sp>
          <p:nvSpPr>
            <p:cNvPr id="271370" name="Line 10"/>
            <p:cNvSpPr>
              <a:spLocks noChangeShapeType="1"/>
            </p:cNvSpPr>
            <p:nvPr/>
          </p:nvSpPr>
          <p:spPr bwMode="auto">
            <a:xfrm flipH="1" flipV="1">
              <a:off x="208" y="1872"/>
              <a:ext cx="903" cy="1467"/>
            </a:xfrm>
            <a:prstGeom prst="line">
              <a:avLst/>
            </a:prstGeom>
            <a:noFill/>
            <a:ln w="19050">
              <a:solidFill>
                <a:srgbClr val="FFFF00"/>
              </a:solidFill>
              <a:round/>
              <a:headEnd/>
              <a:tailEnd/>
            </a:ln>
            <a:effectLst/>
          </p:spPr>
          <p:txBody>
            <a:bodyPr/>
            <a:lstStyle/>
            <a:p>
              <a:endParaRPr lang="it-IT"/>
            </a:p>
          </p:txBody>
        </p:sp>
      </p:grpSp>
      <p:grpSp>
        <p:nvGrpSpPr>
          <p:cNvPr id="271371" name="Group 11"/>
          <p:cNvGrpSpPr>
            <a:grpSpLocks/>
          </p:cNvGrpSpPr>
          <p:nvPr/>
        </p:nvGrpSpPr>
        <p:grpSpPr bwMode="auto">
          <a:xfrm>
            <a:off x="6227763" y="692150"/>
            <a:ext cx="2538412" cy="3430588"/>
            <a:chOff x="3969" y="1797"/>
            <a:chExt cx="1599" cy="2161"/>
          </a:xfrm>
        </p:grpSpPr>
        <p:pic>
          <p:nvPicPr>
            <p:cNvPr id="271372" name="Picture 12" descr="planville"/>
            <p:cNvPicPr>
              <a:picLocks noChangeAspect="1" noChangeArrowheads="1"/>
            </p:cNvPicPr>
            <p:nvPr/>
          </p:nvPicPr>
          <p:blipFill>
            <a:blip r:embed="rId7" cstate="print"/>
            <a:srcRect/>
            <a:stretch>
              <a:fillRect/>
            </a:stretch>
          </p:blipFill>
          <p:spPr bwMode="auto">
            <a:xfrm>
              <a:off x="3969" y="1797"/>
              <a:ext cx="1599" cy="2161"/>
            </a:xfrm>
            <a:prstGeom prst="rect">
              <a:avLst/>
            </a:prstGeom>
            <a:noFill/>
          </p:spPr>
        </p:pic>
        <p:sp>
          <p:nvSpPr>
            <p:cNvPr id="271373" name="Text Box 13"/>
            <p:cNvSpPr txBox="1">
              <a:spLocks noChangeArrowheads="1"/>
            </p:cNvSpPr>
            <p:nvPr/>
          </p:nvSpPr>
          <p:spPr bwMode="auto">
            <a:xfrm>
              <a:off x="4059" y="3748"/>
              <a:ext cx="1203" cy="181"/>
            </a:xfrm>
            <a:prstGeom prst="rect">
              <a:avLst/>
            </a:prstGeom>
            <a:noFill/>
            <a:ln w="9525">
              <a:noFill/>
              <a:miter lim="800000"/>
              <a:headEnd/>
              <a:tailEnd/>
            </a:ln>
            <a:effectLst/>
          </p:spPr>
          <p:txBody>
            <a:bodyPr lIns="89664" tIns="44832" rIns="89664" bIns="44832">
              <a:spAutoFit/>
            </a:bodyPr>
            <a:lstStyle/>
            <a:p>
              <a:pPr defTabSz="855663" eaLnBrk="1" hangingPunct="1"/>
              <a:r>
                <a:rPr lang="fr-FR" sz="1300" b="1">
                  <a:solidFill>
                    <a:schemeClr val="bg1"/>
                  </a:solidFill>
                  <a:effectLst>
                    <a:outerShdw blurRad="38100" dist="38100" dir="2700000" algn="tl">
                      <a:srgbClr val="000000"/>
                    </a:outerShdw>
                  </a:effectLst>
                  <a:latin typeface="Arial" charset="0"/>
                </a:rPr>
                <a:t>La Seyne sur Mer </a:t>
              </a:r>
              <a:endParaRPr lang="fr-FR" sz="2200">
                <a:solidFill>
                  <a:schemeClr val="bg1"/>
                </a:solidFill>
                <a:effectLst>
                  <a:outerShdw blurRad="38100" dist="38100" dir="2700000" algn="tl">
                    <a:srgbClr val="000000"/>
                  </a:outerShdw>
                </a:effectLst>
                <a:latin typeface="Arial" charset="0"/>
              </a:endParaRPr>
            </a:p>
          </p:txBody>
        </p:sp>
        <p:sp>
          <p:nvSpPr>
            <p:cNvPr id="271374" name="Rectangle 14"/>
            <p:cNvSpPr>
              <a:spLocks noChangeArrowheads="1"/>
            </p:cNvSpPr>
            <p:nvPr/>
          </p:nvSpPr>
          <p:spPr bwMode="auto">
            <a:xfrm>
              <a:off x="5154" y="2729"/>
              <a:ext cx="45" cy="62"/>
            </a:xfrm>
            <a:prstGeom prst="rect">
              <a:avLst/>
            </a:prstGeom>
            <a:solidFill>
              <a:schemeClr val="bg1"/>
            </a:solidFill>
            <a:ln w="38100">
              <a:solidFill>
                <a:srgbClr val="FF5050"/>
              </a:solidFill>
              <a:miter lim="800000"/>
              <a:headEnd/>
              <a:tailEnd/>
            </a:ln>
            <a:effectLst/>
          </p:spPr>
          <p:txBody>
            <a:bodyPr wrap="none" anchor="ctr"/>
            <a:lstStyle/>
            <a:p>
              <a:endParaRPr lang="it-IT"/>
            </a:p>
          </p:txBody>
        </p:sp>
        <p:sp>
          <p:nvSpPr>
            <p:cNvPr id="271375" name="Freeform 15"/>
            <p:cNvSpPr>
              <a:spLocks/>
            </p:cNvSpPr>
            <p:nvPr/>
          </p:nvSpPr>
          <p:spPr bwMode="auto">
            <a:xfrm>
              <a:off x="5087" y="2760"/>
              <a:ext cx="66" cy="247"/>
            </a:xfrm>
            <a:custGeom>
              <a:avLst/>
              <a:gdLst/>
              <a:ahLst/>
              <a:cxnLst>
                <a:cxn ang="0">
                  <a:pos x="320" y="0"/>
                </a:cxn>
                <a:cxn ang="0">
                  <a:pos x="32" y="672"/>
                </a:cxn>
                <a:cxn ang="0">
                  <a:pos x="128" y="864"/>
                </a:cxn>
              </a:cxnLst>
              <a:rect l="0" t="0" r="r" b="b"/>
              <a:pathLst>
                <a:path w="320" h="864">
                  <a:moveTo>
                    <a:pt x="320" y="0"/>
                  </a:moveTo>
                  <a:cubicBezTo>
                    <a:pt x="192" y="264"/>
                    <a:pt x="64" y="528"/>
                    <a:pt x="32" y="672"/>
                  </a:cubicBezTo>
                  <a:cubicBezTo>
                    <a:pt x="0" y="816"/>
                    <a:pt x="64" y="840"/>
                    <a:pt x="128" y="864"/>
                  </a:cubicBezTo>
                </a:path>
              </a:pathLst>
            </a:custGeom>
            <a:noFill/>
            <a:ln w="38100" cmpd="sng">
              <a:solidFill>
                <a:srgbClr val="FF5050"/>
              </a:solidFill>
              <a:round/>
              <a:headEnd/>
              <a:tailEnd/>
            </a:ln>
            <a:effectLst/>
          </p:spPr>
          <p:txBody>
            <a:bodyPr wrap="none" anchor="ctr"/>
            <a:lstStyle/>
            <a:p>
              <a:endParaRPr lang="it-IT"/>
            </a:p>
          </p:txBody>
        </p:sp>
        <p:sp>
          <p:nvSpPr>
            <p:cNvPr id="271376" name="Rectangle 16"/>
            <p:cNvSpPr>
              <a:spLocks noChangeArrowheads="1"/>
            </p:cNvSpPr>
            <p:nvPr/>
          </p:nvSpPr>
          <p:spPr bwMode="auto">
            <a:xfrm>
              <a:off x="5108" y="3031"/>
              <a:ext cx="45" cy="63"/>
            </a:xfrm>
            <a:prstGeom prst="rect">
              <a:avLst/>
            </a:prstGeom>
            <a:solidFill>
              <a:schemeClr val="bg1"/>
            </a:solidFill>
            <a:ln w="38100">
              <a:solidFill>
                <a:srgbClr val="00FF00"/>
              </a:solidFill>
              <a:miter lim="800000"/>
              <a:headEnd/>
              <a:tailEnd/>
            </a:ln>
            <a:effectLst/>
          </p:spPr>
          <p:txBody>
            <a:bodyPr wrap="none" anchor="ctr"/>
            <a:lstStyle/>
            <a:p>
              <a:endParaRPr lang="it-IT"/>
            </a:p>
          </p:txBody>
        </p:sp>
        <p:sp>
          <p:nvSpPr>
            <p:cNvPr id="271377" name="Freeform 17"/>
            <p:cNvSpPr>
              <a:spLocks/>
            </p:cNvSpPr>
            <p:nvPr/>
          </p:nvSpPr>
          <p:spPr bwMode="auto">
            <a:xfrm>
              <a:off x="4987" y="3105"/>
              <a:ext cx="566" cy="680"/>
            </a:xfrm>
            <a:custGeom>
              <a:avLst/>
              <a:gdLst/>
              <a:ahLst/>
              <a:cxnLst>
                <a:cxn ang="0">
                  <a:pos x="96" y="0"/>
                </a:cxn>
                <a:cxn ang="0">
                  <a:pos x="48" y="192"/>
                </a:cxn>
                <a:cxn ang="0">
                  <a:pos x="48" y="384"/>
                </a:cxn>
                <a:cxn ang="0">
                  <a:pos x="336" y="480"/>
                </a:cxn>
              </a:cxnLst>
              <a:rect l="0" t="0" r="r" b="b"/>
              <a:pathLst>
                <a:path w="336" h="480">
                  <a:moveTo>
                    <a:pt x="96" y="0"/>
                  </a:moveTo>
                  <a:cubicBezTo>
                    <a:pt x="76" y="64"/>
                    <a:pt x="56" y="128"/>
                    <a:pt x="48" y="192"/>
                  </a:cubicBezTo>
                  <a:cubicBezTo>
                    <a:pt x="40" y="256"/>
                    <a:pt x="0" y="336"/>
                    <a:pt x="48" y="384"/>
                  </a:cubicBezTo>
                  <a:cubicBezTo>
                    <a:pt x="96" y="432"/>
                    <a:pt x="288" y="464"/>
                    <a:pt x="336" y="480"/>
                  </a:cubicBezTo>
                </a:path>
              </a:pathLst>
            </a:custGeom>
            <a:noFill/>
            <a:ln w="38100" cmpd="sng">
              <a:solidFill>
                <a:schemeClr val="accent2"/>
              </a:solidFill>
              <a:round/>
              <a:headEnd/>
              <a:tailEnd/>
            </a:ln>
            <a:effectLst/>
          </p:spPr>
          <p:txBody>
            <a:bodyPr wrap="none" anchor="ctr"/>
            <a:lstStyle/>
            <a:p>
              <a:endParaRPr lang="it-IT"/>
            </a:p>
          </p:txBody>
        </p:sp>
      </p:grpSp>
      <p:grpSp>
        <p:nvGrpSpPr>
          <p:cNvPr id="271378" name="Group 18"/>
          <p:cNvGrpSpPr>
            <a:grpSpLocks/>
          </p:cNvGrpSpPr>
          <p:nvPr/>
        </p:nvGrpSpPr>
        <p:grpSpPr bwMode="auto">
          <a:xfrm>
            <a:off x="1116013" y="701675"/>
            <a:ext cx="5110162" cy="3421063"/>
            <a:chOff x="703" y="442"/>
            <a:chExt cx="3219" cy="2155"/>
          </a:xfrm>
        </p:grpSpPr>
        <p:sp>
          <p:nvSpPr>
            <p:cNvPr id="271379" name="Rectangle 19"/>
            <p:cNvSpPr>
              <a:spLocks noChangeArrowheads="1"/>
            </p:cNvSpPr>
            <p:nvPr/>
          </p:nvSpPr>
          <p:spPr bwMode="auto">
            <a:xfrm>
              <a:off x="703" y="572"/>
              <a:ext cx="181" cy="137"/>
            </a:xfrm>
            <a:prstGeom prst="rect">
              <a:avLst/>
            </a:prstGeom>
            <a:noFill/>
            <a:ln w="28575">
              <a:solidFill>
                <a:srgbClr val="FFFF00"/>
              </a:solidFill>
              <a:miter lim="800000"/>
              <a:headEnd/>
              <a:tailEnd/>
            </a:ln>
            <a:effectLst/>
          </p:spPr>
          <p:txBody>
            <a:bodyPr wrap="none" anchor="ctr"/>
            <a:lstStyle/>
            <a:p>
              <a:endParaRPr lang="it-IT"/>
            </a:p>
          </p:txBody>
        </p:sp>
        <p:sp>
          <p:nvSpPr>
            <p:cNvPr id="271380" name="Line 20"/>
            <p:cNvSpPr>
              <a:spLocks noChangeShapeType="1"/>
            </p:cNvSpPr>
            <p:nvPr/>
          </p:nvSpPr>
          <p:spPr bwMode="auto">
            <a:xfrm>
              <a:off x="878" y="706"/>
              <a:ext cx="3044" cy="1891"/>
            </a:xfrm>
            <a:prstGeom prst="line">
              <a:avLst/>
            </a:prstGeom>
            <a:noFill/>
            <a:ln w="19050">
              <a:solidFill>
                <a:srgbClr val="FFFF00"/>
              </a:solidFill>
              <a:round/>
              <a:headEnd/>
              <a:tailEnd/>
            </a:ln>
            <a:effectLst/>
          </p:spPr>
          <p:txBody>
            <a:bodyPr/>
            <a:lstStyle/>
            <a:p>
              <a:endParaRPr lang="it-IT"/>
            </a:p>
          </p:txBody>
        </p:sp>
        <p:sp>
          <p:nvSpPr>
            <p:cNvPr id="271381" name="Line 21"/>
            <p:cNvSpPr>
              <a:spLocks noChangeShapeType="1"/>
            </p:cNvSpPr>
            <p:nvPr/>
          </p:nvSpPr>
          <p:spPr bwMode="auto">
            <a:xfrm flipV="1">
              <a:off x="883" y="442"/>
              <a:ext cx="3034" cy="124"/>
            </a:xfrm>
            <a:prstGeom prst="line">
              <a:avLst/>
            </a:prstGeom>
            <a:noFill/>
            <a:ln w="19050">
              <a:solidFill>
                <a:srgbClr val="FFFF00"/>
              </a:solidFill>
              <a:round/>
              <a:headEnd/>
              <a:tailEnd/>
            </a:ln>
            <a:effectLst/>
          </p:spPr>
          <p:txBody>
            <a:bodyPr/>
            <a:lstStyle/>
            <a:p>
              <a:endParaRPr lang="it-IT"/>
            </a:p>
          </p:txBody>
        </p:sp>
      </p:grpSp>
      <p:grpSp>
        <p:nvGrpSpPr>
          <p:cNvPr id="271382" name="Group 22"/>
          <p:cNvGrpSpPr>
            <a:grpSpLocks/>
          </p:cNvGrpSpPr>
          <p:nvPr/>
        </p:nvGrpSpPr>
        <p:grpSpPr bwMode="auto">
          <a:xfrm>
            <a:off x="5799138" y="2133600"/>
            <a:ext cx="2970212" cy="2122488"/>
            <a:chOff x="3792" y="1344"/>
            <a:chExt cx="1709" cy="1498"/>
          </a:xfrm>
        </p:grpSpPr>
        <p:sp>
          <p:nvSpPr>
            <p:cNvPr id="271383" name="Rectangle 23"/>
            <p:cNvSpPr>
              <a:spLocks noChangeArrowheads="1"/>
            </p:cNvSpPr>
            <p:nvPr/>
          </p:nvSpPr>
          <p:spPr bwMode="auto">
            <a:xfrm>
              <a:off x="5057" y="1344"/>
              <a:ext cx="182" cy="136"/>
            </a:xfrm>
            <a:prstGeom prst="rect">
              <a:avLst/>
            </a:prstGeom>
            <a:noFill/>
            <a:ln w="19050">
              <a:solidFill>
                <a:srgbClr val="FFFF00"/>
              </a:solidFill>
              <a:miter lim="800000"/>
              <a:headEnd/>
              <a:tailEnd/>
            </a:ln>
            <a:effectLst/>
          </p:spPr>
          <p:txBody>
            <a:bodyPr wrap="none" anchor="ctr"/>
            <a:lstStyle/>
            <a:p>
              <a:endParaRPr lang="it-IT"/>
            </a:p>
          </p:txBody>
        </p:sp>
        <p:sp>
          <p:nvSpPr>
            <p:cNvPr id="271384" name="Line 24"/>
            <p:cNvSpPr>
              <a:spLocks noChangeShapeType="1"/>
            </p:cNvSpPr>
            <p:nvPr/>
          </p:nvSpPr>
          <p:spPr bwMode="auto">
            <a:xfrm flipH="1">
              <a:off x="3792" y="1478"/>
              <a:ext cx="1262" cy="1364"/>
            </a:xfrm>
            <a:prstGeom prst="line">
              <a:avLst/>
            </a:prstGeom>
            <a:noFill/>
            <a:ln w="19050">
              <a:solidFill>
                <a:srgbClr val="FFFF00"/>
              </a:solidFill>
              <a:round/>
              <a:headEnd/>
              <a:tailEnd/>
            </a:ln>
            <a:effectLst/>
          </p:spPr>
          <p:txBody>
            <a:bodyPr/>
            <a:lstStyle/>
            <a:p>
              <a:endParaRPr lang="it-IT"/>
            </a:p>
          </p:txBody>
        </p:sp>
        <p:sp>
          <p:nvSpPr>
            <p:cNvPr id="271385" name="Line 25"/>
            <p:cNvSpPr>
              <a:spLocks noChangeShapeType="1"/>
            </p:cNvSpPr>
            <p:nvPr/>
          </p:nvSpPr>
          <p:spPr bwMode="auto">
            <a:xfrm>
              <a:off x="5239" y="1480"/>
              <a:ext cx="262" cy="1362"/>
            </a:xfrm>
            <a:prstGeom prst="line">
              <a:avLst/>
            </a:prstGeom>
            <a:noFill/>
            <a:ln w="19050">
              <a:solidFill>
                <a:srgbClr val="FFFF00"/>
              </a:solidFill>
              <a:round/>
              <a:headEnd/>
              <a:tailEnd/>
            </a:ln>
            <a:effectLst/>
          </p:spPr>
          <p:txBody>
            <a:bodyPr/>
            <a:lstStyle/>
            <a:p>
              <a:endParaRPr lang="it-IT"/>
            </a:p>
          </p:txBody>
        </p:sp>
      </p:grpSp>
      <p:pic>
        <p:nvPicPr>
          <p:cNvPr id="271386" name="Picture 26" descr="Antares_controlroom"/>
          <p:cNvPicPr>
            <a:picLocks noChangeAspect="1" noChangeArrowheads="1"/>
          </p:cNvPicPr>
          <p:nvPr/>
        </p:nvPicPr>
        <p:blipFill>
          <a:blip r:embed="rId8" cstate="print"/>
          <a:srcRect/>
          <a:stretch>
            <a:fillRect/>
          </a:stretch>
        </p:blipFill>
        <p:spPr bwMode="auto">
          <a:xfrm>
            <a:off x="1403350" y="1700213"/>
            <a:ext cx="6756400" cy="4503737"/>
          </a:xfrm>
          <a:prstGeom prst="rect">
            <a:avLst/>
          </a:prstGeom>
          <a:noFill/>
          <a:ln w="76200">
            <a:solidFill>
              <a:schemeClr val="tx1"/>
            </a:solidFill>
            <a:miter lim="800000"/>
            <a:headEnd/>
            <a:tailEnd/>
          </a:ln>
        </p:spPr>
      </p:pic>
      <p:sp>
        <p:nvSpPr>
          <p:cNvPr id="271388" name="Text Box 28"/>
          <p:cNvSpPr txBox="1">
            <a:spLocks noChangeArrowheads="1"/>
          </p:cNvSpPr>
          <p:nvPr/>
        </p:nvSpPr>
        <p:spPr bwMode="auto">
          <a:xfrm>
            <a:off x="0" y="0"/>
            <a:ext cx="9144000" cy="701675"/>
          </a:xfrm>
          <a:prstGeom prst="rect">
            <a:avLst/>
          </a:prstGeom>
          <a:noFill/>
          <a:ln w="9525">
            <a:noFill/>
            <a:miter lim="800000"/>
            <a:headEnd/>
            <a:tailEnd/>
          </a:ln>
          <a:effectLst/>
        </p:spPr>
        <p:txBody>
          <a:bodyPr>
            <a:spAutoFit/>
          </a:bodyPr>
          <a:lstStyle/>
          <a:p>
            <a:pPr algn="ctr" eaLnBrk="1" hangingPunct="1">
              <a:spcBef>
                <a:spcPct val="50000"/>
              </a:spcBef>
            </a:pPr>
            <a:r>
              <a:rPr lang="en-GB" sz="4000" b="1">
                <a:latin typeface="Garamond" pitchFamily="18" charset="0"/>
              </a:rPr>
              <a:t>The site</a:t>
            </a:r>
          </a:p>
        </p:txBody>
      </p:sp>
    </p:spTree>
    <p:custDataLst>
      <p:tags r:id="rId1"/>
    </p:custDataLst>
  </p:cSld>
  <p:clrMapOvr>
    <a:masterClrMapping/>
  </p:clrMapOvr>
  <p:transition advTm="2539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1367"/>
                                        </p:tgtEl>
                                        <p:attrNameLst>
                                          <p:attrName>style.visibility</p:attrName>
                                        </p:attrNameLst>
                                      </p:cBhvr>
                                      <p:to>
                                        <p:strVal val="visible"/>
                                      </p:to>
                                    </p:set>
                                    <p:animEffect transition="in" filter="wipe(down)">
                                      <p:cBhvr>
                                        <p:cTn id="7" dur="500"/>
                                        <p:tgtEl>
                                          <p:spTgt spid="27136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71364"/>
                                        </p:tgtEl>
                                        <p:attrNameLst>
                                          <p:attrName>style.visibility</p:attrName>
                                        </p:attrNameLst>
                                      </p:cBhvr>
                                      <p:to>
                                        <p:strVal val="visible"/>
                                      </p:to>
                                    </p:set>
                                    <p:animEffect transition="in" filter="dissolve">
                                      <p:cBhvr>
                                        <p:cTn id="11" dur="500"/>
                                        <p:tgtEl>
                                          <p:spTgt spid="27136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71367"/>
                                        </p:tgtEl>
                                        <p:attrNameLst>
                                          <p:attrName>style.visibility</p:attrName>
                                        </p:attrNameLst>
                                      </p:cBhvr>
                                      <p:to>
                                        <p:strVal val="hidden"/>
                                      </p:to>
                                    </p:set>
                                  </p:childTnLst>
                                </p:cTn>
                              </p:par>
                            </p:childTnLst>
                          </p:cTn>
                        </p:par>
                        <p:par>
                          <p:cTn id="16" fill="hold">
                            <p:stCondLst>
                              <p:cond delay="0"/>
                            </p:stCondLst>
                            <p:childTnLst>
                              <p:par>
                                <p:cTn id="17" presetID="22" presetClass="entr" presetSubtype="8" fill="hold" nodeType="afterEffect">
                                  <p:stCondLst>
                                    <p:cond delay="0"/>
                                  </p:stCondLst>
                                  <p:childTnLst>
                                    <p:set>
                                      <p:cBhvr>
                                        <p:cTn id="18" dur="1" fill="hold">
                                          <p:stCondLst>
                                            <p:cond delay="0"/>
                                          </p:stCondLst>
                                        </p:cTn>
                                        <p:tgtEl>
                                          <p:spTgt spid="271378"/>
                                        </p:tgtEl>
                                        <p:attrNameLst>
                                          <p:attrName>style.visibility</p:attrName>
                                        </p:attrNameLst>
                                      </p:cBhvr>
                                      <p:to>
                                        <p:strVal val="visible"/>
                                      </p:to>
                                    </p:set>
                                    <p:animEffect transition="in" filter="wipe(left)">
                                      <p:cBhvr>
                                        <p:cTn id="19" dur="500"/>
                                        <p:tgtEl>
                                          <p:spTgt spid="271378"/>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71371"/>
                                        </p:tgtEl>
                                        <p:attrNameLst>
                                          <p:attrName>style.visibility</p:attrName>
                                        </p:attrNameLst>
                                      </p:cBhvr>
                                      <p:to>
                                        <p:strVal val="visible"/>
                                      </p:to>
                                    </p:set>
                                    <p:animEffect transition="in" filter="dissolve">
                                      <p:cBhvr>
                                        <p:cTn id="23" dur="500"/>
                                        <p:tgtEl>
                                          <p:spTgt spid="27137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71378"/>
                                        </p:tgtEl>
                                        <p:attrNameLst>
                                          <p:attrName>style.visibility</p:attrName>
                                        </p:attrNameLst>
                                      </p:cBhvr>
                                      <p:to>
                                        <p:strVal val="hidden"/>
                                      </p:to>
                                    </p:set>
                                  </p:childTnLst>
                                </p:cTn>
                              </p:par>
                            </p:childTnLst>
                          </p:cTn>
                        </p:par>
                        <p:par>
                          <p:cTn id="28" fill="hold">
                            <p:stCondLst>
                              <p:cond delay="0"/>
                            </p:stCondLst>
                            <p:childTnLst>
                              <p:par>
                                <p:cTn id="29" presetID="22" presetClass="entr" presetSubtype="1" fill="hold" nodeType="afterEffect">
                                  <p:stCondLst>
                                    <p:cond delay="0"/>
                                  </p:stCondLst>
                                  <p:childTnLst>
                                    <p:set>
                                      <p:cBhvr>
                                        <p:cTn id="30" dur="1" fill="hold">
                                          <p:stCondLst>
                                            <p:cond delay="0"/>
                                          </p:stCondLst>
                                        </p:cTn>
                                        <p:tgtEl>
                                          <p:spTgt spid="271382"/>
                                        </p:tgtEl>
                                        <p:attrNameLst>
                                          <p:attrName>style.visibility</p:attrName>
                                        </p:attrNameLst>
                                      </p:cBhvr>
                                      <p:to>
                                        <p:strVal val="visible"/>
                                      </p:to>
                                    </p:set>
                                    <p:animEffect transition="in" filter="wipe(up)">
                                      <p:cBhvr>
                                        <p:cTn id="31" dur="500"/>
                                        <p:tgtEl>
                                          <p:spTgt spid="271382"/>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271362"/>
                                        </p:tgtEl>
                                        <p:attrNameLst>
                                          <p:attrName>style.visibility</p:attrName>
                                        </p:attrNameLst>
                                      </p:cBhvr>
                                      <p:to>
                                        <p:strVal val="visible"/>
                                      </p:to>
                                    </p:set>
                                    <p:animEffect transition="in" filter="dissolve">
                                      <p:cBhvr>
                                        <p:cTn id="35" dur="500"/>
                                        <p:tgtEl>
                                          <p:spTgt spid="27136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71386"/>
                                        </p:tgtEl>
                                        <p:attrNameLst>
                                          <p:attrName>style.visibility</p:attrName>
                                        </p:attrNameLst>
                                      </p:cBhvr>
                                      <p:to>
                                        <p:strVal val="visible"/>
                                      </p:to>
                                    </p:set>
                                    <p:animEffect transition="in" filter="dissolve">
                                      <p:cBhvr>
                                        <p:cTn id="40" dur="500"/>
                                        <p:tgtEl>
                                          <p:spTgt spid="27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098" name="Group 2"/>
          <p:cNvGrpSpPr>
            <a:grpSpLocks/>
          </p:cNvGrpSpPr>
          <p:nvPr/>
        </p:nvGrpSpPr>
        <p:grpSpPr bwMode="auto">
          <a:xfrm>
            <a:off x="0" y="0"/>
            <a:ext cx="9144000" cy="6858000"/>
            <a:chOff x="0" y="0"/>
            <a:chExt cx="5760" cy="4320"/>
          </a:xfrm>
        </p:grpSpPr>
        <p:pic>
          <p:nvPicPr>
            <p:cNvPr id="260099" name="Picture 3" descr="antares_pub"/>
            <p:cNvPicPr>
              <a:picLocks noChangeAspect="1" noChangeArrowheads="1"/>
            </p:cNvPicPr>
            <p:nvPr/>
          </p:nvPicPr>
          <p:blipFill>
            <a:blip r:embed="rId3" cstate="print"/>
            <a:srcRect/>
            <a:stretch>
              <a:fillRect/>
            </a:stretch>
          </p:blipFill>
          <p:spPr bwMode="auto">
            <a:xfrm>
              <a:off x="0" y="0"/>
              <a:ext cx="5760" cy="4320"/>
            </a:xfrm>
            <a:prstGeom prst="rect">
              <a:avLst/>
            </a:prstGeom>
            <a:noFill/>
          </p:spPr>
        </p:pic>
        <p:sp>
          <p:nvSpPr>
            <p:cNvPr id="260100" name="Text Box 4"/>
            <p:cNvSpPr txBox="1">
              <a:spLocks noChangeArrowheads="1"/>
            </p:cNvSpPr>
            <p:nvPr/>
          </p:nvSpPr>
          <p:spPr bwMode="auto">
            <a:xfrm>
              <a:off x="0" y="4149"/>
              <a:ext cx="1383" cy="144"/>
            </a:xfrm>
            <a:prstGeom prst="rect">
              <a:avLst/>
            </a:prstGeom>
            <a:noFill/>
            <a:ln w="9525">
              <a:noFill/>
              <a:miter lim="800000"/>
              <a:headEnd/>
              <a:tailEnd/>
            </a:ln>
            <a:effectLst/>
          </p:spPr>
          <p:txBody>
            <a:bodyPr>
              <a:spAutoFit/>
            </a:bodyPr>
            <a:lstStyle/>
            <a:p>
              <a:pPr eaLnBrk="1" hangingPunct="1">
                <a:spcBef>
                  <a:spcPct val="50000"/>
                </a:spcBef>
              </a:pPr>
              <a:r>
                <a:rPr lang="en-US" sz="900">
                  <a:solidFill>
                    <a:srgbClr val="FFFFCC"/>
                  </a:solidFill>
                  <a:latin typeface="Arial" charset="0"/>
                  <a:cs typeface="Arial" charset="0"/>
                </a:rPr>
                <a:t>© F. Montanet</a:t>
              </a:r>
            </a:p>
          </p:txBody>
        </p:sp>
      </p:grpSp>
      <p:sp>
        <p:nvSpPr>
          <p:cNvPr id="260101" name="Text Box 5"/>
          <p:cNvSpPr txBox="1">
            <a:spLocks noChangeArrowheads="1"/>
          </p:cNvSpPr>
          <p:nvPr/>
        </p:nvSpPr>
        <p:spPr bwMode="auto">
          <a:xfrm>
            <a:off x="0" y="0"/>
            <a:ext cx="2786063" cy="1339850"/>
          </a:xfrm>
          <a:prstGeom prst="rect">
            <a:avLst/>
          </a:prstGeom>
          <a:noFill/>
          <a:ln w="28575">
            <a:solidFill>
              <a:srgbClr val="FFCC66"/>
            </a:solidFill>
            <a:miter lim="800000"/>
            <a:headEnd/>
            <a:tailEnd/>
          </a:ln>
          <a:effectLst/>
        </p:spPr>
        <p:txBody>
          <a:bodyPr>
            <a:spAutoFit/>
          </a:bodyPr>
          <a:lstStyle/>
          <a:p>
            <a:pPr>
              <a:buFontTx/>
              <a:buChar char="•"/>
            </a:pPr>
            <a:r>
              <a:rPr lang="en-US" altLang="fr-FR" sz="2000">
                <a:solidFill>
                  <a:srgbClr val="FFCC66"/>
                </a:solidFill>
                <a:latin typeface="Comic Sans MS" pitchFamily="66" charset="0"/>
              </a:rPr>
              <a:t> </a:t>
            </a:r>
            <a:r>
              <a:rPr lang="en-GB" altLang="fr-FR" sz="2000">
                <a:solidFill>
                  <a:srgbClr val="FFCC66"/>
                </a:solidFill>
                <a:latin typeface="Arial" charset="0"/>
              </a:rPr>
              <a:t>12</a:t>
            </a:r>
            <a:r>
              <a:rPr lang="en-US" altLang="fr-FR" sz="2000">
                <a:solidFill>
                  <a:srgbClr val="FFCC66"/>
                </a:solidFill>
                <a:latin typeface="Arial" charset="0"/>
              </a:rPr>
              <a:t> lines</a:t>
            </a:r>
          </a:p>
          <a:p>
            <a:pPr>
              <a:buFontTx/>
              <a:buChar char="•"/>
            </a:pPr>
            <a:r>
              <a:rPr lang="en-US" altLang="fr-FR" sz="2000">
                <a:solidFill>
                  <a:srgbClr val="FFCC66"/>
                </a:solidFill>
                <a:latin typeface="Arial" charset="0"/>
              </a:rPr>
              <a:t> 25 storeys / line</a:t>
            </a:r>
          </a:p>
          <a:p>
            <a:pPr>
              <a:buFontTx/>
              <a:buChar char="•"/>
            </a:pPr>
            <a:r>
              <a:rPr lang="en-US" altLang="fr-FR" sz="2000">
                <a:solidFill>
                  <a:srgbClr val="FFCC66"/>
                </a:solidFill>
                <a:latin typeface="Arial" charset="0"/>
              </a:rPr>
              <a:t> 3 PMTs / storey</a:t>
            </a:r>
            <a:endParaRPr lang="en-US" altLang="fr-FR" sz="2000">
              <a:solidFill>
                <a:schemeClr val="bg1"/>
              </a:solidFill>
              <a:latin typeface="Arial" charset="0"/>
            </a:endParaRPr>
          </a:p>
          <a:p>
            <a:pPr>
              <a:buFontTx/>
              <a:buChar char="•"/>
            </a:pPr>
            <a:r>
              <a:rPr lang="en-US" altLang="fr-FR" sz="2000">
                <a:solidFill>
                  <a:srgbClr val="FFCC66"/>
                </a:solidFill>
                <a:latin typeface="Arial" charset="0"/>
              </a:rPr>
              <a:t> 9</a:t>
            </a:r>
            <a:r>
              <a:rPr lang="en-GB" altLang="fr-FR" sz="2000">
                <a:solidFill>
                  <a:srgbClr val="FFCC66"/>
                </a:solidFill>
                <a:latin typeface="Arial" charset="0"/>
              </a:rPr>
              <a:t>00</a:t>
            </a:r>
            <a:r>
              <a:rPr lang="en-US" altLang="fr-FR" sz="2000">
                <a:solidFill>
                  <a:srgbClr val="FFCC66"/>
                </a:solidFill>
                <a:latin typeface="Arial" charset="0"/>
              </a:rPr>
              <a:t> PMTs</a:t>
            </a:r>
          </a:p>
        </p:txBody>
      </p:sp>
      <p:grpSp>
        <p:nvGrpSpPr>
          <p:cNvPr id="260102" name="Group 6"/>
          <p:cNvGrpSpPr>
            <a:grpSpLocks/>
          </p:cNvGrpSpPr>
          <p:nvPr/>
        </p:nvGrpSpPr>
        <p:grpSpPr bwMode="auto">
          <a:xfrm>
            <a:off x="911225" y="5734050"/>
            <a:ext cx="1095375" cy="573088"/>
            <a:chOff x="558" y="3600"/>
            <a:chExt cx="690" cy="361"/>
          </a:xfrm>
        </p:grpSpPr>
        <p:sp>
          <p:nvSpPr>
            <p:cNvPr id="260103" name="Line 7"/>
            <p:cNvSpPr>
              <a:spLocks noChangeShapeType="1"/>
            </p:cNvSpPr>
            <p:nvPr/>
          </p:nvSpPr>
          <p:spPr bwMode="auto">
            <a:xfrm>
              <a:off x="590" y="3600"/>
              <a:ext cx="658" cy="159"/>
            </a:xfrm>
            <a:prstGeom prst="line">
              <a:avLst/>
            </a:prstGeom>
            <a:noFill/>
            <a:ln w="12700">
              <a:solidFill>
                <a:schemeClr val="tx1"/>
              </a:solidFill>
              <a:round/>
              <a:headEnd type="triangle" w="med" len="med"/>
              <a:tailEnd type="triangle" w="med" len="med"/>
            </a:ln>
            <a:effectLst/>
          </p:spPr>
          <p:txBody>
            <a:bodyPr wrap="none" anchor="ctr"/>
            <a:lstStyle/>
            <a:p>
              <a:endParaRPr lang="it-IT"/>
            </a:p>
          </p:txBody>
        </p:sp>
        <p:sp>
          <p:nvSpPr>
            <p:cNvPr id="260104" name="Text Box 8"/>
            <p:cNvSpPr txBox="1">
              <a:spLocks noChangeArrowheads="1"/>
            </p:cNvSpPr>
            <p:nvPr/>
          </p:nvSpPr>
          <p:spPr bwMode="auto">
            <a:xfrm>
              <a:off x="558" y="3701"/>
              <a:ext cx="589" cy="260"/>
            </a:xfrm>
            <a:prstGeom prst="rect">
              <a:avLst/>
            </a:prstGeom>
            <a:noFill/>
            <a:ln w="9525">
              <a:noFill/>
              <a:miter lim="800000"/>
              <a:headEnd/>
              <a:tailEnd/>
            </a:ln>
            <a:effectLst/>
          </p:spPr>
          <p:txBody>
            <a:bodyPr wrap="none">
              <a:spAutoFit/>
            </a:bodyPr>
            <a:lstStyle/>
            <a:p>
              <a:pPr algn="ctr"/>
              <a:r>
                <a:rPr lang="en-US" altLang="fr-FR" sz="2100">
                  <a:latin typeface="Comic Sans MS" pitchFamily="66" charset="0"/>
                </a:rPr>
                <a:t>~</a:t>
              </a:r>
              <a:r>
                <a:rPr lang="en-US" altLang="fr-FR" sz="2100">
                  <a:latin typeface="Arial" charset="0"/>
                </a:rPr>
                <a:t>70 m</a:t>
              </a:r>
            </a:p>
          </p:txBody>
        </p:sp>
      </p:grpSp>
      <p:grpSp>
        <p:nvGrpSpPr>
          <p:cNvPr id="260105" name="Group 9"/>
          <p:cNvGrpSpPr>
            <a:grpSpLocks/>
          </p:cNvGrpSpPr>
          <p:nvPr/>
        </p:nvGrpSpPr>
        <p:grpSpPr bwMode="auto">
          <a:xfrm>
            <a:off x="3124200" y="1066800"/>
            <a:ext cx="1143000" cy="4648200"/>
            <a:chOff x="1968" y="672"/>
            <a:chExt cx="720" cy="2928"/>
          </a:xfrm>
        </p:grpSpPr>
        <p:grpSp>
          <p:nvGrpSpPr>
            <p:cNvPr id="260106" name="Group 10"/>
            <p:cNvGrpSpPr>
              <a:grpSpLocks/>
            </p:cNvGrpSpPr>
            <p:nvPr/>
          </p:nvGrpSpPr>
          <p:grpSpPr bwMode="auto">
            <a:xfrm>
              <a:off x="2016" y="3024"/>
              <a:ext cx="624" cy="576"/>
              <a:chOff x="2016" y="3024"/>
              <a:chExt cx="624" cy="576"/>
            </a:xfrm>
          </p:grpSpPr>
          <p:sp>
            <p:nvSpPr>
              <p:cNvPr id="260107" name="Text Box 11"/>
              <p:cNvSpPr txBox="1">
                <a:spLocks noChangeArrowheads="1"/>
              </p:cNvSpPr>
              <p:nvPr/>
            </p:nvSpPr>
            <p:spPr bwMode="auto">
              <a:xfrm>
                <a:off x="2016" y="3024"/>
                <a:ext cx="597" cy="288"/>
              </a:xfrm>
              <a:prstGeom prst="rect">
                <a:avLst/>
              </a:prstGeom>
              <a:noFill/>
              <a:ln w="9525">
                <a:noFill/>
                <a:miter lim="800000"/>
                <a:headEnd/>
                <a:tailEnd/>
              </a:ln>
              <a:effectLst/>
            </p:spPr>
            <p:txBody>
              <a:bodyPr wrap="none">
                <a:spAutoFit/>
              </a:bodyPr>
              <a:lstStyle/>
              <a:p>
                <a:pPr algn="ctr"/>
                <a:r>
                  <a:rPr lang="en-US" altLang="fr-FR" sz="2100">
                    <a:latin typeface="Comic Sans MS" pitchFamily="66" charset="0"/>
                  </a:rPr>
                  <a:t>100 </a:t>
                </a:r>
                <a:r>
                  <a:rPr lang="en-US" altLang="fr-FR">
                    <a:latin typeface="Comic Sans MS" pitchFamily="66" charset="0"/>
                  </a:rPr>
                  <a:t>m</a:t>
                </a:r>
              </a:p>
            </p:txBody>
          </p:sp>
          <p:sp>
            <p:nvSpPr>
              <p:cNvPr id="260108" name="Line 12"/>
              <p:cNvSpPr>
                <a:spLocks noChangeShapeType="1"/>
              </p:cNvSpPr>
              <p:nvPr/>
            </p:nvSpPr>
            <p:spPr bwMode="auto">
              <a:xfrm rot="368779" flipH="1" flipV="1">
                <a:off x="2592" y="3024"/>
                <a:ext cx="48" cy="576"/>
              </a:xfrm>
              <a:prstGeom prst="line">
                <a:avLst/>
              </a:prstGeom>
              <a:noFill/>
              <a:ln w="12700">
                <a:solidFill>
                  <a:schemeClr val="tx1"/>
                </a:solidFill>
                <a:round/>
                <a:headEnd type="triangle" w="med" len="med"/>
                <a:tailEnd type="triangle" w="med" len="med"/>
              </a:ln>
              <a:effectLst/>
            </p:spPr>
            <p:txBody>
              <a:bodyPr wrap="none" anchor="ctr"/>
              <a:lstStyle/>
              <a:p>
                <a:endParaRPr lang="it-IT"/>
              </a:p>
            </p:txBody>
          </p:sp>
        </p:grpSp>
        <p:grpSp>
          <p:nvGrpSpPr>
            <p:cNvPr id="260109" name="Group 13"/>
            <p:cNvGrpSpPr>
              <a:grpSpLocks/>
            </p:cNvGrpSpPr>
            <p:nvPr/>
          </p:nvGrpSpPr>
          <p:grpSpPr bwMode="auto">
            <a:xfrm>
              <a:off x="1968" y="672"/>
              <a:ext cx="720" cy="2304"/>
              <a:chOff x="1968" y="672"/>
              <a:chExt cx="720" cy="2304"/>
            </a:xfrm>
          </p:grpSpPr>
          <p:sp>
            <p:nvSpPr>
              <p:cNvPr id="260110" name="Text Box 14"/>
              <p:cNvSpPr txBox="1">
                <a:spLocks noChangeArrowheads="1"/>
              </p:cNvSpPr>
              <p:nvPr/>
            </p:nvSpPr>
            <p:spPr bwMode="auto">
              <a:xfrm>
                <a:off x="1968" y="1917"/>
                <a:ext cx="582" cy="260"/>
              </a:xfrm>
              <a:prstGeom prst="rect">
                <a:avLst/>
              </a:prstGeom>
              <a:noFill/>
              <a:ln w="9525">
                <a:noFill/>
                <a:miter lim="800000"/>
                <a:headEnd/>
                <a:tailEnd/>
              </a:ln>
              <a:effectLst/>
            </p:spPr>
            <p:txBody>
              <a:bodyPr wrap="none">
                <a:spAutoFit/>
              </a:bodyPr>
              <a:lstStyle/>
              <a:p>
                <a:r>
                  <a:rPr lang="en-US" altLang="fr-FR" sz="2100">
                    <a:latin typeface="Arial" charset="0"/>
                  </a:rPr>
                  <a:t>350 m</a:t>
                </a:r>
              </a:p>
            </p:txBody>
          </p:sp>
          <p:sp>
            <p:nvSpPr>
              <p:cNvPr id="260111" name="Line 15"/>
              <p:cNvSpPr>
                <a:spLocks noChangeShapeType="1"/>
              </p:cNvSpPr>
              <p:nvPr/>
            </p:nvSpPr>
            <p:spPr bwMode="auto">
              <a:xfrm rot="203297" flipH="1" flipV="1">
                <a:off x="2544" y="672"/>
                <a:ext cx="144" cy="2304"/>
              </a:xfrm>
              <a:prstGeom prst="line">
                <a:avLst/>
              </a:prstGeom>
              <a:noFill/>
              <a:ln w="12700">
                <a:solidFill>
                  <a:schemeClr val="tx1"/>
                </a:solidFill>
                <a:round/>
                <a:headEnd type="triangle" w="med" len="med"/>
                <a:tailEnd type="triangle" w="med" len="med"/>
              </a:ln>
              <a:effectLst/>
            </p:spPr>
            <p:txBody>
              <a:bodyPr wrap="none" anchor="ctr"/>
              <a:lstStyle/>
              <a:p>
                <a:endParaRPr lang="it-IT"/>
              </a:p>
            </p:txBody>
          </p:sp>
        </p:grpSp>
      </p:grpSp>
      <p:grpSp>
        <p:nvGrpSpPr>
          <p:cNvPr id="260112" name="Group 16"/>
          <p:cNvGrpSpPr>
            <a:grpSpLocks/>
          </p:cNvGrpSpPr>
          <p:nvPr/>
        </p:nvGrpSpPr>
        <p:grpSpPr bwMode="auto">
          <a:xfrm>
            <a:off x="-6350" y="2819400"/>
            <a:ext cx="998538" cy="428625"/>
            <a:chOff x="47" y="1728"/>
            <a:chExt cx="629" cy="270"/>
          </a:xfrm>
        </p:grpSpPr>
        <p:sp>
          <p:nvSpPr>
            <p:cNvPr id="260113" name="Line 17"/>
            <p:cNvSpPr>
              <a:spLocks noChangeShapeType="1"/>
            </p:cNvSpPr>
            <p:nvPr/>
          </p:nvSpPr>
          <p:spPr bwMode="auto">
            <a:xfrm flipH="1">
              <a:off x="623" y="1728"/>
              <a:ext cx="30" cy="270"/>
            </a:xfrm>
            <a:prstGeom prst="line">
              <a:avLst/>
            </a:prstGeom>
            <a:noFill/>
            <a:ln w="12700">
              <a:solidFill>
                <a:schemeClr val="tx1"/>
              </a:solidFill>
              <a:round/>
              <a:headEnd type="triangle" w="med" len="med"/>
              <a:tailEnd type="triangle" w="med" len="med"/>
            </a:ln>
            <a:effectLst/>
          </p:spPr>
          <p:txBody>
            <a:bodyPr wrap="none" anchor="ctr"/>
            <a:lstStyle/>
            <a:p>
              <a:endParaRPr lang="it-IT"/>
            </a:p>
          </p:txBody>
        </p:sp>
        <p:sp>
          <p:nvSpPr>
            <p:cNvPr id="260114" name="Text Box 18"/>
            <p:cNvSpPr txBox="1">
              <a:spLocks noChangeArrowheads="1"/>
            </p:cNvSpPr>
            <p:nvPr/>
          </p:nvSpPr>
          <p:spPr bwMode="auto">
            <a:xfrm>
              <a:off x="47" y="1735"/>
              <a:ext cx="629" cy="260"/>
            </a:xfrm>
            <a:prstGeom prst="rect">
              <a:avLst/>
            </a:prstGeom>
            <a:noFill/>
            <a:ln w="9525">
              <a:noFill/>
              <a:miter lim="800000"/>
              <a:headEnd/>
              <a:tailEnd/>
            </a:ln>
            <a:effectLst/>
          </p:spPr>
          <p:txBody>
            <a:bodyPr wrap="none">
              <a:spAutoFit/>
            </a:bodyPr>
            <a:lstStyle/>
            <a:p>
              <a:pPr algn="ctr"/>
              <a:r>
                <a:rPr lang="en-US" altLang="fr-FR" sz="2100">
                  <a:latin typeface="Arial" charset="0"/>
                </a:rPr>
                <a:t>14.5 m</a:t>
              </a:r>
              <a:endParaRPr lang="en-US" altLang="fr-FR">
                <a:latin typeface="Arial" charset="0"/>
              </a:endParaRPr>
            </a:p>
          </p:txBody>
        </p:sp>
      </p:grpSp>
      <p:sp>
        <p:nvSpPr>
          <p:cNvPr id="260115" name="Text Box 19"/>
          <p:cNvSpPr txBox="1">
            <a:spLocks noChangeArrowheads="1"/>
          </p:cNvSpPr>
          <p:nvPr/>
        </p:nvSpPr>
        <p:spPr bwMode="auto">
          <a:xfrm>
            <a:off x="6386513" y="6297613"/>
            <a:ext cx="2076450" cy="412750"/>
          </a:xfrm>
          <a:prstGeom prst="rect">
            <a:avLst/>
          </a:prstGeom>
          <a:noFill/>
          <a:ln w="9525">
            <a:noFill/>
            <a:miter lim="800000"/>
            <a:headEnd/>
            <a:tailEnd/>
          </a:ln>
          <a:effectLst/>
        </p:spPr>
        <p:txBody>
          <a:bodyPr wrap="none">
            <a:spAutoFit/>
          </a:bodyPr>
          <a:lstStyle/>
          <a:p>
            <a:pPr algn="ctr"/>
            <a:r>
              <a:rPr lang="en-US" altLang="fr-FR" sz="2100">
                <a:latin typeface="Arial" charset="0"/>
              </a:rPr>
              <a:t>Submarine links</a:t>
            </a:r>
          </a:p>
        </p:txBody>
      </p:sp>
      <p:grpSp>
        <p:nvGrpSpPr>
          <p:cNvPr id="260116" name="Group 20"/>
          <p:cNvGrpSpPr>
            <a:grpSpLocks/>
          </p:cNvGrpSpPr>
          <p:nvPr/>
        </p:nvGrpSpPr>
        <p:grpSpPr bwMode="auto">
          <a:xfrm>
            <a:off x="7829550" y="3860800"/>
            <a:ext cx="1314450" cy="2130425"/>
            <a:chOff x="4949" y="2592"/>
            <a:chExt cx="828" cy="1342"/>
          </a:xfrm>
        </p:grpSpPr>
        <p:sp>
          <p:nvSpPr>
            <p:cNvPr id="260117" name="Text Box 21"/>
            <p:cNvSpPr txBox="1">
              <a:spLocks noChangeArrowheads="1"/>
            </p:cNvSpPr>
            <p:nvPr/>
          </p:nvSpPr>
          <p:spPr bwMode="auto">
            <a:xfrm>
              <a:off x="4949" y="3552"/>
              <a:ext cx="740" cy="382"/>
            </a:xfrm>
            <a:prstGeom prst="rect">
              <a:avLst/>
            </a:prstGeom>
            <a:noFill/>
            <a:ln w="9525">
              <a:noFill/>
              <a:miter lim="800000"/>
              <a:headEnd/>
              <a:tailEnd/>
            </a:ln>
            <a:effectLst/>
          </p:spPr>
          <p:txBody>
            <a:bodyPr wrap="none">
              <a:spAutoFit/>
            </a:bodyPr>
            <a:lstStyle/>
            <a:p>
              <a:pPr algn="ctr">
                <a:lnSpc>
                  <a:spcPct val="80000"/>
                </a:lnSpc>
              </a:pPr>
              <a:r>
                <a:rPr lang="en-US" altLang="fr-FR" sz="2100">
                  <a:latin typeface="Arial" charset="0"/>
                </a:rPr>
                <a:t>Junction</a:t>
              </a:r>
            </a:p>
            <a:p>
              <a:pPr algn="ctr">
                <a:lnSpc>
                  <a:spcPct val="80000"/>
                </a:lnSpc>
              </a:pPr>
              <a:r>
                <a:rPr lang="en-US" altLang="fr-FR" sz="2100">
                  <a:latin typeface="Arial" charset="0"/>
                </a:rPr>
                <a:t>Box</a:t>
              </a:r>
            </a:p>
          </p:txBody>
        </p:sp>
        <p:sp>
          <p:nvSpPr>
            <p:cNvPr id="260118" name="Text Box 22"/>
            <p:cNvSpPr txBox="1">
              <a:spLocks noChangeArrowheads="1"/>
            </p:cNvSpPr>
            <p:nvPr/>
          </p:nvSpPr>
          <p:spPr bwMode="auto">
            <a:xfrm>
              <a:off x="5017" y="2902"/>
              <a:ext cx="760" cy="382"/>
            </a:xfrm>
            <a:prstGeom prst="rect">
              <a:avLst/>
            </a:prstGeom>
            <a:noFill/>
            <a:ln w="9525">
              <a:noFill/>
              <a:miter lim="800000"/>
              <a:headEnd/>
              <a:tailEnd/>
            </a:ln>
            <a:effectLst/>
          </p:spPr>
          <p:txBody>
            <a:bodyPr wrap="none">
              <a:spAutoFit/>
            </a:bodyPr>
            <a:lstStyle/>
            <a:p>
              <a:pPr algn="ctr">
                <a:lnSpc>
                  <a:spcPct val="80000"/>
                </a:lnSpc>
              </a:pPr>
              <a:r>
                <a:rPr lang="en-US" altLang="fr-FR" sz="2100">
                  <a:latin typeface="Arial" charset="0"/>
                </a:rPr>
                <a:t>40 km to</a:t>
              </a:r>
            </a:p>
            <a:p>
              <a:pPr algn="ctr">
                <a:lnSpc>
                  <a:spcPct val="80000"/>
                </a:lnSpc>
              </a:pPr>
              <a:r>
                <a:rPr lang="en-US" altLang="fr-FR" sz="2100">
                  <a:latin typeface="Arial" charset="0"/>
                </a:rPr>
                <a:t>shore</a:t>
              </a:r>
            </a:p>
          </p:txBody>
        </p:sp>
        <p:sp>
          <p:nvSpPr>
            <p:cNvPr id="260119" name="Line 23"/>
            <p:cNvSpPr>
              <a:spLocks noChangeShapeType="1"/>
            </p:cNvSpPr>
            <p:nvPr/>
          </p:nvSpPr>
          <p:spPr bwMode="auto">
            <a:xfrm flipH="1" flipV="1">
              <a:off x="5424" y="2592"/>
              <a:ext cx="144" cy="288"/>
            </a:xfrm>
            <a:prstGeom prst="line">
              <a:avLst/>
            </a:prstGeom>
            <a:noFill/>
            <a:ln w="9525">
              <a:solidFill>
                <a:schemeClr val="bg1"/>
              </a:solidFill>
              <a:round/>
              <a:headEnd/>
              <a:tailEnd type="triangle" w="med" len="med"/>
            </a:ln>
            <a:effectLst/>
          </p:spPr>
          <p:txBody>
            <a:bodyPr/>
            <a:lstStyle/>
            <a:p>
              <a:endParaRPr lang="it-IT"/>
            </a:p>
          </p:txBody>
        </p:sp>
      </p:grpSp>
      <p:grpSp>
        <p:nvGrpSpPr>
          <p:cNvPr id="260120" name="Group 24"/>
          <p:cNvGrpSpPr>
            <a:grpSpLocks/>
          </p:cNvGrpSpPr>
          <p:nvPr/>
        </p:nvGrpSpPr>
        <p:grpSpPr bwMode="auto">
          <a:xfrm>
            <a:off x="2755900" y="5715000"/>
            <a:ext cx="2359025" cy="941388"/>
            <a:chOff x="1736" y="3600"/>
            <a:chExt cx="1486" cy="593"/>
          </a:xfrm>
        </p:grpSpPr>
        <p:sp>
          <p:nvSpPr>
            <p:cNvPr id="260121" name="Text Box 25"/>
            <p:cNvSpPr txBox="1">
              <a:spLocks noChangeArrowheads="1"/>
            </p:cNvSpPr>
            <p:nvPr/>
          </p:nvSpPr>
          <p:spPr bwMode="auto">
            <a:xfrm>
              <a:off x="1736" y="3933"/>
              <a:ext cx="1486" cy="260"/>
            </a:xfrm>
            <a:prstGeom prst="rect">
              <a:avLst/>
            </a:prstGeom>
            <a:noFill/>
            <a:ln w="9525">
              <a:noFill/>
              <a:miter lim="800000"/>
              <a:headEnd/>
              <a:tailEnd/>
            </a:ln>
            <a:effectLst/>
          </p:spPr>
          <p:txBody>
            <a:bodyPr wrap="none">
              <a:spAutoFit/>
            </a:bodyPr>
            <a:lstStyle/>
            <a:p>
              <a:pPr algn="ctr"/>
              <a:r>
                <a:rPr lang="en-US" altLang="fr-FR" sz="2100">
                  <a:latin typeface="Arial" charset="0"/>
                </a:rPr>
                <a:t>Anchor/line socket</a:t>
              </a:r>
            </a:p>
          </p:txBody>
        </p:sp>
        <p:sp>
          <p:nvSpPr>
            <p:cNvPr id="260122" name="Line 26"/>
            <p:cNvSpPr>
              <a:spLocks noChangeShapeType="1"/>
            </p:cNvSpPr>
            <p:nvPr/>
          </p:nvSpPr>
          <p:spPr bwMode="auto">
            <a:xfrm flipV="1">
              <a:off x="2448" y="3600"/>
              <a:ext cx="288" cy="336"/>
            </a:xfrm>
            <a:prstGeom prst="line">
              <a:avLst/>
            </a:prstGeom>
            <a:noFill/>
            <a:ln w="9525">
              <a:solidFill>
                <a:schemeClr val="tx1"/>
              </a:solidFill>
              <a:round/>
              <a:headEnd/>
              <a:tailEnd type="triangle" w="med" len="med"/>
            </a:ln>
            <a:effectLst/>
          </p:spPr>
          <p:txBody>
            <a:bodyPr/>
            <a:lstStyle/>
            <a:p>
              <a:endParaRPr lang="it-IT"/>
            </a:p>
          </p:txBody>
        </p:sp>
      </p:grpSp>
      <p:grpSp>
        <p:nvGrpSpPr>
          <p:cNvPr id="260123" name="Group 27"/>
          <p:cNvGrpSpPr>
            <a:grpSpLocks/>
          </p:cNvGrpSpPr>
          <p:nvPr/>
        </p:nvGrpSpPr>
        <p:grpSpPr bwMode="auto">
          <a:xfrm>
            <a:off x="5292725" y="549275"/>
            <a:ext cx="3206750" cy="3190875"/>
            <a:chOff x="3336" y="566"/>
            <a:chExt cx="2020" cy="2010"/>
          </a:xfrm>
        </p:grpSpPr>
        <p:grpSp>
          <p:nvGrpSpPr>
            <p:cNvPr id="260124" name="Group 28"/>
            <p:cNvGrpSpPr>
              <a:grpSpLocks/>
            </p:cNvGrpSpPr>
            <p:nvPr/>
          </p:nvGrpSpPr>
          <p:grpSpPr bwMode="auto">
            <a:xfrm>
              <a:off x="3583" y="566"/>
              <a:ext cx="1773" cy="2010"/>
              <a:chOff x="3583" y="566"/>
              <a:chExt cx="1773" cy="2010"/>
            </a:xfrm>
          </p:grpSpPr>
          <p:sp>
            <p:nvSpPr>
              <p:cNvPr id="260125" name="Text Box 29"/>
              <p:cNvSpPr txBox="1">
                <a:spLocks noChangeArrowheads="1"/>
              </p:cNvSpPr>
              <p:nvPr/>
            </p:nvSpPr>
            <p:spPr bwMode="auto">
              <a:xfrm>
                <a:off x="3583" y="813"/>
                <a:ext cx="713" cy="260"/>
              </a:xfrm>
              <a:prstGeom prst="rect">
                <a:avLst/>
              </a:prstGeom>
              <a:noFill/>
              <a:ln w="9525">
                <a:noFill/>
                <a:miter lim="800000"/>
                <a:headEnd/>
                <a:tailEnd/>
              </a:ln>
              <a:effectLst/>
            </p:spPr>
            <p:txBody>
              <a:bodyPr wrap="none">
                <a:spAutoFit/>
              </a:bodyPr>
              <a:lstStyle/>
              <a:p>
                <a:pPr algn="ctr"/>
                <a:r>
                  <a:rPr lang="en-US" altLang="fr-FR" sz="2100">
                    <a:latin typeface="Arial" charset="0"/>
                  </a:rPr>
                  <a:t>a storey</a:t>
                </a:r>
              </a:p>
            </p:txBody>
          </p:sp>
          <p:pic>
            <p:nvPicPr>
              <p:cNvPr id="260126" name="Picture 30" descr="IMG_0931"/>
              <p:cNvPicPr>
                <a:picLocks noChangeAspect="1" noChangeArrowheads="1"/>
              </p:cNvPicPr>
              <p:nvPr/>
            </p:nvPicPr>
            <p:blipFill>
              <a:blip r:embed="rId4" cstate="print"/>
              <a:srcRect/>
              <a:stretch>
                <a:fillRect/>
              </a:stretch>
            </p:blipFill>
            <p:spPr bwMode="auto">
              <a:xfrm>
                <a:off x="4300" y="566"/>
                <a:ext cx="1056" cy="2010"/>
              </a:xfrm>
              <a:prstGeom prst="rect">
                <a:avLst/>
              </a:prstGeom>
              <a:noFill/>
            </p:spPr>
          </p:pic>
        </p:grpSp>
        <p:sp>
          <p:nvSpPr>
            <p:cNvPr id="260127" name="Oval 31"/>
            <p:cNvSpPr>
              <a:spLocks noChangeArrowheads="1"/>
            </p:cNvSpPr>
            <p:nvPr/>
          </p:nvSpPr>
          <p:spPr bwMode="auto">
            <a:xfrm>
              <a:off x="3336" y="852"/>
              <a:ext cx="288" cy="426"/>
            </a:xfrm>
            <a:prstGeom prst="ellipse">
              <a:avLst/>
            </a:prstGeom>
            <a:noFill/>
            <a:ln w="38100">
              <a:solidFill>
                <a:schemeClr val="tx1"/>
              </a:solidFill>
              <a:round/>
              <a:headEnd/>
              <a:tailEnd/>
            </a:ln>
            <a:effectLst/>
          </p:spPr>
          <p:txBody>
            <a:bodyPr lIns="0" tIns="0" rIns="0" bIns="0" anchor="ctr">
              <a:spAutoFit/>
            </a:bodyPr>
            <a:lstStyle/>
            <a:p>
              <a:endParaRPr lang="it-IT"/>
            </a:p>
          </p:txBody>
        </p:sp>
      </p:grpSp>
      <p:sp>
        <p:nvSpPr>
          <p:cNvPr id="260128" name="Text Box 32"/>
          <p:cNvSpPr txBox="1">
            <a:spLocks noChangeArrowheads="1"/>
          </p:cNvSpPr>
          <p:nvPr/>
        </p:nvSpPr>
        <p:spPr bwMode="auto">
          <a:xfrm>
            <a:off x="6084888" y="5300663"/>
            <a:ext cx="1800225" cy="396875"/>
          </a:xfrm>
          <a:prstGeom prst="rect">
            <a:avLst/>
          </a:prstGeom>
          <a:noFill/>
          <a:ln w="9525">
            <a:noFill/>
            <a:miter lim="800000"/>
            <a:headEnd/>
            <a:tailEnd/>
          </a:ln>
          <a:effectLst/>
        </p:spPr>
        <p:txBody>
          <a:bodyPr>
            <a:spAutoFit/>
          </a:bodyPr>
          <a:lstStyle/>
          <a:p>
            <a:pPr eaLnBrk="1" hangingPunct="1">
              <a:spcBef>
                <a:spcPct val="50000"/>
              </a:spcBef>
            </a:pPr>
            <a:r>
              <a:rPr lang="en-GB" sz="2000">
                <a:solidFill>
                  <a:srgbClr val="FFCC66"/>
                </a:solidFill>
                <a:latin typeface="Arial" charset="0"/>
              </a:rPr>
              <a:t>2500m depth</a:t>
            </a:r>
          </a:p>
        </p:txBody>
      </p:sp>
      <p:pic>
        <p:nvPicPr>
          <p:cNvPr id="260129" name="Picture 33"/>
          <p:cNvPicPr>
            <a:picLocks noChangeAspect="1" noChangeArrowheads="1"/>
          </p:cNvPicPr>
          <p:nvPr/>
        </p:nvPicPr>
        <p:blipFill>
          <a:blip r:embed="rId5" cstate="print"/>
          <a:srcRect/>
          <a:stretch>
            <a:fillRect/>
          </a:stretch>
        </p:blipFill>
        <p:spPr bwMode="auto">
          <a:xfrm>
            <a:off x="1116013" y="1304925"/>
            <a:ext cx="5114925" cy="5553075"/>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0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60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60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60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60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260101"/>
                                        </p:tgtEl>
                                        <p:attrNameLst>
                                          <p:attrName>style.visibility</p:attrName>
                                        </p:attrNameLst>
                                      </p:cBhvr>
                                      <p:to>
                                        <p:strVal val="visible"/>
                                      </p:to>
                                    </p:set>
                                    <p:animEffect transition="in" filter="box(out)">
                                      <p:cBhvr>
                                        <p:cTn id="31" dur="500"/>
                                        <p:tgtEl>
                                          <p:spTgt spid="26010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60123"/>
                                        </p:tgtEl>
                                        <p:attrNameLst>
                                          <p:attrName>style.visibility</p:attrName>
                                        </p:attrNameLst>
                                      </p:cBhvr>
                                      <p:to>
                                        <p:strVal val="visible"/>
                                      </p:to>
                                    </p:set>
                                    <p:anim calcmode="lin" valueType="num">
                                      <p:cBhvr additive="base">
                                        <p:cTn id="36" dur="500" fill="hold"/>
                                        <p:tgtEl>
                                          <p:spTgt spid="260123"/>
                                        </p:tgtEl>
                                        <p:attrNameLst>
                                          <p:attrName>ppt_x</p:attrName>
                                        </p:attrNameLst>
                                      </p:cBhvr>
                                      <p:tavLst>
                                        <p:tav tm="0">
                                          <p:val>
                                            <p:strVal val="1+#ppt_w/2"/>
                                          </p:val>
                                        </p:tav>
                                        <p:tav tm="100000">
                                          <p:val>
                                            <p:strVal val="#ppt_x"/>
                                          </p:val>
                                        </p:tav>
                                      </p:tavLst>
                                    </p:anim>
                                    <p:anim calcmode="lin" valueType="num">
                                      <p:cBhvr additive="base">
                                        <p:cTn id="37" dur="500" fill="hold"/>
                                        <p:tgtEl>
                                          <p:spTgt spid="2601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60129"/>
                                        </p:tgtEl>
                                        <p:attrNameLst>
                                          <p:attrName>style.visibility</p:attrName>
                                        </p:attrNameLst>
                                      </p:cBhvr>
                                      <p:to>
                                        <p:strVal val="visible"/>
                                      </p:to>
                                    </p:set>
                                    <p:animEffect transition="in" filter="dissolve">
                                      <p:cBhvr>
                                        <p:cTn id="42" dur="500"/>
                                        <p:tgtEl>
                                          <p:spTgt spid="260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animBg="1" autoUpdateAnimBg="0"/>
      <p:bldP spid="26011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rrowheads="1"/>
          </p:cNvSpPr>
          <p:nvPr>
            <p:ph type="title"/>
          </p:nvPr>
        </p:nvSpPr>
        <p:spPr/>
        <p:txBody>
          <a:bodyPr/>
          <a:lstStyle/>
          <a:p>
            <a:r>
              <a:rPr lang="en-US"/>
              <a:t>Production Mechanisms</a:t>
            </a:r>
          </a:p>
        </p:txBody>
      </p:sp>
      <p:sp>
        <p:nvSpPr>
          <p:cNvPr id="218115" name="Rectangle 3"/>
          <p:cNvSpPr>
            <a:spLocks noGrp="1" noChangeArrowheads="1"/>
          </p:cNvSpPr>
          <p:nvPr>
            <p:ph type="body" idx="1"/>
          </p:nvPr>
        </p:nvSpPr>
        <p:spPr>
          <a:xfrm>
            <a:off x="457200" y="1412875"/>
            <a:ext cx="8208963" cy="1006475"/>
          </a:xfrm>
        </p:spPr>
        <p:txBody>
          <a:bodyPr/>
          <a:lstStyle/>
          <a:p>
            <a:pPr>
              <a:lnSpc>
                <a:spcPct val="90000"/>
              </a:lnSpc>
            </a:pPr>
            <a:r>
              <a:rPr lang="en-US" sz="2400"/>
              <a:t>Neutrinos are expected to be produced in the interaction of </a:t>
            </a:r>
            <a:r>
              <a:rPr lang="en-US" sz="2400">
                <a:solidFill>
                  <a:srgbClr val="FFFF66"/>
                </a:solidFill>
              </a:rPr>
              <a:t>high energy nucleons</a:t>
            </a:r>
            <a:r>
              <a:rPr lang="en-US" sz="2400"/>
              <a:t> with matter or radiation:</a:t>
            </a:r>
          </a:p>
        </p:txBody>
      </p:sp>
      <p:grpSp>
        <p:nvGrpSpPr>
          <p:cNvPr id="218116" name="Group 4"/>
          <p:cNvGrpSpPr>
            <a:grpSpLocks/>
          </p:cNvGrpSpPr>
          <p:nvPr/>
        </p:nvGrpSpPr>
        <p:grpSpPr bwMode="auto">
          <a:xfrm>
            <a:off x="476250" y="2657475"/>
            <a:ext cx="2339975" cy="3606800"/>
            <a:chOff x="96" y="480"/>
            <a:chExt cx="2112" cy="3936"/>
          </a:xfrm>
        </p:grpSpPr>
        <p:grpSp>
          <p:nvGrpSpPr>
            <p:cNvPr id="218117" name="Group 5"/>
            <p:cNvGrpSpPr>
              <a:grpSpLocks/>
            </p:cNvGrpSpPr>
            <p:nvPr/>
          </p:nvGrpSpPr>
          <p:grpSpPr bwMode="auto">
            <a:xfrm>
              <a:off x="96" y="480"/>
              <a:ext cx="2112" cy="3936"/>
              <a:chOff x="1200" y="2592"/>
              <a:chExt cx="576" cy="576"/>
            </a:xfrm>
          </p:grpSpPr>
          <p:sp>
            <p:nvSpPr>
              <p:cNvPr id="218118" name="Rectangle 6"/>
              <p:cNvSpPr>
                <a:spLocks noChangeArrowheads="1"/>
              </p:cNvSpPr>
              <p:nvPr/>
            </p:nvSpPr>
            <p:spPr bwMode="auto">
              <a:xfrm>
                <a:off x="1200" y="2592"/>
                <a:ext cx="576" cy="576"/>
              </a:xfrm>
              <a:prstGeom prst="rect">
                <a:avLst/>
              </a:prstGeom>
              <a:solidFill>
                <a:srgbClr val="D4D0C8"/>
              </a:solidFill>
              <a:ln w="36068">
                <a:solidFill>
                  <a:schemeClr val="bg1"/>
                </a:solidFill>
                <a:miter lim="800000"/>
                <a:headEnd/>
                <a:tailEnd/>
              </a:ln>
              <a:effectLst/>
            </p:spPr>
            <p:txBody>
              <a:bodyPr wrap="none" anchor="ctr"/>
              <a:lstStyle/>
              <a:p>
                <a:endParaRPr lang="it-IT"/>
              </a:p>
            </p:txBody>
          </p:sp>
          <p:sp>
            <p:nvSpPr>
              <p:cNvPr id="218119" name="Rectangle 7"/>
              <p:cNvSpPr>
                <a:spLocks noChangeArrowheads="1"/>
              </p:cNvSpPr>
              <p:nvPr/>
            </p:nvSpPr>
            <p:spPr bwMode="auto">
              <a:xfrm>
                <a:off x="1248" y="2640"/>
                <a:ext cx="528" cy="528"/>
              </a:xfrm>
              <a:prstGeom prst="rect">
                <a:avLst/>
              </a:prstGeom>
              <a:solidFill>
                <a:srgbClr val="404040"/>
              </a:solidFill>
              <a:ln w="36068">
                <a:solidFill>
                  <a:srgbClr val="404040"/>
                </a:solidFill>
                <a:miter lim="800000"/>
                <a:headEnd/>
                <a:tailEnd/>
              </a:ln>
              <a:effectLst/>
            </p:spPr>
            <p:txBody>
              <a:bodyPr wrap="none" anchor="ctr"/>
              <a:lstStyle/>
              <a:p>
                <a:endParaRPr lang="it-IT"/>
              </a:p>
            </p:txBody>
          </p:sp>
          <p:sp>
            <p:nvSpPr>
              <p:cNvPr id="218120" name="Line 8"/>
              <p:cNvSpPr>
                <a:spLocks noChangeShapeType="1"/>
              </p:cNvSpPr>
              <p:nvPr/>
            </p:nvSpPr>
            <p:spPr bwMode="auto">
              <a:xfrm>
                <a:off x="1776" y="2592"/>
                <a:ext cx="0" cy="576"/>
              </a:xfrm>
              <a:prstGeom prst="line">
                <a:avLst/>
              </a:prstGeom>
              <a:noFill/>
              <a:ln w="36068">
                <a:solidFill>
                  <a:srgbClr val="404040"/>
                </a:solidFill>
                <a:round/>
                <a:headEnd/>
                <a:tailEnd/>
              </a:ln>
              <a:effectLst/>
            </p:spPr>
            <p:txBody>
              <a:bodyPr wrap="none"/>
              <a:lstStyle/>
              <a:p>
                <a:endParaRPr lang="it-IT"/>
              </a:p>
            </p:txBody>
          </p:sp>
          <p:sp>
            <p:nvSpPr>
              <p:cNvPr id="218121" name="Line 9"/>
              <p:cNvSpPr>
                <a:spLocks noChangeShapeType="1"/>
              </p:cNvSpPr>
              <p:nvPr/>
            </p:nvSpPr>
            <p:spPr bwMode="auto">
              <a:xfrm>
                <a:off x="1200" y="3168"/>
                <a:ext cx="576" cy="0"/>
              </a:xfrm>
              <a:prstGeom prst="line">
                <a:avLst/>
              </a:prstGeom>
              <a:noFill/>
              <a:ln w="36068">
                <a:solidFill>
                  <a:srgbClr val="404040"/>
                </a:solidFill>
                <a:round/>
                <a:headEnd/>
                <a:tailEnd/>
              </a:ln>
              <a:effectLst/>
            </p:spPr>
            <p:txBody>
              <a:bodyPr wrap="none"/>
              <a:lstStyle/>
              <a:p>
                <a:endParaRPr lang="it-IT"/>
              </a:p>
            </p:txBody>
          </p:sp>
          <p:sp>
            <p:nvSpPr>
              <p:cNvPr id="218122" name="Rectangle 10"/>
              <p:cNvSpPr>
                <a:spLocks noChangeArrowheads="1"/>
              </p:cNvSpPr>
              <p:nvPr/>
            </p:nvSpPr>
            <p:spPr bwMode="auto">
              <a:xfrm>
                <a:off x="1200" y="2592"/>
                <a:ext cx="576" cy="576"/>
              </a:xfrm>
              <a:prstGeom prst="rect">
                <a:avLst/>
              </a:prstGeom>
              <a:solidFill>
                <a:schemeClr val="bg2"/>
              </a:solidFill>
              <a:ln w="22098">
                <a:solidFill>
                  <a:srgbClr val="808080"/>
                </a:solidFill>
                <a:miter lim="800000"/>
                <a:headEnd/>
                <a:tailEnd/>
              </a:ln>
              <a:effectLst/>
            </p:spPr>
            <p:txBody>
              <a:bodyPr wrap="none" anchor="ctr"/>
              <a:lstStyle/>
              <a:p>
                <a:endParaRPr lang="it-IT"/>
              </a:p>
            </p:txBody>
          </p:sp>
          <p:sp>
            <p:nvSpPr>
              <p:cNvPr id="218123" name="Line 11"/>
              <p:cNvSpPr>
                <a:spLocks noChangeShapeType="1"/>
              </p:cNvSpPr>
              <p:nvPr/>
            </p:nvSpPr>
            <p:spPr bwMode="auto">
              <a:xfrm>
                <a:off x="1200" y="3168"/>
                <a:ext cx="576" cy="0"/>
              </a:xfrm>
              <a:prstGeom prst="line">
                <a:avLst/>
              </a:prstGeom>
              <a:noFill/>
              <a:ln w="22098">
                <a:solidFill>
                  <a:srgbClr val="808080"/>
                </a:solidFill>
                <a:round/>
                <a:headEnd/>
                <a:tailEnd/>
              </a:ln>
              <a:effectLst/>
            </p:spPr>
            <p:txBody>
              <a:bodyPr wrap="none"/>
              <a:lstStyle/>
              <a:p>
                <a:endParaRPr lang="it-IT"/>
              </a:p>
            </p:txBody>
          </p:sp>
          <p:sp>
            <p:nvSpPr>
              <p:cNvPr id="218124" name="Line 12"/>
              <p:cNvSpPr>
                <a:spLocks noChangeShapeType="1"/>
              </p:cNvSpPr>
              <p:nvPr/>
            </p:nvSpPr>
            <p:spPr bwMode="auto">
              <a:xfrm>
                <a:off x="1776" y="2592"/>
                <a:ext cx="0" cy="575"/>
              </a:xfrm>
              <a:prstGeom prst="line">
                <a:avLst/>
              </a:prstGeom>
              <a:noFill/>
              <a:ln w="22098">
                <a:solidFill>
                  <a:srgbClr val="808080"/>
                </a:solidFill>
                <a:round/>
                <a:headEnd/>
                <a:tailEnd/>
              </a:ln>
              <a:effectLst/>
            </p:spPr>
            <p:txBody>
              <a:bodyPr wrap="none"/>
              <a:lstStyle/>
              <a:p>
                <a:endParaRPr lang="it-IT"/>
              </a:p>
            </p:txBody>
          </p:sp>
        </p:grpSp>
        <p:grpSp>
          <p:nvGrpSpPr>
            <p:cNvPr id="218125" name="Group 13"/>
            <p:cNvGrpSpPr>
              <a:grpSpLocks noChangeAspect="1"/>
            </p:cNvGrpSpPr>
            <p:nvPr/>
          </p:nvGrpSpPr>
          <p:grpSpPr bwMode="auto">
            <a:xfrm>
              <a:off x="96" y="480"/>
              <a:ext cx="2112" cy="3936"/>
              <a:chOff x="842" y="783"/>
              <a:chExt cx="1931" cy="3574"/>
            </a:xfrm>
          </p:grpSpPr>
          <p:pic>
            <p:nvPicPr>
              <p:cNvPr id="218126" name="Picture 14"/>
              <p:cNvPicPr>
                <a:picLocks noChangeAspect="1" noChangeArrowheads="1"/>
              </p:cNvPicPr>
              <p:nvPr/>
            </p:nvPicPr>
            <p:blipFill>
              <a:blip r:embed="rId4" cstate="print"/>
              <a:srcRect/>
              <a:stretch>
                <a:fillRect/>
              </a:stretch>
            </p:blipFill>
            <p:spPr bwMode="auto">
              <a:xfrm>
                <a:off x="842" y="783"/>
                <a:ext cx="1931" cy="3574"/>
              </a:xfrm>
              <a:prstGeom prst="rect">
                <a:avLst/>
              </a:prstGeom>
              <a:noFill/>
              <a:ln w="9525">
                <a:noFill/>
                <a:miter lim="800000"/>
                <a:headEnd/>
                <a:tailEnd/>
              </a:ln>
            </p:spPr>
          </p:pic>
          <p:sp>
            <p:nvSpPr>
              <p:cNvPr id="218127" name="Rectangle 15"/>
              <p:cNvSpPr>
                <a:spLocks noChangeAspect="1" noChangeArrowheads="1"/>
              </p:cNvSpPr>
              <p:nvPr/>
            </p:nvSpPr>
            <p:spPr bwMode="auto">
              <a:xfrm>
                <a:off x="888" y="2208"/>
                <a:ext cx="144" cy="144"/>
              </a:xfrm>
              <a:prstGeom prst="rect">
                <a:avLst/>
              </a:prstGeom>
              <a:solidFill>
                <a:schemeClr val="bg1"/>
              </a:solidFill>
              <a:ln w="9525">
                <a:noFill/>
                <a:miter lim="800000"/>
                <a:headEnd/>
                <a:tailEnd/>
              </a:ln>
              <a:effectLst/>
            </p:spPr>
            <p:txBody>
              <a:bodyPr wrap="none" anchor="ctr"/>
              <a:lstStyle/>
              <a:p>
                <a:endParaRPr lang="it-IT"/>
              </a:p>
            </p:txBody>
          </p:sp>
          <p:sp>
            <p:nvSpPr>
              <p:cNvPr id="218128" name="Rectangle 16"/>
              <p:cNvSpPr>
                <a:spLocks noChangeAspect="1" noChangeArrowheads="1"/>
              </p:cNvSpPr>
              <p:nvPr/>
            </p:nvSpPr>
            <p:spPr bwMode="auto">
              <a:xfrm>
                <a:off x="888" y="1776"/>
                <a:ext cx="144" cy="144"/>
              </a:xfrm>
              <a:prstGeom prst="rect">
                <a:avLst/>
              </a:prstGeom>
              <a:solidFill>
                <a:schemeClr val="bg1"/>
              </a:solidFill>
              <a:ln w="9525">
                <a:noFill/>
                <a:miter lim="800000"/>
                <a:headEnd/>
                <a:tailEnd/>
              </a:ln>
              <a:effectLst/>
            </p:spPr>
            <p:txBody>
              <a:bodyPr wrap="none" anchor="ctr"/>
              <a:lstStyle/>
              <a:p>
                <a:endParaRPr lang="it-IT"/>
              </a:p>
            </p:txBody>
          </p:sp>
        </p:grpSp>
      </p:grpSp>
      <p:graphicFrame>
        <p:nvGraphicFramePr>
          <p:cNvPr id="218129" name="Object 17"/>
          <p:cNvGraphicFramePr>
            <a:graphicFrameLocks noChangeAspect="1"/>
          </p:cNvGraphicFramePr>
          <p:nvPr/>
        </p:nvGraphicFramePr>
        <p:xfrm>
          <a:off x="3806825" y="2451100"/>
          <a:ext cx="4067175" cy="463550"/>
        </p:xfrm>
        <a:graphic>
          <a:graphicData uri="http://schemas.openxmlformats.org/presentationml/2006/ole">
            <p:oleObj spid="_x0000_s218129" name="Equation" r:id="rId5" imgW="2641320" imgH="253800" progId="">
              <p:embed/>
            </p:oleObj>
          </a:graphicData>
        </a:graphic>
      </p:graphicFrame>
      <p:graphicFrame>
        <p:nvGraphicFramePr>
          <p:cNvPr id="218130" name="Object 18"/>
          <p:cNvGraphicFramePr>
            <a:graphicFrameLocks noChangeAspect="1"/>
          </p:cNvGraphicFramePr>
          <p:nvPr/>
        </p:nvGraphicFramePr>
        <p:xfrm>
          <a:off x="6303963" y="2987675"/>
          <a:ext cx="204787" cy="352425"/>
        </p:xfrm>
        <a:graphic>
          <a:graphicData uri="http://schemas.openxmlformats.org/presentationml/2006/ole">
            <p:oleObj spid="_x0000_s218130" name="Equation" r:id="rId6" imgW="139680" imgH="203040" progId="Equation.3">
              <p:embed/>
            </p:oleObj>
          </a:graphicData>
        </a:graphic>
      </p:graphicFrame>
      <p:graphicFrame>
        <p:nvGraphicFramePr>
          <p:cNvPr id="218131" name="Object 19"/>
          <p:cNvGraphicFramePr>
            <a:graphicFrameLocks noChangeAspect="1"/>
          </p:cNvGraphicFramePr>
          <p:nvPr/>
        </p:nvGraphicFramePr>
        <p:xfrm>
          <a:off x="5562600" y="3351213"/>
          <a:ext cx="1995488" cy="482600"/>
        </p:xfrm>
        <a:graphic>
          <a:graphicData uri="http://schemas.openxmlformats.org/presentationml/2006/ole">
            <p:oleObj spid="_x0000_s218131" name="Equation" r:id="rId7" imgW="1244520" imgH="253800" progId="Equation.3">
              <p:embed/>
            </p:oleObj>
          </a:graphicData>
        </a:graphic>
      </p:graphicFrame>
      <p:graphicFrame>
        <p:nvGraphicFramePr>
          <p:cNvPr id="218132" name="Object 20"/>
          <p:cNvGraphicFramePr>
            <a:graphicFrameLocks noChangeAspect="1"/>
          </p:cNvGraphicFramePr>
          <p:nvPr/>
        </p:nvGraphicFramePr>
        <p:xfrm>
          <a:off x="4640263" y="5400675"/>
          <a:ext cx="2901950" cy="458788"/>
        </p:xfrm>
        <a:graphic>
          <a:graphicData uri="http://schemas.openxmlformats.org/presentationml/2006/ole">
            <p:oleObj spid="_x0000_s218132" name="Equation" r:id="rId8" imgW="1714320" imgH="228600" progId="">
              <p:embed/>
            </p:oleObj>
          </a:graphicData>
        </a:graphic>
      </p:graphicFrame>
      <p:sp>
        <p:nvSpPr>
          <p:cNvPr id="218133" name="Text Box 21"/>
          <p:cNvSpPr txBox="1">
            <a:spLocks noChangeArrowheads="1"/>
          </p:cNvSpPr>
          <p:nvPr/>
        </p:nvSpPr>
        <p:spPr bwMode="auto">
          <a:xfrm>
            <a:off x="3086100" y="4176713"/>
            <a:ext cx="5445125" cy="822325"/>
          </a:xfrm>
          <a:prstGeom prst="rect">
            <a:avLst/>
          </a:prstGeom>
          <a:noFill/>
          <a:ln w="9525" algn="ctr">
            <a:noFill/>
            <a:miter lim="800000"/>
            <a:headEnd/>
            <a:tailEnd/>
          </a:ln>
          <a:effectLst/>
        </p:spPr>
        <p:txBody>
          <a:bodyPr>
            <a:spAutoFit/>
          </a:bodyPr>
          <a:lstStyle/>
          <a:p>
            <a:pPr>
              <a:buFontTx/>
              <a:buChar char="•"/>
            </a:pPr>
            <a:r>
              <a:rPr lang="en-US">
                <a:latin typeface="Garamond" pitchFamily="18" charset="0"/>
              </a:rPr>
              <a:t>In these scenarios, high energy photons would also be produced:</a:t>
            </a:r>
          </a:p>
        </p:txBody>
      </p:sp>
      <p:sp>
        <p:nvSpPr>
          <p:cNvPr id="218134" name="Rectangle 22"/>
          <p:cNvSpPr>
            <a:spLocks noChangeArrowheads="1"/>
          </p:cNvSpPr>
          <p:nvPr/>
        </p:nvSpPr>
        <p:spPr bwMode="auto">
          <a:xfrm>
            <a:off x="3492500" y="2305050"/>
            <a:ext cx="4905375" cy="1663700"/>
          </a:xfrm>
          <a:prstGeom prst="rect">
            <a:avLst/>
          </a:prstGeom>
          <a:noFill/>
          <a:ln w="9525" algn="ctr">
            <a:solidFill>
              <a:srgbClr val="FF0000"/>
            </a:solidFill>
            <a:miter lim="800000"/>
            <a:headEnd/>
            <a:tailEnd/>
          </a:ln>
          <a:effectLst/>
        </p:spPr>
        <p:txBody>
          <a:bodyPr anchor="ctr">
            <a:spAutoFit/>
          </a:bodyPr>
          <a:lstStyle/>
          <a:p>
            <a:endParaRPr lang="it-IT"/>
          </a:p>
        </p:txBody>
      </p:sp>
      <p:sp>
        <p:nvSpPr>
          <p:cNvPr id="218136" name="Oval 24"/>
          <p:cNvSpPr>
            <a:spLocks noChangeArrowheads="1"/>
          </p:cNvSpPr>
          <p:nvPr/>
        </p:nvSpPr>
        <p:spPr bwMode="auto">
          <a:xfrm>
            <a:off x="3627438" y="2305050"/>
            <a:ext cx="630237" cy="674688"/>
          </a:xfrm>
          <a:prstGeom prst="ellipse">
            <a:avLst/>
          </a:prstGeom>
          <a:noFill/>
          <a:ln w="28575" algn="ctr">
            <a:solidFill>
              <a:srgbClr val="FFFF00"/>
            </a:solidFill>
            <a:round/>
            <a:headEnd/>
            <a:tailEnd/>
          </a:ln>
          <a:effectLst/>
        </p:spPr>
        <p:txBody>
          <a:bodyPr anchor="ctr">
            <a:spAutoFit/>
          </a:bodyPr>
          <a:lstStyle/>
          <a:p>
            <a:endParaRPr lang="it-IT"/>
          </a:p>
        </p:txBody>
      </p:sp>
      <p:sp>
        <p:nvSpPr>
          <p:cNvPr id="218137" name="Oval 25"/>
          <p:cNvSpPr>
            <a:spLocks noChangeArrowheads="1"/>
          </p:cNvSpPr>
          <p:nvPr/>
        </p:nvSpPr>
        <p:spPr bwMode="auto">
          <a:xfrm>
            <a:off x="6597650" y="5319713"/>
            <a:ext cx="630238" cy="674687"/>
          </a:xfrm>
          <a:prstGeom prst="ellipse">
            <a:avLst/>
          </a:prstGeom>
          <a:noFill/>
          <a:ln w="28575" algn="ctr">
            <a:solidFill>
              <a:srgbClr val="FFFF00"/>
            </a:solidFill>
            <a:round/>
            <a:headEnd/>
            <a:tailEnd/>
          </a:ln>
          <a:effectLst/>
        </p:spPr>
        <p:txBody>
          <a:bodyPr anchor="ctr">
            <a:spAutoFit/>
          </a:bodyPr>
          <a:lstStyle/>
          <a:p>
            <a:endParaRPr lang="it-IT"/>
          </a:p>
        </p:txBody>
      </p:sp>
      <p:sp>
        <p:nvSpPr>
          <p:cNvPr id="218138" name="Text Box 26"/>
          <p:cNvSpPr txBox="1">
            <a:spLocks noChangeArrowheads="1"/>
          </p:cNvSpPr>
          <p:nvPr/>
        </p:nvSpPr>
        <p:spPr bwMode="auto">
          <a:xfrm>
            <a:off x="3703638" y="2979738"/>
            <a:ext cx="1395412" cy="336550"/>
          </a:xfrm>
          <a:prstGeom prst="rect">
            <a:avLst/>
          </a:prstGeom>
          <a:noFill/>
          <a:ln w="9525" algn="ctr">
            <a:noFill/>
            <a:miter lim="800000"/>
            <a:headEnd/>
            <a:tailEnd/>
          </a:ln>
          <a:effectLst/>
        </p:spPr>
        <p:txBody>
          <a:bodyPr wrap="none">
            <a:spAutoFit/>
          </a:bodyPr>
          <a:lstStyle/>
          <a:p>
            <a:pPr algn="ctr"/>
            <a:r>
              <a:rPr lang="en-US" sz="1600" b="1">
                <a:solidFill>
                  <a:schemeClr val="hlink"/>
                </a:solidFill>
                <a:latin typeface="Century Gothic" pitchFamily="34" charset="0"/>
              </a:rPr>
              <a:t>Cosmic rays</a:t>
            </a:r>
          </a:p>
        </p:txBody>
      </p:sp>
      <p:sp>
        <p:nvSpPr>
          <p:cNvPr id="218139" name="Text Box 27"/>
          <p:cNvSpPr txBox="1">
            <a:spLocks noChangeArrowheads="1"/>
          </p:cNvSpPr>
          <p:nvPr/>
        </p:nvSpPr>
        <p:spPr bwMode="auto">
          <a:xfrm>
            <a:off x="6464300" y="5994400"/>
            <a:ext cx="2478088" cy="336550"/>
          </a:xfrm>
          <a:prstGeom prst="rect">
            <a:avLst/>
          </a:prstGeom>
          <a:noFill/>
          <a:ln w="9525" algn="ctr">
            <a:noFill/>
            <a:miter lim="800000"/>
            <a:headEnd/>
            <a:tailEnd/>
          </a:ln>
          <a:effectLst/>
        </p:spPr>
        <p:txBody>
          <a:bodyPr wrap="none">
            <a:spAutoFit/>
          </a:bodyPr>
          <a:lstStyle/>
          <a:p>
            <a:pPr algn="ctr"/>
            <a:r>
              <a:rPr lang="en-US" sz="1600" b="1">
                <a:solidFill>
                  <a:schemeClr val="hlink"/>
                </a:solidFill>
                <a:latin typeface="Century Gothic" pitchFamily="34" charset="0"/>
              </a:rPr>
              <a:t>Gamma ray astronomy</a:t>
            </a:r>
          </a:p>
        </p:txBody>
      </p:sp>
      <p:sp>
        <p:nvSpPr>
          <p:cNvPr id="218141" name="AutoShape 29">
            <a:hlinkClick r:id="" action="ppaction://hlinkshowjump?jump=lastslideviewed" highlightClick="1"/>
          </p:cNvPr>
          <p:cNvSpPr>
            <a:spLocks noChangeArrowheads="1"/>
          </p:cNvSpPr>
          <p:nvPr/>
        </p:nvSpPr>
        <p:spPr bwMode="auto">
          <a:xfrm>
            <a:off x="8101013" y="6308725"/>
            <a:ext cx="719137" cy="549275"/>
          </a:xfrm>
          <a:prstGeom prst="actionButtonBackPrevious">
            <a:avLst/>
          </a:prstGeom>
          <a:solidFill>
            <a:schemeClr val="accent1"/>
          </a:solidFill>
          <a:ln w="25400">
            <a:noFill/>
            <a:miter lim="800000"/>
            <a:headEnd/>
            <a:tailEnd/>
          </a:ln>
          <a:effec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8116"/>
                                        </p:tgtEl>
                                        <p:attrNameLst>
                                          <p:attrName>style.visibility</p:attrName>
                                        </p:attrNameLst>
                                      </p:cBhvr>
                                      <p:to>
                                        <p:strVal val="visible"/>
                                      </p:to>
                                    </p:set>
                                    <p:animEffect transition="in" filter="wipe(up)">
                                      <p:cBhvr>
                                        <p:cTn id="7" dur="500"/>
                                        <p:tgtEl>
                                          <p:spTgt spid="2181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813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81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813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813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181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33" grpId="0"/>
      <p:bldP spid="218136" grpId="0" animBg="1"/>
      <p:bldP spid="218137" grpId="0" animBg="1"/>
      <p:bldP spid="218138" grpId="0"/>
      <p:bldP spid="2181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Antares_0166"/>
          <p:cNvPicPr>
            <a:picLocks noChangeAspect="1" noChangeArrowheads="1"/>
          </p:cNvPicPr>
          <p:nvPr/>
        </p:nvPicPr>
        <p:blipFill>
          <a:blip r:embed="rId3" cstate="print"/>
          <a:srcRect/>
          <a:stretch>
            <a:fillRect/>
          </a:stretch>
        </p:blipFill>
        <p:spPr bwMode="auto">
          <a:xfrm>
            <a:off x="250825" y="1052513"/>
            <a:ext cx="4284663" cy="2513012"/>
          </a:xfrm>
          <a:prstGeom prst="rect">
            <a:avLst/>
          </a:prstGeom>
          <a:noFill/>
          <a:ln w="9525">
            <a:solidFill>
              <a:schemeClr val="tx1"/>
            </a:solidFill>
            <a:miter lim="800000"/>
            <a:headEnd/>
            <a:tailEnd/>
          </a:ln>
        </p:spPr>
      </p:pic>
      <p:sp>
        <p:nvSpPr>
          <p:cNvPr id="273411" name="Rectangle 3"/>
          <p:cNvSpPr>
            <a:spLocks noChangeArrowheads="1"/>
          </p:cNvSpPr>
          <p:nvPr/>
        </p:nvSpPr>
        <p:spPr bwMode="auto">
          <a:xfrm>
            <a:off x="827088" y="0"/>
            <a:ext cx="8316912" cy="863600"/>
          </a:xfrm>
          <a:prstGeom prst="rect">
            <a:avLst/>
          </a:prstGeom>
          <a:gradFill rotWithShape="0">
            <a:gsLst>
              <a:gs pos="0">
                <a:srgbClr val="000099"/>
              </a:gs>
              <a:gs pos="50000">
                <a:srgbClr val="0000FF"/>
              </a:gs>
              <a:gs pos="100000">
                <a:srgbClr val="000099"/>
              </a:gs>
            </a:gsLst>
            <a:lin ang="0" scaled="1"/>
          </a:gradFill>
          <a:ln w="28575">
            <a:solidFill>
              <a:srgbClr val="000000"/>
            </a:solidFill>
            <a:miter lim="800000"/>
            <a:headEnd/>
            <a:tailEnd/>
          </a:ln>
          <a:effectLst/>
        </p:spPr>
        <p:txBody>
          <a:bodyPr anchor="ctr"/>
          <a:lstStyle/>
          <a:p>
            <a:pPr algn="ctr" eaLnBrk="1" hangingPunct="1"/>
            <a:r>
              <a:rPr lang="en-US" sz="4800" b="1">
                <a:solidFill>
                  <a:schemeClr val="tx2"/>
                </a:solidFill>
                <a:effectLst>
                  <a:outerShdw blurRad="38100" dist="38100" dir="2700000" algn="tl">
                    <a:srgbClr val="000000"/>
                  </a:outerShdw>
                </a:effectLst>
                <a:latin typeface="Garamond" pitchFamily="18" charset="0"/>
              </a:rPr>
              <a:t>Deployment of a line</a:t>
            </a:r>
          </a:p>
        </p:txBody>
      </p:sp>
      <p:sp>
        <p:nvSpPr>
          <p:cNvPr id="273412" name="Rectangle 4"/>
          <p:cNvSpPr>
            <a:spLocks noChangeArrowheads="1"/>
          </p:cNvSpPr>
          <p:nvPr/>
        </p:nvSpPr>
        <p:spPr bwMode="auto">
          <a:xfrm>
            <a:off x="323850" y="4724400"/>
            <a:ext cx="3384550" cy="736600"/>
          </a:xfrm>
          <a:prstGeom prst="rect">
            <a:avLst/>
          </a:prstGeom>
          <a:noFill/>
          <a:ln w="9525">
            <a:noFill/>
            <a:miter lim="800000"/>
            <a:headEnd/>
            <a:tailEnd/>
          </a:ln>
          <a:effectLst/>
        </p:spPr>
        <p:txBody>
          <a:bodyPr lIns="82945" tIns="41473" rIns="82945" bIns="41473" anchor="ctr"/>
          <a:lstStyle/>
          <a:p>
            <a:pPr algn="ctr" eaLnBrk="1" hangingPunct="1"/>
            <a:endParaRPr lang="de-DE" sz="4400">
              <a:solidFill>
                <a:srgbClr val="D60093"/>
              </a:solidFill>
              <a:effectLst>
                <a:outerShdw blurRad="38100" dist="38100" dir="2700000" algn="tl">
                  <a:srgbClr val="000000"/>
                </a:outerShdw>
              </a:effectLst>
              <a:latin typeface="Garamond" pitchFamily="18" charset="0"/>
            </a:endParaRPr>
          </a:p>
        </p:txBody>
      </p:sp>
      <p:pic>
        <p:nvPicPr>
          <p:cNvPr id="273413" name="Picture 5" descr="060727d 033"/>
          <p:cNvPicPr>
            <a:picLocks noChangeAspect="1" noChangeArrowheads="1"/>
          </p:cNvPicPr>
          <p:nvPr/>
        </p:nvPicPr>
        <p:blipFill>
          <a:blip r:embed="rId4" cstate="print"/>
          <a:srcRect/>
          <a:stretch>
            <a:fillRect/>
          </a:stretch>
        </p:blipFill>
        <p:spPr bwMode="auto">
          <a:xfrm>
            <a:off x="250825" y="3716338"/>
            <a:ext cx="4284663" cy="3036887"/>
          </a:xfrm>
          <a:prstGeom prst="rect">
            <a:avLst/>
          </a:prstGeom>
          <a:noFill/>
          <a:ln w="9525">
            <a:solidFill>
              <a:schemeClr val="tx1"/>
            </a:solidFill>
            <a:miter lim="800000"/>
            <a:headEnd/>
            <a:tailEnd/>
          </a:ln>
        </p:spPr>
      </p:pic>
      <p:pic>
        <p:nvPicPr>
          <p:cNvPr id="273414" name="Picture 6" descr="Antares_0226"/>
          <p:cNvPicPr>
            <a:picLocks noChangeAspect="1" noChangeArrowheads="1"/>
          </p:cNvPicPr>
          <p:nvPr/>
        </p:nvPicPr>
        <p:blipFill>
          <a:blip r:embed="rId5" cstate="print"/>
          <a:srcRect/>
          <a:stretch>
            <a:fillRect/>
          </a:stretch>
        </p:blipFill>
        <p:spPr bwMode="auto">
          <a:xfrm>
            <a:off x="4643438" y="1047750"/>
            <a:ext cx="4248150" cy="3389313"/>
          </a:xfrm>
          <a:prstGeom prst="rect">
            <a:avLst/>
          </a:prstGeom>
          <a:noFill/>
          <a:ln w="9525">
            <a:solidFill>
              <a:schemeClr val="tx1"/>
            </a:solidFill>
            <a:miter lim="800000"/>
            <a:headEnd/>
            <a:tailEnd/>
          </a:ln>
        </p:spPr>
      </p:pic>
      <p:sp>
        <p:nvSpPr>
          <p:cNvPr id="273415" name="Text Box 7"/>
          <p:cNvSpPr txBox="1">
            <a:spLocks noChangeArrowheads="1"/>
          </p:cNvSpPr>
          <p:nvPr/>
        </p:nvSpPr>
        <p:spPr bwMode="auto">
          <a:xfrm>
            <a:off x="4787900" y="4941888"/>
            <a:ext cx="4257675" cy="915987"/>
          </a:xfrm>
          <a:prstGeom prst="rect">
            <a:avLst/>
          </a:prstGeom>
          <a:noFill/>
          <a:ln w="25400">
            <a:noFill/>
            <a:miter lim="800000"/>
            <a:headEnd/>
            <a:tailEnd/>
          </a:ln>
          <a:effectLst/>
        </p:spPr>
        <p:txBody>
          <a:bodyPr wrap="none" lIns="90000" tIns="46800" rIns="90000" bIns="46800">
            <a:spAutoFit/>
          </a:bodyPr>
          <a:lstStyle/>
          <a:p>
            <a:pPr eaLnBrk="1" hangingPunct="1">
              <a:buFont typeface="Wingdings" pitchFamily="2" charset="2"/>
              <a:buChar char="v"/>
            </a:pPr>
            <a:r>
              <a:rPr lang="en-US" sz="1800">
                <a:latin typeface="Arial" charset="0"/>
              </a:rPr>
              <a:t> DP boat « Castor 02 »</a:t>
            </a:r>
          </a:p>
          <a:p>
            <a:pPr eaLnBrk="1" hangingPunct="1">
              <a:buFont typeface="Wingdings" pitchFamily="2" charset="2"/>
              <a:buChar char="v"/>
            </a:pPr>
            <a:r>
              <a:rPr lang="en-US" sz="1800">
                <a:latin typeface="Arial" charset="0"/>
              </a:rPr>
              <a:t> Line positioning on sea bed within 1m</a:t>
            </a:r>
          </a:p>
          <a:p>
            <a:pPr eaLnBrk="1" hangingPunct="1">
              <a:buFont typeface="Wingdings" pitchFamily="2" charset="2"/>
              <a:buChar char="v"/>
            </a:pPr>
            <a:r>
              <a:rPr lang="en-US" sz="1800">
                <a:latin typeface="Arial" charset="0"/>
              </a:rPr>
              <a:t> 7 hours of operations</a:t>
            </a:r>
          </a:p>
        </p:txBody>
      </p:sp>
      <p:sp>
        <p:nvSpPr>
          <p:cNvPr id="273416" name="Text Box 8"/>
          <p:cNvSpPr txBox="1">
            <a:spLocks noChangeArrowheads="1"/>
          </p:cNvSpPr>
          <p:nvPr/>
        </p:nvSpPr>
        <p:spPr bwMode="auto">
          <a:xfrm>
            <a:off x="8893175" y="6613525"/>
            <a:ext cx="250825" cy="244475"/>
          </a:xfrm>
          <a:prstGeom prst="rect">
            <a:avLst/>
          </a:prstGeom>
          <a:noFill/>
          <a:ln w="25400">
            <a:noFill/>
            <a:miter lim="800000"/>
            <a:headEnd/>
            <a:tailEnd/>
          </a:ln>
          <a:effectLst/>
        </p:spPr>
        <p:txBody>
          <a:bodyPr wrap="none" lIns="90000" tIns="46800" rIns="90000" bIns="46800">
            <a:spAutoFit/>
          </a:bodyPr>
          <a:lstStyle/>
          <a:p>
            <a:pPr eaLnBrk="1" hangingPunct="1"/>
            <a:r>
              <a:rPr lang="fr-FR" sz="1000">
                <a:latin typeface="Arial" charset="0"/>
              </a:rPr>
              <a:t>9</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827088" y="0"/>
            <a:ext cx="8316912" cy="863600"/>
          </a:xfrm>
          <a:prstGeom prst="rect">
            <a:avLst/>
          </a:prstGeom>
          <a:gradFill rotWithShape="0">
            <a:gsLst>
              <a:gs pos="0">
                <a:srgbClr val="000099"/>
              </a:gs>
              <a:gs pos="50000">
                <a:srgbClr val="0000FF"/>
              </a:gs>
              <a:gs pos="100000">
                <a:srgbClr val="000099"/>
              </a:gs>
            </a:gsLst>
            <a:lin ang="0" scaled="1"/>
          </a:gradFill>
          <a:ln w="28575">
            <a:solidFill>
              <a:srgbClr val="000000"/>
            </a:solidFill>
            <a:miter lim="800000"/>
            <a:headEnd/>
            <a:tailEnd/>
          </a:ln>
          <a:effectLst/>
        </p:spPr>
        <p:txBody>
          <a:bodyPr anchor="ctr"/>
          <a:lstStyle/>
          <a:p>
            <a:pPr algn="ctr" eaLnBrk="1" hangingPunct="1"/>
            <a:r>
              <a:rPr lang="en-US" sz="4800" b="1">
                <a:solidFill>
                  <a:schemeClr val="tx2"/>
                </a:solidFill>
                <a:effectLst>
                  <a:outerShdw blurRad="38100" dist="38100" dir="2700000" algn="tl">
                    <a:srgbClr val="000000"/>
                  </a:outerShdw>
                </a:effectLst>
                <a:latin typeface="Garamond" pitchFamily="18" charset="0"/>
              </a:rPr>
              <a:t>Line connection by ROV</a:t>
            </a:r>
          </a:p>
        </p:txBody>
      </p:sp>
      <p:sp>
        <p:nvSpPr>
          <p:cNvPr id="275459" name="Rectangle 3"/>
          <p:cNvSpPr>
            <a:spLocks noChangeArrowheads="1"/>
          </p:cNvSpPr>
          <p:nvPr/>
        </p:nvSpPr>
        <p:spPr bwMode="auto">
          <a:xfrm>
            <a:off x="5580063" y="4652963"/>
            <a:ext cx="3384550" cy="1657350"/>
          </a:xfrm>
          <a:prstGeom prst="rect">
            <a:avLst/>
          </a:prstGeom>
          <a:noFill/>
          <a:ln w="9525">
            <a:noFill/>
            <a:miter lim="800000"/>
            <a:headEnd/>
            <a:tailEnd/>
          </a:ln>
          <a:effectLst/>
        </p:spPr>
        <p:txBody>
          <a:bodyPr lIns="82945" tIns="41473" rIns="82945" bIns="41473" anchor="ctr"/>
          <a:lstStyle/>
          <a:p>
            <a:pPr algn="ctr" eaLnBrk="1" hangingPunct="1"/>
            <a:endParaRPr lang="de-DE" sz="4400" baseline="30000">
              <a:solidFill>
                <a:srgbClr val="D60093"/>
              </a:solidFill>
              <a:effectLst>
                <a:outerShdw blurRad="38100" dist="38100" dir="2700000" algn="tl">
                  <a:srgbClr val="000000"/>
                </a:outerShdw>
              </a:effectLst>
              <a:latin typeface="Garamond" pitchFamily="18" charset="0"/>
            </a:endParaRPr>
          </a:p>
        </p:txBody>
      </p:sp>
      <p:pic>
        <p:nvPicPr>
          <p:cNvPr id="275460" name="Picture 4"/>
          <p:cNvPicPr>
            <a:picLocks noChangeAspect="1" noChangeArrowheads="1"/>
          </p:cNvPicPr>
          <p:nvPr/>
        </p:nvPicPr>
        <p:blipFill>
          <a:blip r:embed="rId3" cstate="print"/>
          <a:srcRect/>
          <a:stretch>
            <a:fillRect/>
          </a:stretch>
        </p:blipFill>
        <p:spPr bwMode="auto">
          <a:xfrm>
            <a:off x="287338" y="908050"/>
            <a:ext cx="4535487" cy="3402013"/>
          </a:xfrm>
          <a:prstGeom prst="rect">
            <a:avLst/>
          </a:prstGeom>
          <a:noFill/>
          <a:ln w="9525">
            <a:noFill/>
            <a:miter lim="800000"/>
            <a:headEnd/>
            <a:tailEnd/>
          </a:ln>
          <a:effectLst/>
        </p:spPr>
      </p:pic>
      <p:pic>
        <p:nvPicPr>
          <p:cNvPr id="275461" name="Picture 5" descr="ConnexionL1"/>
          <p:cNvPicPr>
            <a:picLocks noChangeAspect="1" noChangeArrowheads="1"/>
          </p:cNvPicPr>
          <p:nvPr/>
        </p:nvPicPr>
        <p:blipFill>
          <a:blip r:embed="rId4" cstate="print"/>
          <a:srcRect/>
          <a:stretch>
            <a:fillRect/>
          </a:stretch>
        </p:blipFill>
        <p:spPr bwMode="auto">
          <a:xfrm>
            <a:off x="5111750" y="3500438"/>
            <a:ext cx="4032250" cy="2909887"/>
          </a:xfrm>
          <a:prstGeom prst="rect">
            <a:avLst/>
          </a:prstGeom>
          <a:noFill/>
          <a:ln w="9525">
            <a:solidFill>
              <a:schemeClr val="tx1"/>
            </a:solidFill>
            <a:miter lim="800000"/>
            <a:headEnd/>
            <a:tailEnd/>
          </a:ln>
        </p:spPr>
      </p:pic>
      <p:pic>
        <p:nvPicPr>
          <p:cNvPr id="275462" name="Picture 6"/>
          <p:cNvPicPr>
            <a:picLocks noChangeAspect="1" noChangeArrowheads="1"/>
          </p:cNvPicPr>
          <p:nvPr/>
        </p:nvPicPr>
        <p:blipFill>
          <a:blip r:embed="rId5" cstate="print"/>
          <a:srcRect/>
          <a:stretch>
            <a:fillRect/>
          </a:stretch>
        </p:blipFill>
        <p:spPr bwMode="auto">
          <a:xfrm>
            <a:off x="827088" y="3716338"/>
            <a:ext cx="3671887" cy="2924175"/>
          </a:xfrm>
          <a:prstGeom prst="rect">
            <a:avLst/>
          </a:prstGeom>
          <a:noFill/>
          <a:ln w="9525">
            <a:noFill/>
            <a:miter lim="800000"/>
            <a:headEnd/>
            <a:tailEnd/>
          </a:ln>
          <a:effectLst/>
        </p:spPr>
      </p:pic>
      <p:sp>
        <p:nvSpPr>
          <p:cNvPr id="275463" name="Text Box 7"/>
          <p:cNvSpPr txBox="1">
            <a:spLocks noChangeArrowheads="1"/>
          </p:cNvSpPr>
          <p:nvPr/>
        </p:nvSpPr>
        <p:spPr bwMode="auto">
          <a:xfrm>
            <a:off x="4859338" y="1484313"/>
            <a:ext cx="4284662" cy="1190625"/>
          </a:xfrm>
          <a:prstGeom prst="rect">
            <a:avLst/>
          </a:prstGeom>
          <a:noFill/>
          <a:ln w="25400">
            <a:noFill/>
            <a:miter lim="800000"/>
            <a:headEnd/>
            <a:tailEnd/>
          </a:ln>
          <a:effectLst/>
        </p:spPr>
        <p:txBody>
          <a:bodyPr lIns="90000" tIns="46800" rIns="90000" bIns="46800">
            <a:spAutoFit/>
          </a:bodyPr>
          <a:lstStyle/>
          <a:p>
            <a:pPr eaLnBrk="1" hangingPunct="1">
              <a:buFontTx/>
              <a:buChar char="•"/>
            </a:pPr>
            <a:r>
              <a:rPr lang="en-US" sz="1800">
                <a:latin typeface="Arial" charset="0"/>
              </a:rPr>
              <a:t> ROV «VICTOR 6000» from IFREMER</a:t>
            </a:r>
          </a:p>
          <a:p>
            <a:pPr eaLnBrk="1" hangingPunct="1">
              <a:buFontTx/>
              <a:buChar char="•"/>
            </a:pPr>
            <a:r>
              <a:rPr lang="en-US" sz="1800">
                <a:latin typeface="Arial" charset="0"/>
              </a:rPr>
              <a:t> ODI link equipped with</a:t>
            </a:r>
          </a:p>
          <a:p>
            <a:pPr eaLnBrk="1" hangingPunct="1"/>
            <a:r>
              <a:rPr lang="en-US" sz="1800">
                <a:latin typeface="Arial" charset="0"/>
              </a:rPr>
              <a:t>wet mateable connector (4 optical, 2 electrical contacts)</a:t>
            </a:r>
          </a:p>
        </p:txBody>
      </p:sp>
      <p:sp>
        <p:nvSpPr>
          <p:cNvPr id="275464" name="Text Box 8"/>
          <p:cNvSpPr txBox="1">
            <a:spLocks noChangeArrowheads="1"/>
          </p:cNvSpPr>
          <p:nvPr/>
        </p:nvSpPr>
        <p:spPr bwMode="auto">
          <a:xfrm>
            <a:off x="2663825" y="6381750"/>
            <a:ext cx="1809750" cy="274638"/>
          </a:xfrm>
          <a:prstGeom prst="rect">
            <a:avLst/>
          </a:prstGeom>
          <a:noFill/>
          <a:ln w="25400">
            <a:noFill/>
            <a:miter lim="800000"/>
            <a:headEnd/>
            <a:tailEnd/>
          </a:ln>
          <a:effectLst/>
        </p:spPr>
        <p:txBody>
          <a:bodyPr wrap="none" lIns="90000" tIns="46800" rIns="90000" bIns="46800">
            <a:spAutoFit/>
          </a:bodyPr>
          <a:lstStyle/>
          <a:p>
            <a:pPr eaLnBrk="1" hangingPunct="1"/>
            <a:r>
              <a:rPr lang="en-US" sz="1200">
                <a:solidFill>
                  <a:schemeClr val="bg1"/>
                </a:solidFill>
                <a:latin typeface="Arial" charset="0"/>
              </a:rPr>
              <a:t>Junction box connection</a:t>
            </a:r>
          </a:p>
        </p:txBody>
      </p:sp>
      <p:sp>
        <p:nvSpPr>
          <p:cNvPr id="275465" name="Text Box 9"/>
          <p:cNvSpPr txBox="1">
            <a:spLocks noChangeArrowheads="1"/>
          </p:cNvSpPr>
          <p:nvPr/>
        </p:nvSpPr>
        <p:spPr bwMode="auto">
          <a:xfrm>
            <a:off x="7416800" y="6092825"/>
            <a:ext cx="1243013" cy="274638"/>
          </a:xfrm>
          <a:prstGeom prst="rect">
            <a:avLst/>
          </a:prstGeom>
          <a:noFill/>
          <a:ln w="25400">
            <a:noFill/>
            <a:miter lim="800000"/>
            <a:headEnd/>
            <a:tailEnd/>
          </a:ln>
          <a:effectLst/>
        </p:spPr>
        <p:txBody>
          <a:bodyPr wrap="none" lIns="90000" tIns="46800" rIns="90000" bIns="46800">
            <a:spAutoFit/>
          </a:bodyPr>
          <a:lstStyle/>
          <a:p>
            <a:pPr eaLnBrk="1" hangingPunct="1"/>
            <a:r>
              <a:rPr lang="en-US" sz="1200">
                <a:solidFill>
                  <a:schemeClr val="bg1"/>
                </a:solidFill>
                <a:latin typeface="Arial" charset="0"/>
              </a:rPr>
              <a:t>Line connection</a:t>
            </a:r>
          </a:p>
        </p:txBody>
      </p:sp>
      <p:sp>
        <p:nvSpPr>
          <p:cNvPr id="275466" name="Text Box 10"/>
          <p:cNvSpPr txBox="1">
            <a:spLocks noChangeArrowheads="1"/>
          </p:cNvSpPr>
          <p:nvPr/>
        </p:nvSpPr>
        <p:spPr bwMode="auto">
          <a:xfrm>
            <a:off x="8893175" y="6613525"/>
            <a:ext cx="320675" cy="244475"/>
          </a:xfrm>
          <a:prstGeom prst="rect">
            <a:avLst/>
          </a:prstGeom>
          <a:noFill/>
          <a:ln w="25400">
            <a:noFill/>
            <a:miter lim="800000"/>
            <a:headEnd/>
            <a:tailEnd/>
          </a:ln>
          <a:effectLst/>
        </p:spPr>
        <p:txBody>
          <a:bodyPr wrap="none" lIns="90000" tIns="46800" rIns="90000" bIns="46800">
            <a:spAutoFit/>
          </a:bodyPr>
          <a:lstStyle/>
          <a:p>
            <a:pPr eaLnBrk="1" hangingPunct="1"/>
            <a:r>
              <a:rPr lang="fr-FR" sz="1000">
                <a:latin typeface="Arial" charset="0"/>
              </a:rPr>
              <a:t>10</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323850" y="0"/>
            <a:ext cx="8316913" cy="836613"/>
          </a:xfrm>
          <a:prstGeom prst="rect">
            <a:avLst/>
          </a:prstGeom>
          <a:gradFill rotWithShape="0">
            <a:gsLst>
              <a:gs pos="0">
                <a:srgbClr val="000099"/>
              </a:gs>
              <a:gs pos="50000">
                <a:srgbClr val="0000FF"/>
              </a:gs>
              <a:gs pos="100000">
                <a:srgbClr val="000099"/>
              </a:gs>
            </a:gsLst>
            <a:lin ang="0" scaled="1"/>
          </a:gradFill>
          <a:ln w="28575">
            <a:solidFill>
              <a:srgbClr val="000000"/>
            </a:solidFill>
            <a:miter lim="800000"/>
            <a:headEnd/>
            <a:tailEnd/>
          </a:ln>
          <a:effectLst/>
        </p:spPr>
        <p:txBody>
          <a:bodyPr anchor="ctr"/>
          <a:lstStyle/>
          <a:p>
            <a:pPr algn="ctr" eaLnBrk="1" hangingPunct="1"/>
            <a:r>
              <a:rPr lang="en-GB" sz="4800" b="1">
                <a:solidFill>
                  <a:schemeClr val="tx2"/>
                </a:solidFill>
                <a:effectLst>
                  <a:outerShdw blurRad="38100" dist="38100" dir="2700000" algn="tl">
                    <a:srgbClr val="000000"/>
                  </a:outerShdw>
                </a:effectLst>
                <a:latin typeface="Garamond" pitchFamily="18" charset="0"/>
              </a:rPr>
              <a:t>    ANTARES milestones</a:t>
            </a:r>
          </a:p>
        </p:txBody>
      </p:sp>
      <p:sp>
        <p:nvSpPr>
          <p:cNvPr id="269316" name="Text Box 4"/>
          <p:cNvSpPr txBox="1">
            <a:spLocks noChangeArrowheads="1"/>
          </p:cNvSpPr>
          <p:nvPr/>
        </p:nvSpPr>
        <p:spPr bwMode="auto">
          <a:xfrm>
            <a:off x="468313" y="1125538"/>
            <a:ext cx="5664200" cy="5313362"/>
          </a:xfrm>
          <a:prstGeom prst="rect">
            <a:avLst/>
          </a:prstGeom>
          <a:noFill/>
          <a:ln w="25400">
            <a:noFill/>
            <a:miter lim="800000"/>
            <a:headEnd/>
            <a:tailEnd/>
          </a:ln>
          <a:effectLst/>
        </p:spPr>
        <p:txBody>
          <a:bodyPr wrap="none" lIns="90000" tIns="46800" rIns="90000" bIns="46800">
            <a:spAutoFit/>
          </a:bodyPr>
          <a:lstStyle/>
          <a:p>
            <a:pPr eaLnBrk="1" hangingPunct="1">
              <a:buFont typeface="Wingdings" pitchFamily="2" charset="2"/>
              <a:buChar char="v"/>
            </a:pPr>
            <a:r>
              <a:rPr lang="en-US" sz="1800">
                <a:latin typeface="Arial" charset="0"/>
              </a:rPr>
              <a:t> 1996: birth of Antares</a:t>
            </a:r>
          </a:p>
          <a:p>
            <a:pPr eaLnBrk="1" hangingPunct="1"/>
            <a:endParaRPr lang="en-US" sz="1800">
              <a:latin typeface="Arial" charset="0"/>
            </a:endParaRPr>
          </a:p>
          <a:p>
            <a:pPr eaLnBrk="1" hangingPunct="1"/>
            <a:endParaRPr lang="en-US" sz="1800">
              <a:latin typeface="Arial" charset="0"/>
            </a:endParaRPr>
          </a:p>
          <a:p>
            <a:pPr eaLnBrk="1" hangingPunct="1">
              <a:buFont typeface="Wingdings" pitchFamily="2" charset="2"/>
              <a:buChar char="v"/>
            </a:pPr>
            <a:r>
              <a:rPr lang="en-US" sz="1800">
                <a:latin typeface="Arial" charset="0"/>
              </a:rPr>
              <a:t> 1996-2000: R&amp;D</a:t>
            </a:r>
          </a:p>
          <a:p>
            <a:pPr lvl="1" eaLnBrk="1" hangingPunct="1">
              <a:buFont typeface="Wingdings" pitchFamily="2" charset="2"/>
              <a:buChar char="Ø"/>
            </a:pPr>
            <a:r>
              <a:rPr lang="en-US" sz="1600" i="1">
                <a:solidFill>
                  <a:srgbClr val="0000FF"/>
                </a:solidFill>
                <a:latin typeface="Arial" charset="0"/>
              </a:rPr>
              <a:t> </a:t>
            </a:r>
            <a:r>
              <a:rPr lang="en-US" sz="1600" i="1">
                <a:solidFill>
                  <a:srgbClr val="CCECFF"/>
                </a:solidFill>
                <a:latin typeface="Arial" charset="0"/>
              </a:rPr>
              <a:t>Site measurements (optical background, fouling, </a:t>
            </a:r>
          </a:p>
          <a:p>
            <a:pPr lvl="1" eaLnBrk="1" hangingPunct="1">
              <a:buFont typeface="Wingdings" pitchFamily="2" charset="2"/>
              <a:buNone/>
            </a:pPr>
            <a:r>
              <a:rPr lang="en-US" sz="1600" i="1">
                <a:solidFill>
                  <a:srgbClr val="CCECFF"/>
                </a:solidFill>
                <a:latin typeface="Arial" charset="0"/>
              </a:rPr>
              <a:t>absorption length, sea current,…)with autonomous lines</a:t>
            </a:r>
          </a:p>
          <a:p>
            <a:pPr lvl="1" eaLnBrk="1" hangingPunct="1">
              <a:buFont typeface="Wingdings" pitchFamily="2" charset="2"/>
              <a:buChar char="Ø"/>
            </a:pPr>
            <a:r>
              <a:rPr lang="en-US" sz="1600" i="1">
                <a:solidFill>
                  <a:srgbClr val="CCECFF"/>
                </a:solidFill>
                <a:latin typeface="Arial" charset="0"/>
              </a:rPr>
              <a:t> Demonstrator line in 2000</a:t>
            </a:r>
          </a:p>
          <a:p>
            <a:pPr eaLnBrk="1" hangingPunct="1"/>
            <a:endParaRPr lang="en-US" sz="1800">
              <a:solidFill>
                <a:srgbClr val="CCECFF"/>
              </a:solidFill>
              <a:latin typeface="Arial" charset="0"/>
            </a:endParaRPr>
          </a:p>
          <a:p>
            <a:pPr eaLnBrk="1" hangingPunct="1"/>
            <a:endParaRPr lang="en-US" sz="1800">
              <a:solidFill>
                <a:srgbClr val="0000FF"/>
              </a:solidFill>
              <a:latin typeface="Arial" charset="0"/>
            </a:endParaRPr>
          </a:p>
          <a:p>
            <a:pPr eaLnBrk="1" hangingPunct="1">
              <a:buFont typeface="Wingdings" pitchFamily="2" charset="2"/>
              <a:buChar char="v"/>
            </a:pPr>
            <a:r>
              <a:rPr lang="en-US" sz="1800">
                <a:latin typeface="Arial" charset="0"/>
              </a:rPr>
              <a:t> 2001-2003: Prototype lines</a:t>
            </a:r>
          </a:p>
          <a:p>
            <a:pPr lvl="1" eaLnBrk="1" hangingPunct="1">
              <a:buFont typeface="Wingdings" pitchFamily="2" charset="2"/>
              <a:buChar char="Ø"/>
            </a:pPr>
            <a:r>
              <a:rPr lang="en-US" sz="1600" i="1">
                <a:solidFill>
                  <a:srgbClr val="CCECFF"/>
                </a:solidFill>
                <a:latin typeface="Arial" charset="0"/>
              </a:rPr>
              <a:t> Main Electro-optical cable</a:t>
            </a:r>
            <a:r>
              <a:rPr lang="en-US" sz="1600">
                <a:solidFill>
                  <a:srgbClr val="CCECFF"/>
                </a:solidFill>
                <a:latin typeface="Arial" charset="0"/>
              </a:rPr>
              <a:t> in 2001</a:t>
            </a:r>
          </a:p>
          <a:p>
            <a:pPr lvl="1" eaLnBrk="1" hangingPunct="1">
              <a:buFont typeface="Wingdings" pitchFamily="2" charset="2"/>
              <a:buChar char="Ø"/>
            </a:pPr>
            <a:r>
              <a:rPr lang="en-US" sz="1600">
                <a:solidFill>
                  <a:srgbClr val="CCECFF"/>
                </a:solidFill>
                <a:latin typeface="Arial" charset="0"/>
              </a:rPr>
              <a:t> </a:t>
            </a:r>
            <a:r>
              <a:rPr lang="en-US" sz="1600" i="1">
                <a:solidFill>
                  <a:srgbClr val="CCECFF"/>
                </a:solidFill>
                <a:latin typeface="Arial" charset="0"/>
              </a:rPr>
              <a:t>Junction Box</a:t>
            </a:r>
            <a:r>
              <a:rPr lang="en-US" sz="1600">
                <a:solidFill>
                  <a:srgbClr val="CCECFF"/>
                </a:solidFill>
                <a:latin typeface="Arial" charset="0"/>
              </a:rPr>
              <a:t> in 2002</a:t>
            </a:r>
            <a:endParaRPr lang="en-US" sz="1600" i="1">
              <a:solidFill>
                <a:srgbClr val="CCECFF"/>
              </a:solidFill>
              <a:latin typeface="Arial" charset="0"/>
            </a:endParaRPr>
          </a:p>
          <a:p>
            <a:pPr lvl="1" eaLnBrk="1" hangingPunct="1">
              <a:buFont typeface="Wingdings" pitchFamily="2" charset="2"/>
              <a:buChar char="Ø"/>
            </a:pPr>
            <a:r>
              <a:rPr lang="en-US" sz="1600" i="1">
                <a:solidFill>
                  <a:srgbClr val="CCECFF"/>
                </a:solidFill>
                <a:latin typeface="Arial" charset="0"/>
              </a:rPr>
              <a:t> Prototype Sector Line</a:t>
            </a:r>
            <a:r>
              <a:rPr lang="en-US" sz="1600">
                <a:solidFill>
                  <a:srgbClr val="CCECFF"/>
                </a:solidFill>
                <a:latin typeface="Arial" charset="0"/>
              </a:rPr>
              <a:t> </a:t>
            </a:r>
            <a:r>
              <a:rPr lang="en-US" sz="1600" i="1">
                <a:solidFill>
                  <a:srgbClr val="CCECFF"/>
                </a:solidFill>
                <a:latin typeface="Arial" charset="0"/>
              </a:rPr>
              <a:t>(PSL)</a:t>
            </a:r>
            <a:r>
              <a:rPr lang="en-US" sz="1600">
                <a:solidFill>
                  <a:srgbClr val="CCECFF"/>
                </a:solidFill>
                <a:latin typeface="Arial" charset="0"/>
              </a:rPr>
              <a:t> &amp; </a:t>
            </a:r>
          </a:p>
          <a:p>
            <a:pPr lvl="1" eaLnBrk="1" hangingPunct="1"/>
            <a:r>
              <a:rPr lang="en-US" sz="1600" i="1">
                <a:solidFill>
                  <a:srgbClr val="CCECFF"/>
                </a:solidFill>
                <a:latin typeface="Arial" charset="0"/>
              </a:rPr>
              <a:t>Mini Instrumentation Line (MIL)</a:t>
            </a:r>
            <a:r>
              <a:rPr lang="en-US" sz="1600">
                <a:solidFill>
                  <a:srgbClr val="CCECFF"/>
                </a:solidFill>
                <a:latin typeface="Arial" charset="0"/>
              </a:rPr>
              <a:t> in 2003</a:t>
            </a:r>
          </a:p>
          <a:p>
            <a:pPr eaLnBrk="1" hangingPunct="1"/>
            <a:endParaRPr lang="en-US" sz="1600">
              <a:solidFill>
                <a:srgbClr val="CCECFF"/>
              </a:solidFill>
              <a:latin typeface="Arial" charset="0"/>
            </a:endParaRPr>
          </a:p>
          <a:p>
            <a:pPr eaLnBrk="1" hangingPunct="1"/>
            <a:endParaRPr lang="en-US" sz="1600">
              <a:solidFill>
                <a:srgbClr val="CCECFF"/>
              </a:solidFill>
              <a:latin typeface="Arial" charset="0"/>
            </a:endParaRPr>
          </a:p>
          <a:p>
            <a:pPr eaLnBrk="1" hangingPunct="1">
              <a:buFont typeface="Wingdings" pitchFamily="2" charset="2"/>
              <a:buChar char="v"/>
            </a:pPr>
            <a:r>
              <a:rPr lang="en-US" sz="1800">
                <a:latin typeface="Arial" charset="0"/>
              </a:rPr>
              <a:t> 2004-2008: construction of the 12 lines detector</a:t>
            </a:r>
          </a:p>
          <a:p>
            <a:pPr eaLnBrk="1" hangingPunct="1"/>
            <a:endParaRPr lang="en-US" sz="1800">
              <a:latin typeface="Arial" charset="0"/>
            </a:endParaRPr>
          </a:p>
          <a:p>
            <a:pPr eaLnBrk="1" hangingPunct="1"/>
            <a:endParaRPr lang="en-US" sz="1800">
              <a:latin typeface="Arial" charset="0"/>
            </a:endParaRPr>
          </a:p>
          <a:p>
            <a:pPr eaLnBrk="1" hangingPunct="1">
              <a:buFont typeface="Wingdings" pitchFamily="2" charset="2"/>
              <a:buChar char="v"/>
            </a:pPr>
            <a:r>
              <a:rPr lang="en-US" sz="1800">
                <a:latin typeface="Arial" charset="0"/>
              </a:rPr>
              <a:t> 2007- 2013…: detector operation</a:t>
            </a:r>
            <a:endParaRPr lang="en-US" sz="1600" i="1">
              <a:latin typeface="Arial" charset="0"/>
            </a:endParaRPr>
          </a:p>
        </p:txBody>
      </p:sp>
      <p:pic>
        <p:nvPicPr>
          <p:cNvPr id="269317" name="Picture 5"/>
          <p:cNvPicPr>
            <a:picLocks noChangeAspect="1" noChangeArrowheads="1"/>
          </p:cNvPicPr>
          <p:nvPr/>
        </p:nvPicPr>
        <p:blipFill>
          <a:blip r:embed="rId3" cstate="print"/>
          <a:srcRect t="19977"/>
          <a:stretch>
            <a:fillRect/>
          </a:stretch>
        </p:blipFill>
        <p:spPr bwMode="auto">
          <a:xfrm>
            <a:off x="6659563" y="4292600"/>
            <a:ext cx="2232025" cy="1579563"/>
          </a:xfrm>
          <a:prstGeom prst="rect">
            <a:avLst/>
          </a:prstGeom>
          <a:noFill/>
          <a:ln w="9525">
            <a:solidFill>
              <a:schemeClr val="tx1"/>
            </a:solidFill>
            <a:miter lim="800000"/>
            <a:headEnd/>
            <a:tailEnd/>
          </a:ln>
          <a:effectLst/>
        </p:spPr>
      </p:pic>
      <p:pic>
        <p:nvPicPr>
          <p:cNvPr id="269318" name="Picture 6"/>
          <p:cNvPicPr>
            <a:picLocks noChangeAspect="1" noChangeArrowheads="1"/>
          </p:cNvPicPr>
          <p:nvPr/>
        </p:nvPicPr>
        <p:blipFill>
          <a:blip r:embed="rId4" cstate="print"/>
          <a:srcRect/>
          <a:stretch>
            <a:fillRect/>
          </a:stretch>
        </p:blipFill>
        <p:spPr bwMode="auto">
          <a:xfrm>
            <a:off x="4356100" y="3213100"/>
            <a:ext cx="2447925" cy="1341438"/>
          </a:xfrm>
          <a:prstGeom prst="rect">
            <a:avLst/>
          </a:prstGeom>
          <a:noFill/>
          <a:ln w="9525">
            <a:solidFill>
              <a:schemeClr val="tx1"/>
            </a:solidFill>
            <a:miter lim="800000"/>
            <a:headEnd/>
            <a:tailEnd/>
          </a:ln>
        </p:spPr>
      </p:pic>
      <p:pic>
        <p:nvPicPr>
          <p:cNvPr id="269319" name="Picture 7" descr="DEPLOI_OM2"/>
          <p:cNvPicPr>
            <a:picLocks noChangeAspect="1" noChangeArrowheads="1"/>
          </p:cNvPicPr>
          <p:nvPr/>
        </p:nvPicPr>
        <p:blipFill>
          <a:blip r:embed="rId5" cstate="print"/>
          <a:srcRect/>
          <a:stretch>
            <a:fillRect/>
          </a:stretch>
        </p:blipFill>
        <p:spPr bwMode="auto">
          <a:xfrm>
            <a:off x="7092950" y="2276475"/>
            <a:ext cx="1871663" cy="1638300"/>
          </a:xfrm>
          <a:prstGeom prst="rect">
            <a:avLst/>
          </a:prstGeom>
          <a:noFill/>
          <a:ln w="12700">
            <a:solidFill>
              <a:srgbClr val="000000"/>
            </a:solidFill>
            <a:miter lim="800000"/>
            <a:headEnd/>
            <a:tailEnd/>
          </a:ln>
        </p:spPr>
      </p:pic>
      <p:sp>
        <p:nvSpPr>
          <p:cNvPr id="269321" name="Text Box 9"/>
          <p:cNvSpPr txBox="1">
            <a:spLocks noChangeArrowheads="1"/>
          </p:cNvSpPr>
          <p:nvPr/>
        </p:nvSpPr>
        <p:spPr bwMode="auto">
          <a:xfrm>
            <a:off x="7308850" y="5924550"/>
            <a:ext cx="1050925" cy="274638"/>
          </a:xfrm>
          <a:prstGeom prst="rect">
            <a:avLst/>
          </a:prstGeom>
          <a:noFill/>
          <a:ln w="25400">
            <a:noFill/>
            <a:miter lim="800000"/>
            <a:headEnd/>
            <a:tailEnd/>
          </a:ln>
          <a:effectLst/>
        </p:spPr>
        <p:txBody>
          <a:bodyPr wrap="none" lIns="90000" tIns="46800" rIns="90000" bIns="46800">
            <a:spAutoFit/>
          </a:bodyPr>
          <a:lstStyle/>
          <a:p>
            <a:pPr eaLnBrk="1" hangingPunct="1"/>
            <a:r>
              <a:rPr lang="en-US" sz="1200">
                <a:latin typeface="Arial" charset="0"/>
              </a:rPr>
              <a:t>Junction Box</a:t>
            </a:r>
          </a:p>
        </p:txBody>
      </p:sp>
      <p:sp>
        <p:nvSpPr>
          <p:cNvPr id="269322" name="Text Box 10"/>
          <p:cNvSpPr txBox="1">
            <a:spLocks noChangeArrowheads="1"/>
          </p:cNvSpPr>
          <p:nvPr/>
        </p:nvSpPr>
        <p:spPr bwMode="auto">
          <a:xfrm>
            <a:off x="4932363" y="4556125"/>
            <a:ext cx="1335087" cy="274638"/>
          </a:xfrm>
          <a:prstGeom prst="rect">
            <a:avLst/>
          </a:prstGeom>
          <a:noFill/>
          <a:ln w="25400">
            <a:noFill/>
            <a:miter lim="800000"/>
            <a:headEnd/>
            <a:tailEnd/>
          </a:ln>
          <a:effectLst/>
        </p:spPr>
        <p:txBody>
          <a:bodyPr wrap="none" lIns="90000" tIns="46800" rIns="90000" bIns="46800">
            <a:spAutoFit/>
          </a:bodyPr>
          <a:lstStyle/>
          <a:p>
            <a:pPr eaLnBrk="1" hangingPunct="1"/>
            <a:r>
              <a:rPr lang="en-US" sz="1200">
                <a:latin typeface="Arial" charset="0"/>
              </a:rPr>
              <a:t>Cable installation</a:t>
            </a:r>
          </a:p>
        </p:txBody>
      </p:sp>
      <p:sp>
        <p:nvSpPr>
          <p:cNvPr id="269323" name="Text Box 11"/>
          <p:cNvSpPr txBox="1">
            <a:spLocks noChangeArrowheads="1"/>
          </p:cNvSpPr>
          <p:nvPr/>
        </p:nvSpPr>
        <p:spPr bwMode="auto">
          <a:xfrm>
            <a:off x="7380288" y="3933825"/>
            <a:ext cx="1379537" cy="274638"/>
          </a:xfrm>
          <a:prstGeom prst="rect">
            <a:avLst/>
          </a:prstGeom>
          <a:noFill/>
          <a:ln w="25400">
            <a:noFill/>
            <a:miter lim="800000"/>
            <a:headEnd/>
            <a:tailEnd/>
          </a:ln>
          <a:effectLst/>
        </p:spPr>
        <p:txBody>
          <a:bodyPr wrap="none" lIns="90000" tIns="46800" rIns="90000" bIns="46800">
            <a:spAutoFit/>
          </a:bodyPr>
          <a:lstStyle/>
          <a:p>
            <a:pPr eaLnBrk="1" hangingPunct="1"/>
            <a:r>
              <a:rPr lang="en-US" sz="1200">
                <a:latin typeface="Arial" charset="0"/>
              </a:rPr>
              <a:t>Demonstrator line</a:t>
            </a:r>
          </a:p>
        </p:txBody>
      </p:sp>
      <p:sp>
        <p:nvSpPr>
          <p:cNvPr id="269324" name="Text Box 12"/>
          <p:cNvSpPr txBox="1">
            <a:spLocks noChangeArrowheads="1"/>
          </p:cNvSpPr>
          <p:nvPr/>
        </p:nvSpPr>
        <p:spPr bwMode="auto">
          <a:xfrm>
            <a:off x="7885113" y="1531938"/>
            <a:ext cx="1311275" cy="274637"/>
          </a:xfrm>
          <a:prstGeom prst="rect">
            <a:avLst/>
          </a:prstGeom>
          <a:noFill/>
          <a:ln w="25400">
            <a:noFill/>
            <a:miter lim="800000"/>
            <a:headEnd/>
            <a:tailEnd/>
          </a:ln>
          <a:effectLst/>
        </p:spPr>
        <p:txBody>
          <a:bodyPr wrap="none" lIns="90000" tIns="46800" rIns="90000" bIns="46800">
            <a:spAutoFit/>
          </a:bodyPr>
          <a:lstStyle/>
          <a:p>
            <a:pPr eaLnBrk="1" hangingPunct="1"/>
            <a:r>
              <a:rPr lang="en-US" sz="1200">
                <a:latin typeface="Arial" charset="0"/>
              </a:rPr>
              <a:t>Autonomous line</a:t>
            </a:r>
          </a:p>
        </p:txBody>
      </p:sp>
      <p:sp>
        <p:nvSpPr>
          <p:cNvPr id="269325" name="Text Box 13"/>
          <p:cNvSpPr txBox="1">
            <a:spLocks noChangeArrowheads="1"/>
          </p:cNvSpPr>
          <p:nvPr/>
        </p:nvSpPr>
        <p:spPr bwMode="auto">
          <a:xfrm>
            <a:off x="8893175" y="6613525"/>
            <a:ext cx="250825" cy="244475"/>
          </a:xfrm>
          <a:prstGeom prst="rect">
            <a:avLst/>
          </a:prstGeom>
          <a:noFill/>
          <a:ln w="25400">
            <a:noFill/>
            <a:miter lim="800000"/>
            <a:headEnd/>
            <a:tailEnd/>
          </a:ln>
          <a:effectLst/>
        </p:spPr>
        <p:txBody>
          <a:bodyPr wrap="none" lIns="90000" tIns="46800" rIns="90000" bIns="46800">
            <a:spAutoFit/>
          </a:bodyPr>
          <a:lstStyle/>
          <a:p>
            <a:pPr eaLnBrk="1" hangingPunct="1"/>
            <a:r>
              <a:rPr lang="fr-FR" sz="1000">
                <a:latin typeface="Arial" charset="0"/>
              </a:rPr>
              <a:t>3</a:t>
            </a:r>
          </a:p>
        </p:txBody>
      </p:sp>
      <p:pic>
        <p:nvPicPr>
          <p:cNvPr id="269327" name="Picture 15"/>
          <p:cNvPicPr>
            <a:picLocks noChangeAspect="1" noChangeArrowheads="1"/>
          </p:cNvPicPr>
          <p:nvPr/>
        </p:nvPicPr>
        <p:blipFill>
          <a:blip r:embed="rId6" cstate="print"/>
          <a:srcRect/>
          <a:stretch>
            <a:fillRect/>
          </a:stretch>
        </p:blipFill>
        <p:spPr bwMode="auto">
          <a:xfrm>
            <a:off x="5402263" y="1685925"/>
            <a:ext cx="2100262" cy="1179513"/>
          </a:xfrm>
          <a:prstGeom prst="rect">
            <a:avLst/>
          </a:prstGeom>
          <a:noFill/>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rrowheads="1"/>
          </p:cNvSpPr>
          <p:nvPr>
            <p:ph type="title"/>
          </p:nvPr>
        </p:nvSpPr>
        <p:spPr>
          <a:xfrm>
            <a:off x="323850" y="0"/>
            <a:ext cx="8229600" cy="1143000"/>
          </a:xfrm>
        </p:spPr>
        <p:txBody>
          <a:bodyPr/>
          <a:lstStyle/>
          <a:p>
            <a:r>
              <a:rPr lang="en-US" sz="4000">
                <a:solidFill>
                  <a:schemeClr val="tx1"/>
                </a:solidFill>
                <a:effectLst/>
              </a:rPr>
              <a:t>Optical background</a:t>
            </a:r>
          </a:p>
        </p:txBody>
      </p:sp>
      <p:pic>
        <p:nvPicPr>
          <p:cNvPr id="277507" name="Picture 3" descr="frame200705211"/>
          <p:cNvPicPr>
            <a:picLocks noChangeAspect="1" noChangeArrowheads="1"/>
          </p:cNvPicPr>
          <p:nvPr/>
        </p:nvPicPr>
        <p:blipFill>
          <a:blip r:embed="rId3" cstate="print"/>
          <a:srcRect/>
          <a:stretch>
            <a:fillRect/>
          </a:stretch>
        </p:blipFill>
        <p:spPr bwMode="auto">
          <a:xfrm>
            <a:off x="228600" y="1066800"/>
            <a:ext cx="6172200" cy="2338388"/>
          </a:xfrm>
          <a:prstGeom prst="rect">
            <a:avLst/>
          </a:prstGeom>
          <a:noFill/>
        </p:spPr>
      </p:pic>
      <p:pic>
        <p:nvPicPr>
          <p:cNvPr id="277508" name="Picture 4" descr="meduse2"/>
          <p:cNvPicPr preferRelativeResize="0">
            <a:picLocks noChangeAspect="1" noChangeArrowheads="1"/>
          </p:cNvPicPr>
          <p:nvPr/>
        </p:nvPicPr>
        <p:blipFill>
          <a:blip r:embed="rId4" cstate="print"/>
          <a:srcRect/>
          <a:stretch>
            <a:fillRect/>
          </a:stretch>
        </p:blipFill>
        <p:spPr bwMode="auto">
          <a:xfrm>
            <a:off x="4859338" y="4581525"/>
            <a:ext cx="1150937" cy="817563"/>
          </a:xfrm>
          <a:prstGeom prst="rect">
            <a:avLst/>
          </a:prstGeom>
          <a:noFill/>
        </p:spPr>
      </p:pic>
      <p:grpSp>
        <p:nvGrpSpPr>
          <p:cNvPr id="277509" name="Group 5"/>
          <p:cNvGrpSpPr>
            <a:grpSpLocks/>
          </p:cNvGrpSpPr>
          <p:nvPr/>
        </p:nvGrpSpPr>
        <p:grpSpPr bwMode="auto">
          <a:xfrm>
            <a:off x="762000" y="2598738"/>
            <a:ext cx="7577138" cy="519112"/>
            <a:chOff x="480" y="1637"/>
            <a:chExt cx="4773" cy="327"/>
          </a:xfrm>
        </p:grpSpPr>
        <p:sp>
          <p:nvSpPr>
            <p:cNvPr id="277510" name="Line 6"/>
            <p:cNvSpPr>
              <a:spLocks noChangeShapeType="1"/>
            </p:cNvSpPr>
            <p:nvPr/>
          </p:nvSpPr>
          <p:spPr bwMode="auto">
            <a:xfrm>
              <a:off x="480" y="1824"/>
              <a:ext cx="3840" cy="0"/>
            </a:xfrm>
            <a:prstGeom prst="line">
              <a:avLst/>
            </a:prstGeom>
            <a:noFill/>
            <a:ln w="28575">
              <a:solidFill>
                <a:srgbClr val="FF0000"/>
              </a:solidFill>
              <a:round/>
              <a:headEnd/>
              <a:tailEnd/>
            </a:ln>
            <a:effectLst/>
          </p:spPr>
          <p:txBody>
            <a:bodyPr>
              <a:spAutoFit/>
            </a:bodyPr>
            <a:lstStyle/>
            <a:p>
              <a:endParaRPr lang="it-IT"/>
            </a:p>
          </p:txBody>
        </p:sp>
        <p:sp>
          <p:nvSpPr>
            <p:cNvPr id="277511" name="Text Box 7"/>
            <p:cNvSpPr txBox="1">
              <a:spLocks noChangeArrowheads="1"/>
            </p:cNvSpPr>
            <p:nvPr/>
          </p:nvSpPr>
          <p:spPr bwMode="auto">
            <a:xfrm>
              <a:off x="4358" y="1637"/>
              <a:ext cx="895" cy="327"/>
            </a:xfrm>
            <a:prstGeom prst="rect">
              <a:avLst/>
            </a:prstGeom>
            <a:noFill/>
            <a:ln w="9525" algn="ctr">
              <a:noFill/>
              <a:miter lim="800000"/>
              <a:headEnd/>
              <a:tailEnd/>
            </a:ln>
            <a:effectLst/>
          </p:spPr>
          <p:txBody>
            <a:bodyPr wrap="none">
              <a:spAutoFit/>
            </a:bodyPr>
            <a:lstStyle/>
            <a:p>
              <a:pPr eaLnBrk="1" hangingPunct="1">
                <a:spcBef>
                  <a:spcPct val="50000"/>
                </a:spcBef>
              </a:pPr>
              <a:r>
                <a:rPr lang="en-US" sz="2800" b="1">
                  <a:solidFill>
                    <a:srgbClr val="FF0000"/>
                  </a:solidFill>
                  <a:latin typeface="Garamond" pitchFamily="18" charset="0"/>
                </a:rPr>
                <a:t>baseline</a:t>
              </a:r>
            </a:p>
          </p:txBody>
        </p:sp>
      </p:grpSp>
      <p:grpSp>
        <p:nvGrpSpPr>
          <p:cNvPr id="277512" name="Group 8"/>
          <p:cNvGrpSpPr>
            <a:grpSpLocks/>
          </p:cNvGrpSpPr>
          <p:nvPr/>
        </p:nvGrpSpPr>
        <p:grpSpPr bwMode="auto">
          <a:xfrm>
            <a:off x="4067175" y="1628775"/>
            <a:ext cx="4002088" cy="1066800"/>
            <a:chOff x="2544" y="1008"/>
            <a:chExt cx="2521" cy="672"/>
          </a:xfrm>
        </p:grpSpPr>
        <p:sp>
          <p:nvSpPr>
            <p:cNvPr id="277513" name="Line 9"/>
            <p:cNvSpPr>
              <a:spLocks noChangeShapeType="1"/>
            </p:cNvSpPr>
            <p:nvPr/>
          </p:nvSpPr>
          <p:spPr bwMode="auto">
            <a:xfrm flipV="1">
              <a:off x="2544" y="1200"/>
              <a:ext cx="1776" cy="480"/>
            </a:xfrm>
            <a:prstGeom prst="line">
              <a:avLst/>
            </a:prstGeom>
            <a:noFill/>
            <a:ln w="28575">
              <a:solidFill>
                <a:schemeClr val="hlink"/>
              </a:solidFill>
              <a:round/>
              <a:headEnd type="triangle" w="med" len="med"/>
              <a:tailEnd/>
            </a:ln>
            <a:effectLst/>
          </p:spPr>
          <p:txBody>
            <a:bodyPr>
              <a:spAutoFit/>
            </a:bodyPr>
            <a:lstStyle/>
            <a:p>
              <a:endParaRPr lang="it-IT"/>
            </a:p>
          </p:txBody>
        </p:sp>
        <p:sp>
          <p:nvSpPr>
            <p:cNvPr id="277514" name="Text Box 10"/>
            <p:cNvSpPr txBox="1">
              <a:spLocks noChangeArrowheads="1"/>
            </p:cNvSpPr>
            <p:nvPr/>
          </p:nvSpPr>
          <p:spPr bwMode="auto">
            <a:xfrm>
              <a:off x="4368" y="1008"/>
              <a:ext cx="697" cy="327"/>
            </a:xfrm>
            <a:prstGeom prst="rect">
              <a:avLst/>
            </a:prstGeom>
            <a:noFill/>
            <a:ln w="9525" algn="ctr">
              <a:noFill/>
              <a:miter lim="800000"/>
              <a:headEnd/>
              <a:tailEnd/>
            </a:ln>
            <a:effectLst/>
          </p:spPr>
          <p:txBody>
            <a:bodyPr wrap="none">
              <a:spAutoFit/>
            </a:bodyPr>
            <a:lstStyle/>
            <a:p>
              <a:pPr eaLnBrk="1" hangingPunct="1">
                <a:spcBef>
                  <a:spcPct val="50000"/>
                </a:spcBef>
              </a:pPr>
              <a:r>
                <a:rPr lang="en-US" sz="2800" b="1">
                  <a:solidFill>
                    <a:schemeClr val="hlink"/>
                  </a:solidFill>
                  <a:latin typeface="Garamond" pitchFamily="18" charset="0"/>
                </a:rPr>
                <a:t>bursts</a:t>
              </a:r>
            </a:p>
          </p:txBody>
        </p:sp>
      </p:grpSp>
      <p:sp>
        <p:nvSpPr>
          <p:cNvPr id="277515" name="Text Box 11"/>
          <p:cNvSpPr txBox="1">
            <a:spLocks noChangeArrowheads="1"/>
          </p:cNvSpPr>
          <p:nvPr/>
        </p:nvSpPr>
        <p:spPr bwMode="auto">
          <a:xfrm>
            <a:off x="0" y="4724400"/>
            <a:ext cx="4859338" cy="579438"/>
          </a:xfrm>
          <a:prstGeom prst="rect">
            <a:avLst/>
          </a:prstGeom>
          <a:noFill/>
          <a:ln w="9525" algn="ctr">
            <a:noFill/>
            <a:miter lim="800000"/>
            <a:headEnd/>
            <a:tailEnd/>
          </a:ln>
          <a:effectLst/>
        </p:spPr>
        <p:txBody>
          <a:bodyPr>
            <a:spAutoFit/>
          </a:bodyPr>
          <a:lstStyle/>
          <a:p>
            <a:pPr eaLnBrk="1" hangingPunct="1">
              <a:spcBef>
                <a:spcPct val="50000"/>
              </a:spcBef>
            </a:pPr>
            <a:r>
              <a:rPr lang="en-US" sz="3200" b="1">
                <a:solidFill>
                  <a:schemeClr val="accent2"/>
                </a:solidFill>
                <a:latin typeface="Garamond" pitchFamily="18" charset="0"/>
              </a:rPr>
              <a:t>Bioluminescence</a:t>
            </a:r>
            <a:r>
              <a:rPr lang="en-US" sz="3200">
                <a:solidFill>
                  <a:schemeClr val="accent2"/>
                </a:solidFill>
                <a:latin typeface="Garamond" pitchFamily="18" charset="0"/>
              </a:rPr>
              <a:t> </a:t>
            </a:r>
            <a:r>
              <a:rPr lang="en-US" sz="3200" b="1">
                <a:solidFill>
                  <a:schemeClr val="accent2"/>
                </a:solidFill>
                <a:latin typeface="Garamond" pitchFamily="18" charset="0"/>
              </a:rPr>
              <a:t>bursts:</a:t>
            </a:r>
          </a:p>
        </p:txBody>
      </p:sp>
      <p:sp>
        <p:nvSpPr>
          <p:cNvPr id="277516" name="Text Box 12"/>
          <p:cNvSpPr txBox="1">
            <a:spLocks noChangeArrowheads="1"/>
          </p:cNvSpPr>
          <p:nvPr/>
        </p:nvSpPr>
        <p:spPr bwMode="auto">
          <a:xfrm>
            <a:off x="250825" y="5373688"/>
            <a:ext cx="4038600" cy="1066800"/>
          </a:xfrm>
          <a:prstGeom prst="rect">
            <a:avLst/>
          </a:prstGeom>
          <a:noFill/>
          <a:ln w="9525" algn="ctr">
            <a:noFill/>
            <a:miter lim="800000"/>
            <a:headEnd/>
            <a:tailEnd/>
          </a:ln>
          <a:effectLst/>
        </p:spPr>
        <p:txBody>
          <a:bodyPr>
            <a:spAutoFit/>
          </a:bodyPr>
          <a:lstStyle/>
          <a:p>
            <a:pPr eaLnBrk="1" hangingPunct="1">
              <a:spcBef>
                <a:spcPct val="50000"/>
              </a:spcBef>
            </a:pPr>
            <a:r>
              <a:rPr lang="en-US" sz="2000">
                <a:latin typeface="Garamond" pitchFamily="18" charset="0"/>
              </a:rPr>
              <a:t>Animal species which emit light by flashes, spontaneous or stimulated around the detector.</a:t>
            </a:r>
            <a:r>
              <a:rPr lang="en-US">
                <a:latin typeface="Garamond" pitchFamily="18" charset="0"/>
              </a:rPr>
              <a:t>  </a:t>
            </a:r>
          </a:p>
        </p:txBody>
      </p:sp>
      <p:pic>
        <p:nvPicPr>
          <p:cNvPr id="277517" name="Picture 13" descr="MILOM_BioCurrent_profile"/>
          <p:cNvPicPr>
            <a:picLocks noChangeAspect="1" noChangeArrowheads="1"/>
          </p:cNvPicPr>
          <p:nvPr/>
        </p:nvPicPr>
        <p:blipFill>
          <a:blip r:embed="rId5" cstate="print"/>
          <a:srcRect/>
          <a:stretch>
            <a:fillRect/>
          </a:stretch>
        </p:blipFill>
        <p:spPr bwMode="auto">
          <a:xfrm>
            <a:off x="6156325" y="3487738"/>
            <a:ext cx="2987675" cy="2857500"/>
          </a:xfrm>
          <a:prstGeom prst="rect">
            <a:avLst/>
          </a:prstGeom>
          <a:noFill/>
          <a:ln w="9525">
            <a:noFill/>
            <a:miter lim="800000"/>
            <a:headEnd/>
            <a:tailEnd/>
          </a:ln>
        </p:spPr>
      </p:pic>
      <p:sp>
        <p:nvSpPr>
          <p:cNvPr id="277518" name="Text Box 14"/>
          <p:cNvSpPr txBox="1">
            <a:spLocks noChangeArrowheads="1"/>
          </p:cNvSpPr>
          <p:nvPr/>
        </p:nvSpPr>
        <p:spPr bwMode="auto">
          <a:xfrm>
            <a:off x="250825" y="3584575"/>
            <a:ext cx="1755775" cy="579438"/>
          </a:xfrm>
          <a:prstGeom prst="rect">
            <a:avLst/>
          </a:prstGeom>
          <a:noFill/>
          <a:ln w="9525" algn="ctr">
            <a:noFill/>
            <a:miter lim="800000"/>
            <a:headEnd/>
            <a:tailEnd/>
          </a:ln>
          <a:effectLst/>
        </p:spPr>
        <p:txBody>
          <a:bodyPr wrap="none">
            <a:spAutoFit/>
          </a:bodyPr>
          <a:lstStyle/>
          <a:p>
            <a:pPr eaLnBrk="1" hangingPunct="1">
              <a:spcBef>
                <a:spcPct val="50000"/>
              </a:spcBef>
            </a:pPr>
            <a:r>
              <a:rPr lang="en-US" sz="3200" b="1">
                <a:solidFill>
                  <a:srgbClr val="FF0000"/>
                </a:solidFill>
                <a:latin typeface="Garamond" pitchFamily="18" charset="0"/>
              </a:rPr>
              <a:t>Baseline:</a:t>
            </a:r>
          </a:p>
        </p:txBody>
      </p:sp>
      <p:sp>
        <p:nvSpPr>
          <p:cNvPr id="277519" name="Text Box 15"/>
          <p:cNvSpPr txBox="1">
            <a:spLocks noChangeArrowheads="1"/>
          </p:cNvSpPr>
          <p:nvPr/>
        </p:nvSpPr>
        <p:spPr bwMode="auto">
          <a:xfrm>
            <a:off x="179388" y="4221163"/>
            <a:ext cx="4321175" cy="396875"/>
          </a:xfrm>
          <a:prstGeom prst="rect">
            <a:avLst/>
          </a:prstGeom>
          <a:noFill/>
          <a:ln w="9525" algn="ctr">
            <a:noFill/>
            <a:miter lim="800000"/>
            <a:headEnd/>
            <a:tailEnd/>
          </a:ln>
          <a:effectLst/>
        </p:spPr>
        <p:txBody>
          <a:bodyPr>
            <a:spAutoFit/>
          </a:bodyPr>
          <a:lstStyle/>
          <a:p>
            <a:pPr eaLnBrk="1" hangingPunct="1">
              <a:spcBef>
                <a:spcPct val="50000"/>
              </a:spcBef>
            </a:pPr>
            <a:r>
              <a:rPr lang="en-US" sz="2000" baseline="30000">
                <a:latin typeface="Garamond" pitchFamily="18" charset="0"/>
              </a:rPr>
              <a:t>40</a:t>
            </a:r>
            <a:r>
              <a:rPr lang="en-US" sz="2000">
                <a:latin typeface="Garamond" pitchFamily="18" charset="0"/>
              </a:rPr>
              <a:t>K decays + bacteria luminescence</a:t>
            </a:r>
          </a:p>
        </p:txBody>
      </p:sp>
      <p:pic>
        <p:nvPicPr>
          <p:cNvPr id="277520" name="Picture 16" descr="hatchet"/>
          <p:cNvPicPr preferRelativeResize="0">
            <a:picLocks noChangeAspect="1" noChangeArrowheads="1"/>
          </p:cNvPicPr>
          <p:nvPr/>
        </p:nvPicPr>
        <p:blipFill>
          <a:blip r:embed="rId6" cstate="print"/>
          <a:srcRect/>
          <a:stretch>
            <a:fillRect/>
          </a:stretch>
        </p:blipFill>
        <p:spPr bwMode="auto">
          <a:xfrm>
            <a:off x="4643438" y="3573463"/>
            <a:ext cx="1374775" cy="788987"/>
          </a:xfrm>
          <a:prstGeom prst="rect">
            <a:avLst/>
          </a:prstGeom>
          <a:noFill/>
          <a:ln w="0" algn="in">
            <a:noFill/>
            <a:miter lim="800000"/>
            <a:headEnd/>
            <a:tailEnd/>
          </a:ln>
          <a:effectLst/>
        </p:spPr>
      </p:pic>
      <p:pic>
        <p:nvPicPr>
          <p:cNvPr id="277521" name="Picture 17"/>
          <p:cNvPicPr preferRelativeResize="0">
            <a:picLocks noChangeAspect="1" noChangeArrowheads="1"/>
          </p:cNvPicPr>
          <p:nvPr/>
        </p:nvPicPr>
        <p:blipFill>
          <a:blip r:embed="rId7" cstate="print"/>
          <a:srcRect/>
          <a:stretch>
            <a:fillRect/>
          </a:stretch>
        </p:blipFill>
        <p:spPr bwMode="auto">
          <a:xfrm>
            <a:off x="4643438" y="5516563"/>
            <a:ext cx="1368425" cy="800100"/>
          </a:xfrm>
          <a:prstGeom prst="rect">
            <a:avLst/>
          </a:prstGeom>
          <a:noFill/>
          <a:ln w="0" algn="in">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12lineevent"/>
          <p:cNvPicPr>
            <a:picLocks noGrp="1" noChangeAspect="1" noChangeArrowheads="1"/>
          </p:cNvPicPr>
          <p:nvPr>
            <p:ph idx="1"/>
          </p:nvPr>
        </p:nvPicPr>
        <p:blipFill>
          <a:blip r:embed="rId3" cstate="print"/>
          <a:srcRect/>
          <a:stretch>
            <a:fillRect/>
          </a:stretch>
        </p:blipFill>
        <p:spPr>
          <a:xfrm>
            <a:off x="207963" y="1400175"/>
            <a:ext cx="4892675" cy="4814888"/>
          </a:xfrm>
          <a:solidFill>
            <a:schemeClr val="bg2"/>
          </a:solidFill>
        </p:spPr>
      </p:pic>
      <p:sp>
        <p:nvSpPr>
          <p:cNvPr id="24580" name="Text Box 4"/>
          <p:cNvSpPr txBox="1">
            <a:spLocks noChangeArrowheads="1"/>
          </p:cNvSpPr>
          <p:nvPr/>
        </p:nvSpPr>
        <p:spPr bwMode="auto">
          <a:xfrm>
            <a:off x="5307013" y="1341438"/>
            <a:ext cx="3654425" cy="754062"/>
          </a:xfrm>
          <a:prstGeom prst="rect">
            <a:avLst/>
          </a:prstGeom>
          <a:noFill/>
          <a:ln w="9525" algn="ctr">
            <a:noFill/>
            <a:miter lim="800000"/>
            <a:headEnd/>
            <a:tailEnd/>
          </a:ln>
        </p:spPr>
        <p:txBody>
          <a:bodyPr>
            <a:spAutoFit/>
          </a:bodyPr>
          <a:lstStyle/>
          <a:p>
            <a:pPr>
              <a:lnSpc>
                <a:spcPct val="90000"/>
              </a:lnSpc>
              <a:spcBef>
                <a:spcPct val="20000"/>
              </a:spcBef>
            </a:pPr>
            <a:r>
              <a:rPr lang="en-US" sz="1600"/>
              <a:t>Example of a </a:t>
            </a:r>
            <a:r>
              <a:rPr lang="en-US" sz="1600">
                <a:solidFill>
                  <a:srgbClr val="FF0000"/>
                </a:solidFill>
              </a:rPr>
              <a:t>reconstructed down-going muon</a:t>
            </a:r>
            <a:r>
              <a:rPr lang="en-US" sz="1600"/>
              <a:t>, detected in all 12 detector lines:</a:t>
            </a:r>
          </a:p>
        </p:txBody>
      </p:sp>
      <p:sp>
        <p:nvSpPr>
          <p:cNvPr id="144389" name="Rectangle 5"/>
          <p:cNvSpPr>
            <a:spLocks noChangeArrowheads="1"/>
          </p:cNvSpPr>
          <p:nvPr/>
        </p:nvSpPr>
        <p:spPr bwMode="auto">
          <a:xfrm>
            <a:off x="1577975" y="1603375"/>
            <a:ext cx="941388" cy="852488"/>
          </a:xfrm>
          <a:prstGeom prst="rect">
            <a:avLst/>
          </a:prstGeom>
          <a:solidFill>
            <a:schemeClr val="bg1"/>
          </a:solidFill>
          <a:ln w="19050" algn="ctr">
            <a:noFill/>
            <a:miter lim="800000"/>
            <a:headEnd/>
            <a:tailEnd/>
          </a:ln>
        </p:spPr>
        <p:txBody>
          <a:bodyPr wrap="none" anchor="ctr"/>
          <a:lstStyle/>
          <a:p>
            <a:endParaRPr lang="en-US"/>
          </a:p>
        </p:txBody>
      </p:sp>
      <p:sp>
        <p:nvSpPr>
          <p:cNvPr id="144390" name="Rectangle 6"/>
          <p:cNvSpPr>
            <a:spLocks noChangeArrowheads="1"/>
          </p:cNvSpPr>
          <p:nvPr/>
        </p:nvSpPr>
        <p:spPr bwMode="auto">
          <a:xfrm>
            <a:off x="2808288" y="1597025"/>
            <a:ext cx="941387" cy="852488"/>
          </a:xfrm>
          <a:prstGeom prst="rect">
            <a:avLst/>
          </a:prstGeom>
          <a:solidFill>
            <a:schemeClr val="bg1"/>
          </a:solidFill>
          <a:ln w="28575" algn="ctr">
            <a:noFill/>
            <a:miter lim="800000"/>
            <a:headEnd/>
            <a:tailEnd/>
          </a:ln>
        </p:spPr>
        <p:txBody>
          <a:bodyPr wrap="none" anchor="ctr"/>
          <a:lstStyle/>
          <a:p>
            <a:endParaRPr lang="en-US"/>
          </a:p>
        </p:txBody>
      </p:sp>
      <p:sp>
        <p:nvSpPr>
          <p:cNvPr id="144391" name="Rectangle 7"/>
          <p:cNvSpPr>
            <a:spLocks noChangeArrowheads="1"/>
          </p:cNvSpPr>
          <p:nvPr/>
        </p:nvSpPr>
        <p:spPr bwMode="auto">
          <a:xfrm>
            <a:off x="2801938" y="2714625"/>
            <a:ext cx="941387" cy="852488"/>
          </a:xfrm>
          <a:prstGeom prst="rect">
            <a:avLst/>
          </a:prstGeom>
          <a:solidFill>
            <a:schemeClr val="bg1"/>
          </a:solidFill>
          <a:ln w="28575" algn="ctr">
            <a:noFill/>
            <a:miter lim="800000"/>
            <a:headEnd/>
            <a:tailEnd/>
          </a:ln>
        </p:spPr>
        <p:txBody>
          <a:bodyPr wrap="none" anchor="ctr"/>
          <a:lstStyle/>
          <a:p>
            <a:endParaRPr lang="en-US"/>
          </a:p>
        </p:txBody>
      </p:sp>
      <p:sp>
        <p:nvSpPr>
          <p:cNvPr id="144392" name="Rectangle 8"/>
          <p:cNvSpPr>
            <a:spLocks noChangeArrowheads="1"/>
          </p:cNvSpPr>
          <p:nvPr/>
        </p:nvSpPr>
        <p:spPr bwMode="auto">
          <a:xfrm>
            <a:off x="1585913" y="2709863"/>
            <a:ext cx="941387" cy="852487"/>
          </a:xfrm>
          <a:prstGeom prst="rect">
            <a:avLst/>
          </a:prstGeom>
          <a:solidFill>
            <a:schemeClr val="bg1"/>
          </a:solidFill>
          <a:ln w="28575" algn="ctr">
            <a:noFill/>
            <a:miter lim="800000"/>
            <a:headEnd/>
            <a:tailEnd/>
          </a:ln>
        </p:spPr>
        <p:txBody>
          <a:bodyPr wrap="none" anchor="ctr"/>
          <a:lstStyle/>
          <a:p>
            <a:endParaRPr lang="en-US"/>
          </a:p>
        </p:txBody>
      </p:sp>
      <p:sp>
        <p:nvSpPr>
          <p:cNvPr id="144393" name="Rectangle 9"/>
          <p:cNvSpPr>
            <a:spLocks noChangeArrowheads="1"/>
          </p:cNvSpPr>
          <p:nvPr/>
        </p:nvSpPr>
        <p:spPr bwMode="auto">
          <a:xfrm>
            <a:off x="355600" y="2716213"/>
            <a:ext cx="941388" cy="852487"/>
          </a:xfrm>
          <a:prstGeom prst="rect">
            <a:avLst/>
          </a:prstGeom>
          <a:solidFill>
            <a:schemeClr val="bg1"/>
          </a:solidFill>
          <a:ln w="28575" algn="ctr">
            <a:noFill/>
            <a:miter lim="800000"/>
            <a:headEnd/>
            <a:tailEnd/>
          </a:ln>
        </p:spPr>
        <p:txBody>
          <a:bodyPr wrap="none" anchor="ctr"/>
          <a:lstStyle/>
          <a:p>
            <a:endParaRPr lang="en-US"/>
          </a:p>
        </p:txBody>
      </p:sp>
      <p:sp>
        <p:nvSpPr>
          <p:cNvPr id="144394" name="Rectangle 10"/>
          <p:cNvSpPr>
            <a:spLocks noChangeArrowheads="1"/>
          </p:cNvSpPr>
          <p:nvPr/>
        </p:nvSpPr>
        <p:spPr bwMode="auto">
          <a:xfrm>
            <a:off x="4032250" y="2719389"/>
            <a:ext cx="941388" cy="852487"/>
          </a:xfrm>
          <a:prstGeom prst="rect">
            <a:avLst/>
          </a:prstGeom>
          <a:solidFill>
            <a:schemeClr val="bg1"/>
          </a:solidFill>
          <a:ln w="28575" algn="ctr">
            <a:noFill/>
            <a:miter lim="800000"/>
            <a:headEnd/>
            <a:tailEnd/>
          </a:ln>
        </p:spPr>
        <p:txBody>
          <a:bodyPr wrap="none" anchor="ctr"/>
          <a:lstStyle/>
          <a:p>
            <a:endParaRPr lang="en-US"/>
          </a:p>
        </p:txBody>
      </p:sp>
      <p:sp>
        <p:nvSpPr>
          <p:cNvPr id="144395" name="Rectangle 11"/>
          <p:cNvSpPr>
            <a:spLocks noChangeArrowheads="1"/>
          </p:cNvSpPr>
          <p:nvPr/>
        </p:nvSpPr>
        <p:spPr bwMode="auto">
          <a:xfrm>
            <a:off x="4025900" y="3827463"/>
            <a:ext cx="941388" cy="852487"/>
          </a:xfrm>
          <a:prstGeom prst="rect">
            <a:avLst/>
          </a:prstGeom>
          <a:solidFill>
            <a:schemeClr val="bg1"/>
          </a:solidFill>
          <a:ln w="28575" algn="ctr">
            <a:noFill/>
            <a:miter lim="800000"/>
            <a:headEnd/>
            <a:tailEnd/>
          </a:ln>
        </p:spPr>
        <p:txBody>
          <a:bodyPr wrap="none" anchor="ctr"/>
          <a:lstStyle/>
          <a:p>
            <a:endParaRPr lang="en-US"/>
          </a:p>
        </p:txBody>
      </p:sp>
      <p:sp>
        <p:nvSpPr>
          <p:cNvPr id="144396" name="Rectangle 12"/>
          <p:cNvSpPr>
            <a:spLocks noChangeArrowheads="1"/>
          </p:cNvSpPr>
          <p:nvPr/>
        </p:nvSpPr>
        <p:spPr bwMode="auto">
          <a:xfrm>
            <a:off x="2797175" y="3822700"/>
            <a:ext cx="941388" cy="852488"/>
          </a:xfrm>
          <a:prstGeom prst="rect">
            <a:avLst/>
          </a:prstGeom>
          <a:solidFill>
            <a:schemeClr val="bg1"/>
          </a:solidFill>
          <a:ln w="28575" algn="ctr">
            <a:noFill/>
            <a:miter lim="800000"/>
            <a:headEnd/>
            <a:tailEnd/>
          </a:ln>
        </p:spPr>
        <p:txBody>
          <a:bodyPr wrap="none" anchor="ctr"/>
          <a:lstStyle/>
          <a:p>
            <a:endParaRPr lang="en-US"/>
          </a:p>
        </p:txBody>
      </p:sp>
      <p:sp>
        <p:nvSpPr>
          <p:cNvPr id="144397" name="Rectangle 13"/>
          <p:cNvSpPr>
            <a:spLocks noChangeArrowheads="1"/>
          </p:cNvSpPr>
          <p:nvPr/>
        </p:nvSpPr>
        <p:spPr bwMode="auto">
          <a:xfrm>
            <a:off x="1579563" y="3816350"/>
            <a:ext cx="941387" cy="852488"/>
          </a:xfrm>
          <a:prstGeom prst="rect">
            <a:avLst/>
          </a:prstGeom>
          <a:solidFill>
            <a:schemeClr val="bg1"/>
          </a:solidFill>
          <a:ln w="28575" algn="ctr">
            <a:noFill/>
            <a:miter lim="800000"/>
            <a:headEnd/>
            <a:tailEnd/>
          </a:ln>
        </p:spPr>
        <p:txBody>
          <a:bodyPr wrap="none" anchor="ctr"/>
          <a:lstStyle/>
          <a:p>
            <a:endParaRPr lang="en-US"/>
          </a:p>
        </p:txBody>
      </p:sp>
      <p:sp>
        <p:nvSpPr>
          <p:cNvPr id="144398" name="Rectangle 14"/>
          <p:cNvSpPr>
            <a:spLocks noChangeArrowheads="1"/>
          </p:cNvSpPr>
          <p:nvPr/>
        </p:nvSpPr>
        <p:spPr bwMode="auto">
          <a:xfrm>
            <a:off x="350838" y="3822700"/>
            <a:ext cx="941387" cy="852488"/>
          </a:xfrm>
          <a:prstGeom prst="rect">
            <a:avLst/>
          </a:prstGeom>
          <a:solidFill>
            <a:schemeClr val="bg1"/>
          </a:solidFill>
          <a:ln w="28575" algn="ctr">
            <a:noFill/>
            <a:miter lim="800000"/>
            <a:headEnd/>
            <a:tailEnd/>
          </a:ln>
        </p:spPr>
        <p:txBody>
          <a:bodyPr wrap="none" anchor="ctr"/>
          <a:lstStyle/>
          <a:p>
            <a:endParaRPr lang="en-US"/>
          </a:p>
        </p:txBody>
      </p:sp>
      <p:sp>
        <p:nvSpPr>
          <p:cNvPr id="144399" name="Rectangle 15"/>
          <p:cNvSpPr>
            <a:spLocks noChangeArrowheads="1"/>
          </p:cNvSpPr>
          <p:nvPr/>
        </p:nvSpPr>
        <p:spPr bwMode="auto">
          <a:xfrm>
            <a:off x="2803525" y="4941888"/>
            <a:ext cx="941388" cy="852487"/>
          </a:xfrm>
          <a:prstGeom prst="rect">
            <a:avLst/>
          </a:prstGeom>
          <a:solidFill>
            <a:schemeClr val="bg1"/>
          </a:solidFill>
          <a:ln w="28575" algn="ctr">
            <a:noFill/>
            <a:miter lim="800000"/>
            <a:headEnd/>
            <a:tailEnd/>
          </a:ln>
        </p:spPr>
        <p:txBody>
          <a:bodyPr wrap="none" anchor="ctr"/>
          <a:lstStyle/>
          <a:p>
            <a:endParaRPr lang="en-US"/>
          </a:p>
        </p:txBody>
      </p:sp>
      <p:sp>
        <p:nvSpPr>
          <p:cNvPr id="144400" name="Rectangle 16"/>
          <p:cNvSpPr>
            <a:spLocks noChangeArrowheads="1"/>
          </p:cNvSpPr>
          <p:nvPr/>
        </p:nvSpPr>
        <p:spPr bwMode="auto">
          <a:xfrm>
            <a:off x="1573213" y="4948238"/>
            <a:ext cx="941387" cy="852487"/>
          </a:xfrm>
          <a:prstGeom prst="rect">
            <a:avLst/>
          </a:prstGeom>
          <a:solidFill>
            <a:schemeClr val="bg1"/>
          </a:solidFill>
          <a:ln w="28575" algn="ctr">
            <a:noFill/>
            <a:miter lim="800000"/>
            <a:headEnd/>
            <a:tailEnd/>
          </a:ln>
        </p:spPr>
        <p:txBody>
          <a:bodyPr wrap="none" anchor="ctr"/>
          <a:lstStyle/>
          <a:p>
            <a:endParaRPr lang="en-US"/>
          </a:p>
        </p:txBody>
      </p:sp>
      <p:sp>
        <p:nvSpPr>
          <p:cNvPr id="24593" name="Rectangle 17"/>
          <p:cNvSpPr>
            <a:spLocks noChangeArrowheads="1"/>
          </p:cNvSpPr>
          <p:nvPr/>
        </p:nvSpPr>
        <p:spPr bwMode="auto">
          <a:xfrm>
            <a:off x="5202238" y="2387600"/>
            <a:ext cx="3792537" cy="3521075"/>
          </a:xfrm>
          <a:prstGeom prst="rect">
            <a:avLst/>
          </a:prstGeom>
          <a:solidFill>
            <a:schemeClr val="tx1"/>
          </a:solidFill>
          <a:ln w="9525" algn="ctr">
            <a:noFill/>
            <a:miter lim="800000"/>
            <a:headEnd/>
            <a:tailEnd/>
          </a:ln>
        </p:spPr>
        <p:txBody>
          <a:bodyPr wrap="none" anchor="ctr"/>
          <a:lstStyle/>
          <a:p>
            <a:endParaRPr lang="en-US"/>
          </a:p>
        </p:txBody>
      </p:sp>
      <p:pic>
        <p:nvPicPr>
          <p:cNvPr id="144402" name="Picture 18" descr="r34497f40592"/>
          <p:cNvPicPr>
            <a:picLocks noChangeAspect="1" noChangeArrowheads="1" noCrop="1"/>
          </p:cNvPicPr>
          <p:nvPr/>
        </p:nvPicPr>
        <p:blipFill>
          <a:blip r:embed="rId4" cstate="print"/>
          <a:srcRect/>
          <a:stretch>
            <a:fillRect/>
          </a:stretch>
        </p:blipFill>
        <p:spPr bwMode="auto">
          <a:xfrm>
            <a:off x="5207000" y="2395538"/>
            <a:ext cx="3733800" cy="3481387"/>
          </a:xfrm>
          <a:prstGeom prst="rect">
            <a:avLst/>
          </a:prstGeom>
          <a:noFill/>
          <a:ln w="9525">
            <a:noFill/>
            <a:miter lim="800000"/>
            <a:headEnd/>
            <a:tailEnd/>
          </a:ln>
        </p:spPr>
      </p:pic>
      <p:sp>
        <p:nvSpPr>
          <p:cNvPr id="24595" name="Line 21"/>
          <p:cNvSpPr>
            <a:spLocks noChangeShapeType="1"/>
          </p:cNvSpPr>
          <p:nvPr/>
        </p:nvSpPr>
        <p:spPr bwMode="auto">
          <a:xfrm>
            <a:off x="214313" y="885825"/>
            <a:ext cx="0" cy="5329238"/>
          </a:xfrm>
          <a:prstGeom prst="line">
            <a:avLst/>
          </a:prstGeom>
          <a:noFill/>
          <a:ln w="41275">
            <a:solidFill>
              <a:srgbClr val="FF0000"/>
            </a:solidFill>
            <a:round/>
            <a:headEnd type="triangle" w="med" len="med"/>
            <a:tailEnd/>
          </a:ln>
        </p:spPr>
        <p:txBody>
          <a:bodyPr>
            <a:spAutoFit/>
          </a:bodyPr>
          <a:lstStyle/>
          <a:p>
            <a:endParaRPr lang="it-IT"/>
          </a:p>
        </p:txBody>
      </p:sp>
      <p:sp>
        <p:nvSpPr>
          <p:cNvPr id="24596" name="Text Box 22"/>
          <p:cNvSpPr txBox="1">
            <a:spLocks noChangeArrowheads="1"/>
          </p:cNvSpPr>
          <p:nvPr/>
        </p:nvSpPr>
        <p:spPr bwMode="auto">
          <a:xfrm>
            <a:off x="193675" y="1357313"/>
            <a:ext cx="877888" cy="369887"/>
          </a:xfrm>
          <a:prstGeom prst="rect">
            <a:avLst/>
          </a:prstGeom>
          <a:noFill/>
          <a:ln w="9525" algn="ctr">
            <a:noFill/>
            <a:miter lim="800000"/>
            <a:headEnd/>
            <a:tailEnd/>
          </a:ln>
        </p:spPr>
        <p:txBody>
          <a:bodyPr wrap="none">
            <a:spAutoFit/>
          </a:bodyPr>
          <a:lstStyle/>
          <a:p>
            <a:r>
              <a:rPr lang="it-IT" b="1">
                <a:solidFill>
                  <a:srgbClr val="FF0000"/>
                </a:solidFill>
              </a:rPr>
              <a:t>height</a:t>
            </a:r>
          </a:p>
        </p:txBody>
      </p:sp>
      <p:sp>
        <p:nvSpPr>
          <p:cNvPr id="24597" name="Line 23"/>
          <p:cNvSpPr>
            <a:spLocks noChangeShapeType="1"/>
          </p:cNvSpPr>
          <p:nvPr/>
        </p:nvSpPr>
        <p:spPr bwMode="auto">
          <a:xfrm flipH="1">
            <a:off x="214313" y="6215063"/>
            <a:ext cx="5184775" cy="1587"/>
          </a:xfrm>
          <a:prstGeom prst="line">
            <a:avLst/>
          </a:prstGeom>
          <a:noFill/>
          <a:ln w="41275">
            <a:solidFill>
              <a:srgbClr val="FF0000"/>
            </a:solidFill>
            <a:round/>
            <a:headEnd type="triangle" w="med" len="med"/>
            <a:tailEnd/>
          </a:ln>
        </p:spPr>
        <p:txBody>
          <a:bodyPr>
            <a:spAutoFit/>
          </a:bodyPr>
          <a:lstStyle/>
          <a:p>
            <a:endParaRPr lang="it-IT"/>
          </a:p>
        </p:txBody>
      </p:sp>
      <p:sp>
        <p:nvSpPr>
          <p:cNvPr id="24598" name="Text Box 24"/>
          <p:cNvSpPr txBox="1">
            <a:spLocks noChangeArrowheads="1"/>
          </p:cNvSpPr>
          <p:nvPr/>
        </p:nvSpPr>
        <p:spPr bwMode="auto">
          <a:xfrm>
            <a:off x="4019550" y="5780088"/>
            <a:ext cx="811213" cy="457200"/>
          </a:xfrm>
          <a:prstGeom prst="rect">
            <a:avLst/>
          </a:prstGeom>
          <a:noFill/>
          <a:ln w="9525" algn="ctr">
            <a:noFill/>
            <a:miter lim="800000"/>
            <a:headEnd/>
            <a:tailEnd/>
          </a:ln>
        </p:spPr>
        <p:txBody>
          <a:bodyPr wrap="none">
            <a:spAutoFit/>
          </a:bodyPr>
          <a:lstStyle/>
          <a:p>
            <a:r>
              <a:rPr lang="it-IT" b="1">
                <a:solidFill>
                  <a:srgbClr val="FF0000"/>
                </a:solidFill>
              </a:rPr>
              <a:t>time</a:t>
            </a:r>
          </a:p>
        </p:txBody>
      </p:sp>
      <p:sp>
        <p:nvSpPr>
          <p:cNvPr id="24" name="Rettangolo 23"/>
          <p:cNvSpPr/>
          <p:nvPr/>
        </p:nvSpPr>
        <p:spPr>
          <a:xfrm>
            <a:off x="357158" y="357166"/>
            <a:ext cx="8786842" cy="769441"/>
          </a:xfrm>
          <a:prstGeom prst="rect">
            <a:avLst/>
          </a:prstGeom>
        </p:spPr>
        <p:txBody>
          <a:bodyPr wrap="square">
            <a:spAutoFit/>
          </a:bodyPr>
          <a:lstStyle/>
          <a:p>
            <a:r>
              <a:rPr lang="it-IT" sz="4400" b="1" dirty="0" err="1" smtClean="0">
                <a:latin typeface="+mj-lt"/>
              </a:rPr>
              <a:t>Event</a:t>
            </a:r>
            <a:r>
              <a:rPr lang="it-IT" sz="4400" b="1" dirty="0" smtClean="0">
                <a:latin typeface="+mj-lt"/>
              </a:rPr>
              <a:t> Display: </a:t>
            </a:r>
            <a:r>
              <a:rPr lang="it-IT" sz="4400" b="1" dirty="0" err="1" smtClean="0">
                <a:latin typeface="+mj-lt"/>
              </a:rPr>
              <a:t>Atmospheric</a:t>
            </a:r>
            <a:r>
              <a:rPr lang="it-IT" sz="4400" b="1" dirty="0" smtClean="0">
                <a:latin typeface="+mj-lt"/>
              </a:rPr>
              <a:t> </a:t>
            </a:r>
            <a:r>
              <a:rPr lang="it-IT" sz="4400" b="1" dirty="0" err="1" smtClean="0">
                <a:latin typeface="+mj-lt"/>
              </a:rPr>
              <a:t>Muons</a:t>
            </a:r>
            <a:endParaRPr lang="it-IT" sz="4400" b="1"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2" fill="hold" grpId="0" nodeType="clickEffect">
                                  <p:stCondLst>
                                    <p:cond delay="0"/>
                                  </p:stCondLst>
                                  <p:childTnLst>
                                    <p:anim calcmode="lin" valueType="num">
                                      <p:cBhvr>
                                        <p:cTn id="6" dur="3000"/>
                                        <p:tgtEl>
                                          <p:spTgt spid="144389"/>
                                        </p:tgtEl>
                                        <p:attrNameLst>
                                          <p:attrName>ppt_x</p:attrName>
                                        </p:attrNameLst>
                                      </p:cBhvr>
                                      <p:tavLst>
                                        <p:tav tm="0">
                                          <p:val>
                                            <p:strVal val="ppt_x"/>
                                          </p:val>
                                        </p:tav>
                                        <p:tav tm="100000">
                                          <p:val>
                                            <p:strVal val="ppt_x+ppt_w/2"/>
                                          </p:val>
                                        </p:tav>
                                      </p:tavLst>
                                    </p:anim>
                                    <p:anim calcmode="lin" valueType="num">
                                      <p:cBhvr>
                                        <p:cTn id="7" dur="3000"/>
                                        <p:tgtEl>
                                          <p:spTgt spid="144389"/>
                                        </p:tgtEl>
                                        <p:attrNameLst>
                                          <p:attrName>ppt_y</p:attrName>
                                        </p:attrNameLst>
                                      </p:cBhvr>
                                      <p:tavLst>
                                        <p:tav tm="0">
                                          <p:val>
                                            <p:strVal val="ppt_y"/>
                                          </p:val>
                                        </p:tav>
                                        <p:tav tm="100000">
                                          <p:val>
                                            <p:strVal val="ppt_y"/>
                                          </p:val>
                                        </p:tav>
                                      </p:tavLst>
                                    </p:anim>
                                    <p:anim calcmode="lin" valueType="num">
                                      <p:cBhvr>
                                        <p:cTn id="8" dur="3000"/>
                                        <p:tgtEl>
                                          <p:spTgt spid="144389"/>
                                        </p:tgtEl>
                                        <p:attrNameLst>
                                          <p:attrName>ppt_w</p:attrName>
                                        </p:attrNameLst>
                                      </p:cBhvr>
                                      <p:tavLst>
                                        <p:tav tm="0">
                                          <p:val>
                                            <p:strVal val="ppt_w"/>
                                          </p:val>
                                        </p:tav>
                                        <p:tav tm="100000">
                                          <p:val>
                                            <p:fltVal val="0"/>
                                          </p:val>
                                        </p:tav>
                                      </p:tavLst>
                                    </p:anim>
                                    <p:anim calcmode="lin" valueType="num">
                                      <p:cBhvr>
                                        <p:cTn id="9" dur="3000"/>
                                        <p:tgtEl>
                                          <p:spTgt spid="144389"/>
                                        </p:tgtEl>
                                        <p:attrNameLst>
                                          <p:attrName>ppt_h</p:attrName>
                                        </p:attrNameLst>
                                      </p:cBhvr>
                                      <p:tavLst>
                                        <p:tav tm="0">
                                          <p:val>
                                            <p:strVal val="ppt_h"/>
                                          </p:val>
                                        </p:tav>
                                        <p:tav tm="100000">
                                          <p:val>
                                            <p:strVal val="ppt_h"/>
                                          </p:val>
                                        </p:tav>
                                      </p:tavLst>
                                    </p:anim>
                                    <p:set>
                                      <p:cBhvr>
                                        <p:cTn id="10" dur="1" fill="hold">
                                          <p:stCondLst>
                                            <p:cond delay="2999"/>
                                          </p:stCondLst>
                                        </p:cTn>
                                        <p:tgtEl>
                                          <p:spTgt spid="144389"/>
                                        </p:tgtEl>
                                        <p:attrNameLst>
                                          <p:attrName>style.visibility</p:attrName>
                                        </p:attrNameLst>
                                      </p:cBhvr>
                                      <p:to>
                                        <p:strVal val="hidden"/>
                                      </p:to>
                                    </p:set>
                                  </p:childTnLst>
                                </p:cTn>
                              </p:par>
                              <p:par>
                                <p:cTn id="11" presetID="17" presetClass="exit" presetSubtype="2" fill="hold" grpId="0" nodeType="withEffect">
                                  <p:stCondLst>
                                    <p:cond delay="0"/>
                                  </p:stCondLst>
                                  <p:childTnLst>
                                    <p:anim calcmode="lin" valueType="num">
                                      <p:cBhvr>
                                        <p:cTn id="12" dur="3000"/>
                                        <p:tgtEl>
                                          <p:spTgt spid="144390"/>
                                        </p:tgtEl>
                                        <p:attrNameLst>
                                          <p:attrName>ppt_x</p:attrName>
                                        </p:attrNameLst>
                                      </p:cBhvr>
                                      <p:tavLst>
                                        <p:tav tm="0">
                                          <p:val>
                                            <p:strVal val="ppt_x"/>
                                          </p:val>
                                        </p:tav>
                                        <p:tav tm="100000">
                                          <p:val>
                                            <p:strVal val="ppt_x+ppt_w/2"/>
                                          </p:val>
                                        </p:tav>
                                      </p:tavLst>
                                    </p:anim>
                                    <p:anim calcmode="lin" valueType="num">
                                      <p:cBhvr>
                                        <p:cTn id="13" dur="3000"/>
                                        <p:tgtEl>
                                          <p:spTgt spid="144390"/>
                                        </p:tgtEl>
                                        <p:attrNameLst>
                                          <p:attrName>ppt_y</p:attrName>
                                        </p:attrNameLst>
                                      </p:cBhvr>
                                      <p:tavLst>
                                        <p:tav tm="0">
                                          <p:val>
                                            <p:strVal val="ppt_y"/>
                                          </p:val>
                                        </p:tav>
                                        <p:tav tm="100000">
                                          <p:val>
                                            <p:strVal val="ppt_y"/>
                                          </p:val>
                                        </p:tav>
                                      </p:tavLst>
                                    </p:anim>
                                    <p:anim calcmode="lin" valueType="num">
                                      <p:cBhvr>
                                        <p:cTn id="14" dur="3000"/>
                                        <p:tgtEl>
                                          <p:spTgt spid="144390"/>
                                        </p:tgtEl>
                                        <p:attrNameLst>
                                          <p:attrName>ppt_w</p:attrName>
                                        </p:attrNameLst>
                                      </p:cBhvr>
                                      <p:tavLst>
                                        <p:tav tm="0">
                                          <p:val>
                                            <p:strVal val="ppt_w"/>
                                          </p:val>
                                        </p:tav>
                                        <p:tav tm="100000">
                                          <p:val>
                                            <p:fltVal val="0"/>
                                          </p:val>
                                        </p:tav>
                                      </p:tavLst>
                                    </p:anim>
                                    <p:anim calcmode="lin" valueType="num">
                                      <p:cBhvr>
                                        <p:cTn id="15" dur="3000"/>
                                        <p:tgtEl>
                                          <p:spTgt spid="144390"/>
                                        </p:tgtEl>
                                        <p:attrNameLst>
                                          <p:attrName>ppt_h</p:attrName>
                                        </p:attrNameLst>
                                      </p:cBhvr>
                                      <p:tavLst>
                                        <p:tav tm="0">
                                          <p:val>
                                            <p:strVal val="ppt_h"/>
                                          </p:val>
                                        </p:tav>
                                        <p:tav tm="100000">
                                          <p:val>
                                            <p:strVal val="ppt_h"/>
                                          </p:val>
                                        </p:tav>
                                      </p:tavLst>
                                    </p:anim>
                                    <p:set>
                                      <p:cBhvr>
                                        <p:cTn id="16" dur="1" fill="hold">
                                          <p:stCondLst>
                                            <p:cond delay="2999"/>
                                          </p:stCondLst>
                                        </p:cTn>
                                        <p:tgtEl>
                                          <p:spTgt spid="144390"/>
                                        </p:tgtEl>
                                        <p:attrNameLst>
                                          <p:attrName>style.visibility</p:attrName>
                                        </p:attrNameLst>
                                      </p:cBhvr>
                                      <p:to>
                                        <p:strVal val="hidden"/>
                                      </p:to>
                                    </p:set>
                                  </p:childTnLst>
                                </p:cTn>
                              </p:par>
                              <p:par>
                                <p:cTn id="17" presetID="17" presetClass="exit" presetSubtype="2" fill="hold" grpId="0" nodeType="withEffect">
                                  <p:stCondLst>
                                    <p:cond delay="0"/>
                                  </p:stCondLst>
                                  <p:childTnLst>
                                    <p:anim calcmode="lin" valueType="num">
                                      <p:cBhvr>
                                        <p:cTn id="18" dur="3000"/>
                                        <p:tgtEl>
                                          <p:spTgt spid="144391"/>
                                        </p:tgtEl>
                                        <p:attrNameLst>
                                          <p:attrName>ppt_x</p:attrName>
                                        </p:attrNameLst>
                                      </p:cBhvr>
                                      <p:tavLst>
                                        <p:tav tm="0">
                                          <p:val>
                                            <p:strVal val="ppt_x"/>
                                          </p:val>
                                        </p:tav>
                                        <p:tav tm="100000">
                                          <p:val>
                                            <p:strVal val="ppt_x+ppt_w/2"/>
                                          </p:val>
                                        </p:tav>
                                      </p:tavLst>
                                    </p:anim>
                                    <p:anim calcmode="lin" valueType="num">
                                      <p:cBhvr>
                                        <p:cTn id="19" dur="3000"/>
                                        <p:tgtEl>
                                          <p:spTgt spid="144391"/>
                                        </p:tgtEl>
                                        <p:attrNameLst>
                                          <p:attrName>ppt_y</p:attrName>
                                        </p:attrNameLst>
                                      </p:cBhvr>
                                      <p:tavLst>
                                        <p:tav tm="0">
                                          <p:val>
                                            <p:strVal val="ppt_y"/>
                                          </p:val>
                                        </p:tav>
                                        <p:tav tm="100000">
                                          <p:val>
                                            <p:strVal val="ppt_y"/>
                                          </p:val>
                                        </p:tav>
                                      </p:tavLst>
                                    </p:anim>
                                    <p:anim calcmode="lin" valueType="num">
                                      <p:cBhvr>
                                        <p:cTn id="20" dur="3000"/>
                                        <p:tgtEl>
                                          <p:spTgt spid="144391"/>
                                        </p:tgtEl>
                                        <p:attrNameLst>
                                          <p:attrName>ppt_w</p:attrName>
                                        </p:attrNameLst>
                                      </p:cBhvr>
                                      <p:tavLst>
                                        <p:tav tm="0">
                                          <p:val>
                                            <p:strVal val="ppt_w"/>
                                          </p:val>
                                        </p:tav>
                                        <p:tav tm="100000">
                                          <p:val>
                                            <p:fltVal val="0"/>
                                          </p:val>
                                        </p:tav>
                                      </p:tavLst>
                                    </p:anim>
                                    <p:anim calcmode="lin" valueType="num">
                                      <p:cBhvr>
                                        <p:cTn id="21" dur="3000"/>
                                        <p:tgtEl>
                                          <p:spTgt spid="144391"/>
                                        </p:tgtEl>
                                        <p:attrNameLst>
                                          <p:attrName>ppt_h</p:attrName>
                                        </p:attrNameLst>
                                      </p:cBhvr>
                                      <p:tavLst>
                                        <p:tav tm="0">
                                          <p:val>
                                            <p:strVal val="ppt_h"/>
                                          </p:val>
                                        </p:tav>
                                        <p:tav tm="100000">
                                          <p:val>
                                            <p:strVal val="ppt_h"/>
                                          </p:val>
                                        </p:tav>
                                      </p:tavLst>
                                    </p:anim>
                                    <p:set>
                                      <p:cBhvr>
                                        <p:cTn id="22" dur="1" fill="hold">
                                          <p:stCondLst>
                                            <p:cond delay="2999"/>
                                          </p:stCondLst>
                                        </p:cTn>
                                        <p:tgtEl>
                                          <p:spTgt spid="144391"/>
                                        </p:tgtEl>
                                        <p:attrNameLst>
                                          <p:attrName>style.visibility</p:attrName>
                                        </p:attrNameLst>
                                      </p:cBhvr>
                                      <p:to>
                                        <p:strVal val="hidden"/>
                                      </p:to>
                                    </p:set>
                                  </p:childTnLst>
                                </p:cTn>
                              </p:par>
                              <p:par>
                                <p:cTn id="23" presetID="17" presetClass="exit" presetSubtype="2" fill="hold" grpId="0" nodeType="withEffect">
                                  <p:stCondLst>
                                    <p:cond delay="0"/>
                                  </p:stCondLst>
                                  <p:childTnLst>
                                    <p:anim calcmode="lin" valueType="num">
                                      <p:cBhvr>
                                        <p:cTn id="24" dur="3000"/>
                                        <p:tgtEl>
                                          <p:spTgt spid="144392"/>
                                        </p:tgtEl>
                                        <p:attrNameLst>
                                          <p:attrName>ppt_x</p:attrName>
                                        </p:attrNameLst>
                                      </p:cBhvr>
                                      <p:tavLst>
                                        <p:tav tm="0">
                                          <p:val>
                                            <p:strVal val="ppt_x"/>
                                          </p:val>
                                        </p:tav>
                                        <p:tav tm="100000">
                                          <p:val>
                                            <p:strVal val="ppt_x+ppt_w/2"/>
                                          </p:val>
                                        </p:tav>
                                      </p:tavLst>
                                    </p:anim>
                                    <p:anim calcmode="lin" valueType="num">
                                      <p:cBhvr>
                                        <p:cTn id="25" dur="3000"/>
                                        <p:tgtEl>
                                          <p:spTgt spid="144392"/>
                                        </p:tgtEl>
                                        <p:attrNameLst>
                                          <p:attrName>ppt_y</p:attrName>
                                        </p:attrNameLst>
                                      </p:cBhvr>
                                      <p:tavLst>
                                        <p:tav tm="0">
                                          <p:val>
                                            <p:strVal val="ppt_y"/>
                                          </p:val>
                                        </p:tav>
                                        <p:tav tm="100000">
                                          <p:val>
                                            <p:strVal val="ppt_y"/>
                                          </p:val>
                                        </p:tav>
                                      </p:tavLst>
                                    </p:anim>
                                    <p:anim calcmode="lin" valueType="num">
                                      <p:cBhvr>
                                        <p:cTn id="26" dur="3000"/>
                                        <p:tgtEl>
                                          <p:spTgt spid="144392"/>
                                        </p:tgtEl>
                                        <p:attrNameLst>
                                          <p:attrName>ppt_w</p:attrName>
                                        </p:attrNameLst>
                                      </p:cBhvr>
                                      <p:tavLst>
                                        <p:tav tm="0">
                                          <p:val>
                                            <p:strVal val="ppt_w"/>
                                          </p:val>
                                        </p:tav>
                                        <p:tav tm="100000">
                                          <p:val>
                                            <p:fltVal val="0"/>
                                          </p:val>
                                        </p:tav>
                                      </p:tavLst>
                                    </p:anim>
                                    <p:anim calcmode="lin" valueType="num">
                                      <p:cBhvr>
                                        <p:cTn id="27" dur="3000"/>
                                        <p:tgtEl>
                                          <p:spTgt spid="144392"/>
                                        </p:tgtEl>
                                        <p:attrNameLst>
                                          <p:attrName>ppt_h</p:attrName>
                                        </p:attrNameLst>
                                      </p:cBhvr>
                                      <p:tavLst>
                                        <p:tav tm="0">
                                          <p:val>
                                            <p:strVal val="ppt_h"/>
                                          </p:val>
                                        </p:tav>
                                        <p:tav tm="100000">
                                          <p:val>
                                            <p:strVal val="ppt_h"/>
                                          </p:val>
                                        </p:tav>
                                      </p:tavLst>
                                    </p:anim>
                                    <p:set>
                                      <p:cBhvr>
                                        <p:cTn id="28" dur="1" fill="hold">
                                          <p:stCondLst>
                                            <p:cond delay="2999"/>
                                          </p:stCondLst>
                                        </p:cTn>
                                        <p:tgtEl>
                                          <p:spTgt spid="144392"/>
                                        </p:tgtEl>
                                        <p:attrNameLst>
                                          <p:attrName>style.visibility</p:attrName>
                                        </p:attrNameLst>
                                      </p:cBhvr>
                                      <p:to>
                                        <p:strVal val="hidden"/>
                                      </p:to>
                                    </p:set>
                                  </p:childTnLst>
                                </p:cTn>
                              </p:par>
                              <p:par>
                                <p:cTn id="29" presetID="17" presetClass="exit" presetSubtype="2" fill="hold" grpId="0" nodeType="withEffect">
                                  <p:stCondLst>
                                    <p:cond delay="0"/>
                                  </p:stCondLst>
                                  <p:childTnLst>
                                    <p:anim calcmode="lin" valueType="num">
                                      <p:cBhvr>
                                        <p:cTn id="30" dur="3000"/>
                                        <p:tgtEl>
                                          <p:spTgt spid="144393"/>
                                        </p:tgtEl>
                                        <p:attrNameLst>
                                          <p:attrName>ppt_x</p:attrName>
                                        </p:attrNameLst>
                                      </p:cBhvr>
                                      <p:tavLst>
                                        <p:tav tm="0">
                                          <p:val>
                                            <p:strVal val="ppt_x"/>
                                          </p:val>
                                        </p:tav>
                                        <p:tav tm="100000">
                                          <p:val>
                                            <p:strVal val="ppt_x+ppt_w/2"/>
                                          </p:val>
                                        </p:tav>
                                      </p:tavLst>
                                    </p:anim>
                                    <p:anim calcmode="lin" valueType="num">
                                      <p:cBhvr>
                                        <p:cTn id="31" dur="3000"/>
                                        <p:tgtEl>
                                          <p:spTgt spid="144393"/>
                                        </p:tgtEl>
                                        <p:attrNameLst>
                                          <p:attrName>ppt_y</p:attrName>
                                        </p:attrNameLst>
                                      </p:cBhvr>
                                      <p:tavLst>
                                        <p:tav tm="0">
                                          <p:val>
                                            <p:strVal val="ppt_y"/>
                                          </p:val>
                                        </p:tav>
                                        <p:tav tm="100000">
                                          <p:val>
                                            <p:strVal val="ppt_y"/>
                                          </p:val>
                                        </p:tav>
                                      </p:tavLst>
                                    </p:anim>
                                    <p:anim calcmode="lin" valueType="num">
                                      <p:cBhvr>
                                        <p:cTn id="32" dur="3000"/>
                                        <p:tgtEl>
                                          <p:spTgt spid="144393"/>
                                        </p:tgtEl>
                                        <p:attrNameLst>
                                          <p:attrName>ppt_w</p:attrName>
                                        </p:attrNameLst>
                                      </p:cBhvr>
                                      <p:tavLst>
                                        <p:tav tm="0">
                                          <p:val>
                                            <p:strVal val="ppt_w"/>
                                          </p:val>
                                        </p:tav>
                                        <p:tav tm="100000">
                                          <p:val>
                                            <p:fltVal val="0"/>
                                          </p:val>
                                        </p:tav>
                                      </p:tavLst>
                                    </p:anim>
                                    <p:anim calcmode="lin" valueType="num">
                                      <p:cBhvr>
                                        <p:cTn id="33" dur="3000"/>
                                        <p:tgtEl>
                                          <p:spTgt spid="144393"/>
                                        </p:tgtEl>
                                        <p:attrNameLst>
                                          <p:attrName>ppt_h</p:attrName>
                                        </p:attrNameLst>
                                      </p:cBhvr>
                                      <p:tavLst>
                                        <p:tav tm="0">
                                          <p:val>
                                            <p:strVal val="ppt_h"/>
                                          </p:val>
                                        </p:tav>
                                        <p:tav tm="100000">
                                          <p:val>
                                            <p:strVal val="ppt_h"/>
                                          </p:val>
                                        </p:tav>
                                      </p:tavLst>
                                    </p:anim>
                                    <p:set>
                                      <p:cBhvr>
                                        <p:cTn id="34" dur="1" fill="hold">
                                          <p:stCondLst>
                                            <p:cond delay="2999"/>
                                          </p:stCondLst>
                                        </p:cTn>
                                        <p:tgtEl>
                                          <p:spTgt spid="144393"/>
                                        </p:tgtEl>
                                        <p:attrNameLst>
                                          <p:attrName>style.visibility</p:attrName>
                                        </p:attrNameLst>
                                      </p:cBhvr>
                                      <p:to>
                                        <p:strVal val="hidden"/>
                                      </p:to>
                                    </p:set>
                                  </p:childTnLst>
                                </p:cTn>
                              </p:par>
                              <p:par>
                                <p:cTn id="35" presetID="17" presetClass="exit" presetSubtype="2" fill="hold" grpId="0" nodeType="withEffect">
                                  <p:stCondLst>
                                    <p:cond delay="0"/>
                                  </p:stCondLst>
                                  <p:childTnLst>
                                    <p:anim calcmode="lin" valueType="num">
                                      <p:cBhvr>
                                        <p:cTn id="36" dur="3000"/>
                                        <p:tgtEl>
                                          <p:spTgt spid="144394"/>
                                        </p:tgtEl>
                                        <p:attrNameLst>
                                          <p:attrName>ppt_x</p:attrName>
                                        </p:attrNameLst>
                                      </p:cBhvr>
                                      <p:tavLst>
                                        <p:tav tm="0">
                                          <p:val>
                                            <p:strVal val="ppt_x"/>
                                          </p:val>
                                        </p:tav>
                                        <p:tav tm="100000">
                                          <p:val>
                                            <p:strVal val="ppt_x+ppt_w/2"/>
                                          </p:val>
                                        </p:tav>
                                      </p:tavLst>
                                    </p:anim>
                                    <p:anim calcmode="lin" valueType="num">
                                      <p:cBhvr>
                                        <p:cTn id="37" dur="3000"/>
                                        <p:tgtEl>
                                          <p:spTgt spid="144394"/>
                                        </p:tgtEl>
                                        <p:attrNameLst>
                                          <p:attrName>ppt_y</p:attrName>
                                        </p:attrNameLst>
                                      </p:cBhvr>
                                      <p:tavLst>
                                        <p:tav tm="0">
                                          <p:val>
                                            <p:strVal val="ppt_y"/>
                                          </p:val>
                                        </p:tav>
                                        <p:tav tm="100000">
                                          <p:val>
                                            <p:strVal val="ppt_y"/>
                                          </p:val>
                                        </p:tav>
                                      </p:tavLst>
                                    </p:anim>
                                    <p:anim calcmode="lin" valueType="num">
                                      <p:cBhvr>
                                        <p:cTn id="38" dur="3000"/>
                                        <p:tgtEl>
                                          <p:spTgt spid="144394"/>
                                        </p:tgtEl>
                                        <p:attrNameLst>
                                          <p:attrName>ppt_w</p:attrName>
                                        </p:attrNameLst>
                                      </p:cBhvr>
                                      <p:tavLst>
                                        <p:tav tm="0">
                                          <p:val>
                                            <p:strVal val="ppt_w"/>
                                          </p:val>
                                        </p:tav>
                                        <p:tav tm="100000">
                                          <p:val>
                                            <p:fltVal val="0"/>
                                          </p:val>
                                        </p:tav>
                                      </p:tavLst>
                                    </p:anim>
                                    <p:anim calcmode="lin" valueType="num">
                                      <p:cBhvr>
                                        <p:cTn id="39" dur="3000"/>
                                        <p:tgtEl>
                                          <p:spTgt spid="144394"/>
                                        </p:tgtEl>
                                        <p:attrNameLst>
                                          <p:attrName>ppt_h</p:attrName>
                                        </p:attrNameLst>
                                      </p:cBhvr>
                                      <p:tavLst>
                                        <p:tav tm="0">
                                          <p:val>
                                            <p:strVal val="ppt_h"/>
                                          </p:val>
                                        </p:tav>
                                        <p:tav tm="100000">
                                          <p:val>
                                            <p:strVal val="ppt_h"/>
                                          </p:val>
                                        </p:tav>
                                      </p:tavLst>
                                    </p:anim>
                                    <p:set>
                                      <p:cBhvr>
                                        <p:cTn id="40" dur="1" fill="hold">
                                          <p:stCondLst>
                                            <p:cond delay="2999"/>
                                          </p:stCondLst>
                                        </p:cTn>
                                        <p:tgtEl>
                                          <p:spTgt spid="144394"/>
                                        </p:tgtEl>
                                        <p:attrNameLst>
                                          <p:attrName>style.visibility</p:attrName>
                                        </p:attrNameLst>
                                      </p:cBhvr>
                                      <p:to>
                                        <p:strVal val="hidden"/>
                                      </p:to>
                                    </p:set>
                                  </p:childTnLst>
                                </p:cTn>
                              </p:par>
                              <p:par>
                                <p:cTn id="41" presetID="17" presetClass="exit" presetSubtype="2" fill="hold" grpId="0" nodeType="withEffect">
                                  <p:stCondLst>
                                    <p:cond delay="0"/>
                                  </p:stCondLst>
                                  <p:childTnLst>
                                    <p:anim calcmode="lin" valueType="num">
                                      <p:cBhvr>
                                        <p:cTn id="42" dur="3000"/>
                                        <p:tgtEl>
                                          <p:spTgt spid="144395"/>
                                        </p:tgtEl>
                                        <p:attrNameLst>
                                          <p:attrName>ppt_x</p:attrName>
                                        </p:attrNameLst>
                                      </p:cBhvr>
                                      <p:tavLst>
                                        <p:tav tm="0">
                                          <p:val>
                                            <p:strVal val="ppt_x"/>
                                          </p:val>
                                        </p:tav>
                                        <p:tav tm="100000">
                                          <p:val>
                                            <p:strVal val="ppt_x+ppt_w/2"/>
                                          </p:val>
                                        </p:tav>
                                      </p:tavLst>
                                    </p:anim>
                                    <p:anim calcmode="lin" valueType="num">
                                      <p:cBhvr>
                                        <p:cTn id="43" dur="3000"/>
                                        <p:tgtEl>
                                          <p:spTgt spid="144395"/>
                                        </p:tgtEl>
                                        <p:attrNameLst>
                                          <p:attrName>ppt_y</p:attrName>
                                        </p:attrNameLst>
                                      </p:cBhvr>
                                      <p:tavLst>
                                        <p:tav tm="0">
                                          <p:val>
                                            <p:strVal val="ppt_y"/>
                                          </p:val>
                                        </p:tav>
                                        <p:tav tm="100000">
                                          <p:val>
                                            <p:strVal val="ppt_y"/>
                                          </p:val>
                                        </p:tav>
                                      </p:tavLst>
                                    </p:anim>
                                    <p:anim calcmode="lin" valueType="num">
                                      <p:cBhvr>
                                        <p:cTn id="44" dur="3000"/>
                                        <p:tgtEl>
                                          <p:spTgt spid="144395"/>
                                        </p:tgtEl>
                                        <p:attrNameLst>
                                          <p:attrName>ppt_w</p:attrName>
                                        </p:attrNameLst>
                                      </p:cBhvr>
                                      <p:tavLst>
                                        <p:tav tm="0">
                                          <p:val>
                                            <p:strVal val="ppt_w"/>
                                          </p:val>
                                        </p:tav>
                                        <p:tav tm="100000">
                                          <p:val>
                                            <p:fltVal val="0"/>
                                          </p:val>
                                        </p:tav>
                                      </p:tavLst>
                                    </p:anim>
                                    <p:anim calcmode="lin" valueType="num">
                                      <p:cBhvr>
                                        <p:cTn id="45" dur="3000"/>
                                        <p:tgtEl>
                                          <p:spTgt spid="144395"/>
                                        </p:tgtEl>
                                        <p:attrNameLst>
                                          <p:attrName>ppt_h</p:attrName>
                                        </p:attrNameLst>
                                      </p:cBhvr>
                                      <p:tavLst>
                                        <p:tav tm="0">
                                          <p:val>
                                            <p:strVal val="ppt_h"/>
                                          </p:val>
                                        </p:tav>
                                        <p:tav tm="100000">
                                          <p:val>
                                            <p:strVal val="ppt_h"/>
                                          </p:val>
                                        </p:tav>
                                      </p:tavLst>
                                    </p:anim>
                                    <p:set>
                                      <p:cBhvr>
                                        <p:cTn id="46" dur="1" fill="hold">
                                          <p:stCondLst>
                                            <p:cond delay="2999"/>
                                          </p:stCondLst>
                                        </p:cTn>
                                        <p:tgtEl>
                                          <p:spTgt spid="144395"/>
                                        </p:tgtEl>
                                        <p:attrNameLst>
                                          <p:attrName>style.visibility</p:attrName>
                                        </p:attrNameLst>
                                      </p:cBhvr>
                                      <p:to>
                                        <p:strVal val="hidden"/>
                                      </p:to>
                                    </p:set>
                                  </p:childTnLst>
                                </p:cTn>
                              </p:par>
                              <p:par>
                                <p:cTn id="47" presetID="17" presetClass="exit" presetSubtype="2" fill="hold" grpId="0" nodeType="withEffect">
                                  <p:stCondLst>
                                    <p:cond delay="0"/>
                                  </p:stCondLst>
                                  <p:childTnLst>
                                    <p:anim calcmode="lin" valueType="num">
                                      <p:cBhvr>
                                        <p:cTn id="48" dur="3000"/>
                                        <p:tgtEl>
                                          <p:spTgt spid="144396"/>
                                        </p:tgtEl>
                                        <p:attrNameLst>
                                          <p:attrName>ppt_x</p:attrName>
                                        </p:attrNameLst>
                                      </p:cBhvr>
                                      <p:tavLst>
                                        <p:tav tm="0">
                                          <p:val>
                                            <p:strVal val="ppt_x"/>
                                          </p:val>
                                        </p:tav>
                                        <p:tav tm="100000">
                                          <p:val>
                                            <p:strVal val="ppt_x+ppt_w/2"/>
                                          </p:val>
                                        </p:tav>
                                      </p:tavLst>
                                    </p:anim>
                                    <p:anim calcmode="lin" valueType="num">
                                      <p:cBhvr>
                                        <p:cTn id="49" dur="3000"/>
                                        <p:tgtEl>
                                          <p:spTgt spid="144396"/>
                                        </p:tgtEl>
                                        <p:attrNameLst>
                                          <p:attrName>ppt_y</p:attrName>
                                        </p:attrNameLst>
                                      </p:cBhvr>
                                      <p:tavLst>
                                        <p:tav tm="0">
                                          <p:val>
                                            <p:strVal val="ppt_y"/>
                                          </p:val>
                                        </p:tav>
                                        <p:tav tm="100000">
                                          <p:val>
                                            <p:strVal val="ppt_y"/>
                                          </p:val>
                                        </p:tav>
                                      </p:tavLst>
                                    </p:anim>
                                    <p:anim calcmode="lin" valueType="num">
                                      <p:cBhvr>
                                        <p:cTn id="50" dur="3000"/>
                                        <p:tgtEl>
                                          <p:spTgt spid="144396"/>
                                        </p:tgtEl>
                                        <p:attrNameLst>
                                          <p:attrName>ppt_w</p:attrName>
                                        </p:attrNameLst>
                                      </p:cBhvr>
                                      <p:tavLst>
                                        <p:tav tm="0">
                                          <p:val>
                                            <p:strVal val="ppt_w"/>
                                          </p:val>
                                        </p:tav>
                                        <p:tav tm="100000">
                                          <p:val>
                                            <p:fltVal val="0"/>
                                          </p:val>
                                        </p:tav>
                                      </p:tavLst>
                                    </p:anim>
                                    <p:anim calcmode="lin" valueType="num">
                                      <p:cBhvr>
                                        <p:cTn id="51" dur="3000"/>
                                        <p:tgtEl>
                                          <p:spTgt spid="144396"/>
                                        </p:tgtEl>
                                        <p:attrNameLst>
                                          <p:attrName>ppt_h</p:attrName>
                                        </p:attrNameLst>
                                      </p:cBhvr>
                                      <p:tavLst>
                                        <p:tav tm="0">
                                          <p:val>
                                            <p:strVal val="ppt_h"/>
                                          </p:val>
                                        </p:tav>
                                        <p:tav tm="100000">
                                          <p:val>
                                            <p:strVal val="ppt_h"/>
                                          </p:val>
                                        </p:tav>
                                      </p:tavLst>
                                    </p:anim>
                                    <p:set>
                                      <p:cBhvr>
                                        <p:cTn id="52" dur="1" fill="hold">
                                          <p:stCondLst>
                                            <p:cond delay="2999"/>
                                          </p:stCondLst>
                                        </p:cTn>
                                        <p:tgtEl>
                                          <p:spTgt spid="144396"/>
                                        </p:tgtEl>
                                        <p:attrNameLst>
                                          <p:attrName>style.visibility</p:attrName>
                                        </p:attrNameLst>
                                      </p:cBhvr>
                                      <p:to>
                                        <p:strVal val="hidden"/>
                                      </p:to>
                                    </p:set>
                                  </p:childTnLst>
                                </p:cTn>
                              </p:par>
                              <p:par>
                                <p:cTn id="53" presetID="17" presetClass="exit" presetSubtype="2" fill="hold" grpId="0" nodeType="withEffect">
                                  <p:stCondLst>
                                    <p:cond delay="0"/>
                                  </p:stCondLst>
                                  <p:childTnLst>
                                    <p:anim calcmode="lin" valueType="num">
                                      <p:cBhvr>
                                        <p:cTn id="54" dur="3000"/>
                                        <p:tgtEl>
                                          <p:spTgt spid="144397"/>
                                        </p:tgtEl>
                                        <p:attrNameLst>
                                          <p:attrName>ppt_x</p:attrName>
                                        </p:attrNameLst>
                                      </p:cBhvr>
                                      <p:tavLst>
                                        <p:tav tm="0">
                                          <p:val>
                                            <p:strVal val="ppt_x"/>
                                          </p:val>
                                        </p:tav>
                                        <p:tav tm="100000">
                                          <p:val>
                                            <p:strVal val="ppt_x+ppt_w/2"/>
                                          </p:val>
                                        </p:tav>
                                      </p:tavLst>
                                    </p:anim>
                                    <p:anim calcmode="lin" valueType="num">
                                      <p:cBhvr>
                                        <p:cTn id="55" dur="3000"/>
                                        <p:tgtEl>
                                          <p:spTgt spid="144397"/>
                                        </p:tgtEl>
                                        <p:attrNameLst>
                                          <p:attrName>ppt_y</p:attrName>
                                        </p:attrNameLst>
                                      </p:cBhvr>
                                      <p:tavLst>
                                        <p:tav tm="0">
                                          <p:val>
                                            <p:strVal val="ppt_y"/>
                                          </p:val>
                                        </p:tav>
                                        <p:tav tm="100000">
                                          <p:val>
                                            <p:strVal val="ppt_y"/>
                                          </p:val>
                                        </p:tav>
                                      </p:tavLst>
                                    </p:anim>
                                    <p:anim calcmode="lin" valueType="num">
                                      <p:cBhvr>
                                        <p:cTn id="56" dur="3000"/>
                                        <p:tgtEl>
                                          <p:spTgt spid="144397"/>
                                        </p:tgtEl>
                                        <p:attrNameLst>
                                          <p:attrName>ppt_w</p:attrName>
                                        </p:attrNameLst>
                                      </p:cBhvr>
                                      <p:tavLst>
                                        <p:tav tm="0">
                                          <p:val>
                                            <p:strVal val="ppt_w"/>
                                          </p:val>
                                        </p:tav>
                                        <p:tav tm="100000">
                                          <p:val>
                                            <p:fltVal val="0"/>
                                          </p:val>
                                        </p:tav>
                                      </p:tavLst>
                                    </p:anim>
                                    <p:anim calcmode="lin" valueType="num">
                                      <p:cBhvr>
                                        <p:cTn id="57" dur="3000"/>
                                        <p:tgtEl>
                                          <p:spTgt spid="144397"/>
                                        </p:tgtEl>
                                        <p:attrNameLst>
                                          <p:attrName>ppt_h</p:attrName>
                                        </p:attrNameLst>
                                      </p:cBhvr>
                                      <p:tavLst>
                                        <p:tav tm="0">
                                          <p:val>
                                            <p:strVal val="ppt_h"/>
                                          </p:val>
                                        </p:tav>
                                        <p:tav tm="100000">
                                          <p:val>
                                            <p:strVal val="ppt_h"/>
                                          </p:val>
                                        </p:tav>
                                      </p:tavLst>
                                    </p:anim>
                                    <p:set>
                                      <p:cBhvr>
                                        <p:cTn id="58" dur="1" fill="hold">
                                          <p:stCondLst>
                                            <p:cond delay="2999"/>
                                          </p:stCondLst>
                                        </p:cTn>
                                        <p:tgtEl>
                                          <p:spTgt spid="144397"/>
                                        </p:tgtEl>
                                        <p:attrNameLst>
                                          <p:attrName>style.visibility</p:attrName>
                                        </p:attrNameLst>
                                      </p:cBhvr>
                                      <p:to>
                                        <p:strVal val="hidden"/>
                                      </p:to>
                                    </p:set>
                                  </p:childTnLst>
                                </p:cTn>
                              </p:par>
                              <p:par>
                                <p:cTn id="59" presetID="17" presetClass="exit" presetSubtype="2" fill="hold" grpId="0" nodeType="withEffect">
                                  <p:stCondLst>
                                    <p:cond delay="0"/>
                                  </p:stCondLst>
                                  <p:childTnLst>
                                    <p:anim calcmode="lin" valueType="num">
                                      <p:cBhvr>
                                        <p:cTn id="60" dur="3000"/>
                                        <p:tgtEl>
                                          <p:spTgt spid="144398"/>
                                        </p:tgtEl>
                                        <p:attrNameLst>
                                          <p:attrName>ppt_x</p:attrName>
                                        </p:attrNameLst>
                                      </p:cBhvr>
                                      <p:tavLst>
                                        <p:tav tm="0">
                                          <p:val>
                                            <p:strVal val="ppt_x"/>
                                          </p:val>
                                        </p:tav>
                                        <p:tav tm="100000">
                                          <p:val>
                                            <p:strVal val="ppt_x+ppt_w/2"/>
                                          </p:val>
                                        </p:tav>
                                      </p:tavLst>
                                    </p:anim>
                                    <p:anim calcmode="lin" valueType="num">
                                      <p:cBhvr>
                                        <p:cTn id="61" dur="3000"/>
                                        <p:tgtEl>
                                          <p:spTgt spid="144398"/>
                                        </p:tgtEl>
                                        <p:attrNameLst>
                                          <p:attrName>ppt_y</p:attrName>
                                        </p:attrNameLst>
                                      </p:cBhvr>
                                      <p:tavLst>
                                        <p:tav tm="0">
                                          <p:val>
                                            <p:strVal val="ppt_y"/>
                                          </p:val>
                                        </p:tav>
                                        <p:tav tm="100000">
                                          <p:val>
                                            <p:strVal val="ppt_y"/>
                                          </p:val>
                                        </p:tav>
                                      </p:tavLst>
                                    </p:anim>
                                    <p:anim calcmode="lin" valueType="num">
                                      <p:cBhvr>
                                        <p:cTn id="62" dur="3000"/>
                                        <p:tgtEl>
                                          <p:spTgt spid="144398"/>
                                        </p:tgtEl>
                                        <p:attrNameLst>
                                          <p:attrName>ppt_w</p:attrName>
                                        </p:attrNameLst>
                                      </p:cBhvr>
                                      <p:tavLst>
                                        <p:tav tm="0">
                                          <p:val>
                                            <p:strVal val="ppt_w"/>
                                          </p:val>
                                        </p:tav>
                                        <p:tav tm="100000">
                                          <p:val>
                                            <p:fltVal val="0"/>
                                          </p:val>
                                        </p:tav>
                                      </p:tavLst>
                                    </p:anim>
                                    <p:anim calcmode="lin" valueType="num">
                                      <p:cBhvr>
                                        <p:cTn id="63" dur="3000"/>
                                        <p:tgtEl>
                                          <p:spTgt spid="144398"/>
                                        </p:tgtEl>
                                        <p:attrNameLst>
                                          <p:attrName>ppt_h</p:attrName>
                                        </p:attrNameLst>
                                      </p:cBhvr>
                                      <p:tavLst>
                                        <p:tav tm="0">
                                          <p:val>
                                            <p:strVal val="ppt_h"/>
                                          </p:val>
                                        </p:tav>
                                        <p:tav tm="100000">
                                          <p:val>
                                            <p:strVal val="ppt_h"/>
                                          </p:val>
                                        </p:tav>
                                      </p:tavLst>
                                    </p:anim>
                                    <p:set>
                                      <p:cBhvr>
                                        <p:cTn id="64" dur="1" fill="hold">
                                          <p:stCondLst>
                                            <p:cond delay="2999"/>
                                          </p:stCondLst>
                                        </p:cTn>
                                        <p:tgtEl>
                                          <p:spTgt spid="144398"/>
                                        </p:tgtEl>
                                        <p:attrNameLst>
                                          <p:attrName>style.visibility</p:attrName>
                                        </p:attrNameLst>
                                      </p:cBhvr>
                                      <p:to>
                                        <p:strVal val="hidden"/>
                                      </p:to>
                                    </p:set>
                                  </p:childTnLst>
                                </p:cTn>
                              </p:par>
                              <p:par>
                                <p:cTn id="65" presetID="17" presetClass="exit" presetSubtype="2" fill="hold" grpId="0" nodeType="withEffect">
                                  <p:stCondLst>
                                    <p:cond delay="0"/>
                                  </p:stCondLst>
                                  <p:childTnLst>
                                    <p:anim calcmode="lin" valueType="num">
                                      <p:cBhvr>
                                        <p:cTn id="66" dur="3000"/>
                                        <p:tgtEl>
                                          <p:spTgt spid="144399"/>
                                        </p:tgtEl>
                                        <p:attrNameLst>
                                          <p:attrName>ppt_x</p:attrName>
                                        </p:attrNameLst>
                                      </p:cBhvr>
                                      <p:tavLst>
                                        <p:tav tm="0">
                                          <p:val>
                                            <p:strVal val="ppt_x"/>
                                          </p:val>
                                        </p:tav>
                                        <p:tav tm="100000">
                                          <p:val>
                                            <p:strVal val="ppt_x+ppt_w/2"/>
                                          </p:val>
                                        </p:tav>
                                      </p:tavLst>
                                    </p:anim>
                                    <p:anim calcmode="lin" valueType="num">
                                      <p:cBhvr>
                                        <p:cTn id="67" dur="3000"/>
                                        <p:tgtEl>
                                          <p:spTgt spid="144399"/>
                                        </p:tgtEl>
                                        <p:attrNameLst>
                                          <p:attrName>ppt_y</p:attrName>
                                        </p:attrNameLst>
                                      </p:cBhvr>
                                      <p:tavLst>
                                        <p:tav tm="0">
                                          <p:val>
                                            <p:strVal val="ppt_y"/>
                                          </p:val>
                                        </p:tav>
                                        <p:tav tm="100000">
                                          <p:val>
                                            <p:strVal val="ppt_y"/>
                                          </p:val>
                                        </p:tav>
                                      </p:tavLst>
                                    </p:anim>
                                    <p:anim calcmode="lin" valueType="num">
                                      <p:cBhvr>
                                        <p:cTn id="68" dur="3000"/>
                                        <p:tgtEl>
                                          <p:spTgt spid="144399"/>
                                        </p:tgtEl>
                                        <p:attrNameLst>
                                          <p:attrName>ppt_w</p:attrName>
                                        </p:attrNameLst>
                                      </p:cBhvr>
                                      <p:tavLst>
                                        <p:tav tm="0">
                                          <p:val>
                                            <p:strVal val="ppt_w"/>
                                          </p:val>
                                        </p:tav>
                                        <p:tav tm="100000">
                                          <p:val>
                                            <p:fltVal val="0"/>
                                          </p:val>
                                        </p:tav>
                                      </p:tavLst>
                                    </p:anim>
                                    <p:anim calcmode="lin" valueType="num">
                                      <p:cBhvr>
                                        <p:cTn id="69" dur="3000"/>
                                        <p:tgtEl>
                                          <p:spTgt spid="144399"/>
                                        </p:tgtEl>
                                        <p:attrNameLst>
                                          <p:attrName>ppt_h</p:attrName>
                                        </p:attrNameLst>
                                      </p:cBhvr>
                                      <p:tavLst>
                                        <p:tav tm="0">
                                          <p:val>
                                            <p:strVal val="ppt_h"/>
                                          </p:val>
                                        </p:tav>
                                        <p:tav tm="100000">
                                          <p:val>
                                            <p:strVal val="ppt_h"/>
                                          </p:val>
                                        </p:tav>
                                      </p:tavLst>
                                    </p:anim>
                                    <p:set>
                                      <p:cBhvr>
                                        <p:cTn id="70" dur="1" fill="hold">
                                          <p:stCondLst>
                                            <p:cond delay="2999"/>
                                          </p:stCondLst>
                                        </p:cTn>
                                        <p:tgtEl>
                                          <p:spTgt spid="144399"/>
                                        </p:tgtEl>
                                        <p:attrNameLst>
                                          <p:attrName>style.visibility</p:attrName>
                                        </p:attrNameLst>
                                      </p:cBhvr>
                                      <p:to>
                                        <p:strVal val="hidden"/>
                                      </p:to>
                                    </p:set>
                                  </p:childTnLst>
                                </p:cTn>
                              </p:par>
                              <p:par>
                                <p:cTn id="71" presetID="17" presetClass="exit" presetSubtype="2" fill="hold" grpId="0" nodeType="withEffect">
                                  <p:stCondLst>
                                    <p:cond delay="0"/>
                                  </p:stCondLst>
                                  <p:childTnLst>
                                    <p:anim calcmode="lin" valueType="num">
                                      <p:cBhvr>
                                        <p:cTn id="72" dur="3000"/>
                                        <p:tgtEl>
                                          <p:spTgt spid="144400"/>
                                        </p:tgtEl>
                                        <p:attrNameLst>
                                          <p:attrName>ppt_x</p:attrName>
                                        </p:attrNameLst>
                                      </p:cBhvr>
                                      <p:tavLst>
                                        <p:tav tm="0">
                                          <p:val>
                                            <p:strVal val="ppt_x"/>
                                          </p:val>
                                        </p:tav>
                                        <p:tav tm="100000">
                                          <p:val>
                                            <p:strVal val="ppt_x+ppt_w/2"/>
                                          </p:val>
                                        </p:tav>
                                      </p:tavLst>
                                    </p:anim>
                                    <p:anim calcmode="lin" valueType="num">
                                      <p:cBhvr>
                                        <p:cTn id="73" dur="3000"/>
                                        <p:tgtEl>
                                          <p:spTgt spid="144400"/>
                                        </p:tgtEl>
                                        <p:attrNameLst>
                                          <p:attrName>ppt_y</p:attrName>
                                        </p:attrNameLst>
                                      </p:cBhvr>
                                      <p:tavLst>
                                        <p:tav tm="0">
                                          <p:val>
                                            <p:strVal val="ppt_y"/>
                                          </p:val>
                                        </p:tav>
                                        <p:tav tm="100000">
                                          <p:val>
                                            <p:strVal val="ppt_y"/>
                                          </p:val>
                                        </p:tav>
                                      </p:tavLst>
                                    </p:anim>
                                    <p:anim calcmode="lin" valueType="num">
                                      <p:cBhvr>
                                        <p:cTn id="74" dur="3000"/>
                                        <p:tgtEl>
                                          <p:spTgt spid="144400"/>
                                        </p:tgtEl>
                                        <p:attrNameLst>
                                          <p:attrName>ppt_w</p:attrName>
                                        </p:attrNameLst>
                                      </p:cBhvr>
                                      <p:tavLst>
                                        <p:tav tm="0">
                                          <p:val>
                                            <p:strVal val="ppt_w"/>
                                          </p:val>
                                        </p:tav>
                                        <p:tav tm="100000">
                                          <p:val>
                                            <p:fltVal val="0"/>
                                          </p:val>
                                        </p:tav>
                                      </p:tavLst>
                                    </p:anim>
                                    <p:anim calcmode="lin" valueType="num">
                                      <p:cBhvr>
                                        <p:cTn id="75" dur="3000"/>
                                        <p:tgtEl>
                                          <p:spTgt spid="144400"/>
                                        </p:tgtEl>
                                        <p:attrNameLst>
                                          <p:attrName>ppt_h</p:attrName>
                                        </p:attrNameLst>
                                      </p:cBhvr>
                                      <p:tavLst>
                                        <p:tav tm="0">
                                          <p:val>
                                            <p:strVal val="ppt_h"/>
                                          </p:val>
                                        </p:tav>
                                        <p:tav tm="100000">
                                          <p:val>
                                            <p:strVal val="ppt_h"/>
                                          </p:val>
                                        </p:tav>
                                      </p:tavLst>
                                    </p:anim>
                                    <p:set>
                                      <p:cBhvr>
                                        <p:cTn id="76" dur="1" fill="hold">
                                          <p:stCondLst>
                                            <p:cond delay="2999"/>
                                          </p:stCondLst>
                                        </p:cTn>
                                        <p:tgtEl>
                                          <p:spTgt spid="14440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44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nimBg="1"/>
      <p:bldP spid="144390" grpId="0" animBg="1"/>
      <p:bldP spid="144391" grpId="0" animBg="1"/>
      <p:bldP spid="144392" grpId="0" animBg="1"/>
      <p:bldP spid="144393" grpId="0" animBg="1"/>
      <p:bldP spid="144394" grpId="0" animBg="1"/>
      <p:bldP spid="144395" grpId="0" animBg="1"/>
      <p:bldP spid="144396" grpId="0" animBg="1"/>
      <p:bldP spid="144397" grpId="0" animBg="1"/>
      <p:bldP spid="144398" grpId="0" animBg="1"/>
      <p:bldP spid="144399" grpId="0" animBg="1"/>
      <p:bldP spid="14440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r34927_7155_5n"/>
          <p:cNvPicPr>
            <a:picLocks noChangeAspect="1" noChangeArrowheads="1"/>
          </p:cNvPicPr>
          <p:nvPr/>
        </p:nvPicPr>
        <p:blipFill>
          <a:blip r:embed="rId3" cstate="print"/>
          <a:srcRect/>
          <a:stretch>
            <a:fillRect/>
          </a:stretch>
        </p:blipFill>
        <p:spPr bwMode="auto">
          <a:xfrm>
            <a:off x="217488" y="1633538"/>
            <a:ext cx="4895850" cy="4468812"/>
          </a:xfrm>
          <a:prstGeom prst="rect">
            <a:avLst/>
          </a:prstGeom>
          <a:noFill/>
          <a:ln w="9525">
            <a:noFill/>
            <a:miter lim="800000"/>
            <a:headEnd/>
            <a:tailEnd/>
          </a:ln>
        </p:spPr>
      </p:pic>
      <p:sp>
        <p:nvSpPr>
          <p:cNvPr id="25604" name="Text Box 4"/>
          <p:cNvSpPr txBox="1">
            <a:spLocks noChangeArrowheads="1"/>
          </p:cNvSpPr>
          <p:nvPr/>
        </p:nvSpPr>
        <p:spPr bwMode="auto">
          <a:xfrm>
            <a:off x="5307013" y="1498600"/>
            <a:ext cx="3654425" cy="754063"/>
          </a:xfrm>
          <a:prstGeom prst="rect">
            <a:avLst/>
          </a:prstGeom>
          <a:noFill/>
          <a:ln w="9525" algn="ctr">
            <a:noFill/>
            <a:miter lim="800000"/>
            <a:headEnd/>
            <a:tailEnd/>
          </a:ln>
        </p:spPr>
        <p:txBody>
          <a:bodyPr>
            <a:spAutoFit/>
          </a:bodyPr>
          <a:lstStyle/>
          <a:p>
            <a:pPr>
              <a:lnSpc>
                <a:spcPct val="90000"/>
              </a:lnSpc>
              <a:spcBef>
                <a:spcPct val="20000"/>
              </a:spcBef>
            </a:pPr>
            <a:r>
              <a:rPr lang="en-US" sz="1600">
                <a:cs typeface="Lucida Sans Unicode" pitchFamily="34" charset="0"/>
              </a:rPr>
              <a:t>Example of a </a:t>
            </a:r>
            <a:r>
              <a:rPr lang="en-US" sz="1600">
                <a:solidFill>
                  <a:srgbClr val="FF0000"/>
                </a:solidFill>
                <a:cs typeface="Lucida Sans Unicode" pitchFamily="34" charset="0"/>
              </a:rPr>
              <a:t>reconstructed up-going muon</a:t>
            </a:r>
            <a:r>
              <a:rPr lang="en-US" sz="1600">
                <a:cs typeface="Lucida Sans Unicode" pitchFamily="34" charset="0"/>
              </a:rPr>
              <a:t> (i.e. a neutrino candidate) detected in 6/12 detector lines:</a:t>
            </a:r>
          </a:p>
        </p:txBody>
      </p:sp>
      <p:sp>
        <p:nvSpPr>
          <p:cNvPr id="145413" name="Rectangle 5"/>
          <p:cNvSpPr>
            <a:spLocks noChangeArrowheads="1"/>
          </p:cNvSpPr>
          <p:nvPr/>
        </p:nvSpPr>
        <p:spPr bwMode="auto">
          <a:xfrm>
            <a:off x="1577975" y="1760538"/>
            <a:ext cx="941388" cy="852487"/>
          </a:xfrm>
          <a:prstGeom prst="rect">
            <a:avLst/>
          </a:prstGeom>
          <a:solidFill>
            <a:schemeClr val="bg1"/>
          </a:solidFill>
          <a:ln w="19050" algn="ctr">
            <a:noFill/>
            <a:miter lim="800000"/>
            <a:headEnd/>
            <a:tailEnd/>
          </a:ln>
        </p:spPr>
        <p:txBody>
          <a:bodyPr wrap="none" anchor="ctr"/>
          <a:lstStyle/>
          <a:p>
            <a:endParaRPr lang="en-US"/>
          </a:p>
        </p:txBody>
      </p:sp>
      <p:sp>
        <p:nvSpPr>
          <p:cNvPr id="145414" name="Rectangle 6"/>
          <p:cNvSpPr>
            <a:spLocks noChangeArrowheads="1"/>
          </p:cNvSpPr>
          <p:nvPr/>
        </p:nvSpPr>
        <p:spPr bwMode="auto">
          <a:xfrm>
            <a:off x="2808288" y="1754188"/>
            <a:ext cx="941387" cy="852487"/>
          </a:xfrm>
          <a:prstGeom prst="rect">
            <a:avLst/>
          </a:prstGeom>
          <a:solidFill>
            <a:schemeClr val="bg1"/>
          </a:solidFill>
          <a:ln w="28575" algn="ctr">
            <a:noFill/>
            <a:miter lim="800000"/>
            <a:headEnd/>
            <a:tailEnd/>
          </a:ln>
        </p:spPr>
        <p:txBody>
          <a:bodyPr wrap="none" anchor="ctr"/>
          <a:lstStyle/>
          <a:p>
            <a:endParaRPr lang="en-US"/>
          </a:p>
        </p:txBody>
      </p:sp>
      <p:sp>
        <p:nvSpPr>
          <p:cNvPr id="145415" name="Rectangle 7"/>
          <p:cNvSpPr>
            <a:spLocks noChangeArrowheads="1"/>
          </p:cNvSpPr>
          <p:nvPr/>
        </p:nvSpPr>
        <p:spPr bwMode="auto">
          <a:xfrm>
            <a:off x="2801938" y="2871788"/>
            <a:ext cx="941387" cy="852487"/>
          </a:xfrm>
          <a:prstGeom prst="rect">
            <a:avLst/>
          </a:prstGeom>
          <a:solidFill>
            <a:schemeClr val="bg1"/>
          </a:solidFill>
          <a:ln w="28575" algn="ctr">
            <a:noFill/>
            <a:miter lim="800000"/>
            <a:headEnd/>
            <a:tailEnd/>
          </a:ln>
        </p:spPr>
        <p:txBody>
          <a:bodyPr wrap="none" anchor="ctr"/>
          <a:lstStyle/>
          <a:p>
            <a:endParaRPr lang="en-US"/>
          </a:p>
        </p:txBody>
      </p:sp>
      <p:sp>
        <p:nvSpPr>
          <p:cNvPr id="145416" name="Rectangle 8"/>
          <p:cNvSpPr>
            <a:spLocks noChangeArrowheads="1"/>
          </p:cNvSpPr>
          <p:nvPr/>
        </p:nvSpPr>
        <p:spPr bwMode="auto">
          <a:xfrm>
            <a:off x="1585913" y="2867025"/>
            <a:ext cx="941387" cy="852488"/>
          </a:xfrm>
          <a:prstGeom prst="rect">
            <a:avLst/>
          </a:prstGeom>
          <a:solidFill>
            <a:schemeClr val="bg1"/>
          </a:solidFill>
          <a:ln w="28575" algn="ctr">
            <a:noFill/>
            <a:miter lim="800000"/>
            <a:headEnd/>
            <a:tailEnd/>
          </a:ln>
        </p:spPr>
        <p:txBody>
          <a:bodyPr wrap="none" anchor="ctr"/>
          <a:lstStyle/>
          <a:p>
            <a:endParaRPr lang="en-US"/>
          </a:p>
        </p:txBody>
      </p:sp>
      <p:sp>
        <p:nvSpPr>
          <p:cNvPr id="145417" name="Rectangle 9"/>
          <p:cNvSpPr>
            <a:spLocks noChangeArrowheads="1"/>
          </p:cNvSpPr>
          <p:nvPr/>
        </p:nvSpPr>
        <p:spPr bwMode="auto">
          <a:xfrm>
            <a:off x="355600" y="2873375"/>
            <a:ext cx="941388" cy="852488"/>
          </a:xfrm>
          <a:prstGeom prst="rect">
            <a:avLst/>
          </a:prstGeom>
          <a:solidFill>
            <a:schemeClr val="bg1"/>
          </a:solidFill>
          <a:ln w="28575" algn="ctr">
            <a:noFill/>
            <a:miter lim="800000"/>
            <a:headEnd/>
            <a:tailEnd/>
          </a:ln>
        </p:spPr>
        <p:txBody>
          <a:bodyPr wrap="none" anchor="ctr"/>
          <a:lstStyle/>
          <a:p>
            <a:endParaRPr lang="en-US"/>
          </a:p>
        </p:txBody>
      </p:sp>
      <p:sp>
        <p:nvSpPr>
          <p:cNvPr id="145418" name="Rectangle 10"/>
          <p:cNvSpPr>
            <a:spLocks noChangeArrowheads="1"/>
          </p:cNvSpPr>
          <p:nvPr/>
        </p:nvSpPr>
        <p:spPr bwMode="auto">
          <a:xfrm>
            <a:off x="4032250" y="2867025"/>
            <a:ext cx="941388" cy="852488"/>
          </a:xfrm>
          <a:prstGeom prst="rect">
            <a:avLst/>
          </a:prstGeom>
          <a:solidFill>
            <a:schemeClr val="bg1"/>
          </a:solidFill>
          <a:ln w="28575" algn="ctr">
            <a:noFill/>
            <a:miter lim="800000"/>
            <a:headEnd/>
            <a:tailEnd/>
          </a:ln>
        </p:spPr>
        <p:txBody>
          <a:bodyPr wrap="none" anchor="ctr"/>
          <a:lstStyle/>
          <a:p>
            <a:endParaRPr lang="en-US"/>
          </a:p>
        </p:txBody>
      </p:sp>
      <p:sp>
        <p:nvSpPr>
          <p:cNvPr id="145419" name="Rectangle 11"/>
          <p:cNvSpPr>
            <a:spLocks noChangeArrowheads="1"/>
          </p:cNvSpPr>
          <p:nvPr/>
        </p:nvSpPr>
        <p:spPr bwMode="auto">
          <a:xfrm>
            <a:off x="4025900" y="3984625"/>
            <a:ext cx="941388" cy="852488"/>
          </a:xfrm>
          <a:prstGeom prst="rect">
            <a:avLst/>
          </a:prstGeom>
          <a:solidFill>
            <a:schemeClr val="bg1"/>
          </a:solidFill>
          <a:ln w="28575" algn="ctr">
            <a:noFill/>
            <a:miter lim="800000"/>
            <a:headEnd/>
            <a:tailEnd/>
          </a:ln>
        </p:spPr>
        <p:txBody>
          <a:bodyPr wrap="none" anchor="ctr"/>
          <a:lstStyle/>
          <a:p>
            <a:endParaRPr lang="en-US"/>
          </a:p>
        </p:txBody>
      </p:sp>
      <p:sp>
        <p:nvSpPr>
          <p:cNvPr id="145420" name="Rectangle 12"/>
          <p:cNvSpPr>
            <a:spLocks noChangeArrowheads="1"/>
          </p:cNvSpPr>
          <p:nvPr/>
        </p:nvSpPr>
        <p:spPr bwMode="auto">
          <a:xfrm>
            <a:off x="2797175" y="3979863"/>
            <a:ext cx="941388" cy="852487"/>
          </a:xfrm>
          <a:prstGeom prst="rect">
            <a:avLst/>
          </a:prstGeom>
          <a:solidFill>
            <a:schemeClr val="bg1"/>
          </a:solidFill>
          <a:ln w="28575" algn="ctr">
            <a:noFill/>
            <a:miter lim="800000"/>
            <a:headEnd/>
            <a:tailEnd/>
          </a:ln>
        </p:spPr>
        <p:txBody>
          <a:bodyPr wrap="none" anchor="ctr"/>
          <a:lstStyle/>
          <a:p>
            <a:endParaRPr lang="en-US"/>
          </a:p>
        </p:txBody>
      </p:sp>
      <p:sp>
        <p:nvSpPr>
          <p:cNvPr id="145421" name="Rectangle 13"/>
          <p:cNvSpPr>
            <a:spLocks noChangeArrowheads="1"/>
          </p:cNvSpPr>
          <p:nvPr/>
        </p:nvSpPr>
        <p:spPr bwMode="auto">
          <a:xfrm>
            <a:off x="1579563" y="3973513"/>
            <a:ext cx="941387" cy="852487"/>
          </a:xfrm>
          <a:prstGeom prst="rect">
            <a:avLst/>
          </a:prstGeom>
          <a:solidFill>
            <a:schemeClr val="bg1"/>
          </a:solidFill>
          <a:ln w="28575" algn="ctr">
            <a:noFill/>
            <a:miter lim="800000"/>
            <a:headEnd/>
            <a:tailEnd/>
          </a:ln>
        </p:spPr>
        <p:txBody>
          <a:bodyPr wrap="none" anchor="ctr"/>
          <a:lstStyle/>
          <a:p>
            <a:endParaRPr lang="en-US"/>
          </a:p>
        </p:txBody>
      </p:sp>
      <p:sp>
        <p:nvSpPr>
          <p:cNvPr id="145422" name="Rectangle 14"/>
          <p:cNvSpPr>
            <a:spLocks noChangeArrowheads="1"/>
          </p:cNvSpPr>
          <p:nvPr/>
        </p:nvSpPr>
        <p:spPr bwMode="auto">
          <a:xfrm>
            <a:off x="350838" y="3979863"/>
            <a:ext cx="941387" cy="852487"/>
          </a:xfrm>
          <a:prstGeom prst="rect">
            <a:avLst/>
          </a:prstGeom>
          <a:solidFill>
            <a:schemeClr val="bg1"/>
          </a:solidFill>
          <a:ln w="28575" algn="ctr">
            <a:noFill/>
            <a:miter lim="800000"/>
            <a:headEnd/>
            <a:tailEnd/>
          </a:ln>
        </p:spPr>
        <p:txBody>
          <a:bodyPr wrap="none" anchor="ctr"/>
          <a:lstStyle/>
          <a:p>
            <a:endParaRPr lang="en-US"/>
          </a:p>
        </p:txBody>
      </p:sp>
      <p:sp>
        <p:nvSpPr>
          <p:cNvPr id="145423" name="Rectangle 15"/>
          <p:cNvSpPr>
            <a:spLocks noChangeArrowheads="1"/>
          </p:cNvSpPr>
          <p:nvPr/>
        </p:nvSpPr>
        <p:spPr bwMode="auto">
          <a:xfrm>
            <a:off x="2803525" y="5099050"/>
            <a:ext cx="941388" cy="852488"/>
          </a:xfrm>
          <a:prstGeom prst="rect">
            <a:avLst/>
          </a:prstGeom>
          <a:solidFill>
            <a:schemeClr val="bg1"/>
          </a:solidFill>
          <a:ln w="28575" algn="ctr">
            <a:noFill/>
            <a:miter lim="800000"/>
            <a:headEnd/>
            <a:tailEnd/>
          </a:ln>
        </p:spPr>
        <p:txBody>
          <a:bodyPr wrap="none" anchor="ctr"/>
          <a:lstStyle/>
          <a:p>
            <a:endParaRPr lang="en-US"/>
          </a:p>
        </p:txBody>
      </p:sp>
      <p:sp>
        <p:nvSpPr>
          <p:cNvPr id="145424" name="Rectangle 16"/>
          <p:cNvSpPr>
            <a:spLocks noChangeArrowheads="1"/>
          </p:cNvSpPr>
          <p:nvPr/>
        </p:nvSpPr>
        <p:spPr bwMode="auto">
          <a:xfrm>
            <a:off x="1573213" y="5105400"/>
            <a:ext cx="941387" cy="852488"/>
          </a:xfrm>
          <a:prstGeom prst="rect">
            <a:avLst/>
          </a:prstGeom>
          <a:solidFill>
            <a:schemeClr val="bg1"/>
          </a:solidFill>
          <a:ln w="28575" algn="ctr">
            <a:noFill/>
            <a:miter lim="800000"/>
            <a:headEnd/>
            <a:tailEnd/>
          </a:ln>
        </p:spPr>
        <p:txBody>
          <a:bodyPr wrap="none" anchor="ctr"/>
          <a:lstStyle/>
          <a:p>
            <a:endParaRPr lang="en-US"/>
          </a:p>
        </p:txBody>
      </p:sp>
      <p:sp>
        <p:nvSpPr>
          <p:cNvPr id="25617" name="Rectangle 17"/>
          <p:cNvSpPr>
            <a:spLocks noChangeArrowheads="1"/>
          </p:cNvSpPr>
          <p:nvPr/>
        </p:nvSpPr>
        <p:spPr bwMode="auto">
          <a:xfrm>
            <a:off x="5202238" y="2544763"/>
            <a:ext cx="3792537" cy="3521075"/>
          </a:xfrm>
          <a:prstGeom prst="rect">
            <a:avLst/>
          </a:prstGeom>
          <a:solidFill>
            <a:schemeClr val="tx1"/>
          </a:solidFill>
          <a:ln w="9525" algn="ctr">
            <a:noFill/>
            <a:miter lim="800000"/>
            <a:headEnd/>
            <a:tailEnd/>
          </a:ln>
        </p:spPr>
        <p:txBody>
          <a:bodyPr wrap="none" anchor="ctr"/>
          <a:lstStyle/>
          <a:p>
            <a:endParaRPr lang="en-US"/>
          </a:p>
        </p:txBody>
      </p:sp>
      <p:pic>
        <p:nvPicPr>
          <p:cNvPr id="145426" name="Picture 18" descr="r33236f109727"/>
          <p:cNvPicPr>
            <a:picLocks noChangeAspect="1" noChangeArrowheads="1" noCrop="1"/>
          </p:cNvPicPr>
          <p:nvPr/>
        </p:nvPicPr>
        <p:blipFill>
          <a:blip r:embed="rId4" cstate="print"/>
          <a:srcRect/>
          <a:stretch>
            <a:fillRect/>
          </a:stretch>
        </p:blipFill>
        <p:spPr bwMode="auto">
          <a:xfrm>
            <a:off x="5240338" y="2601913"/>
            <a:ext cx="3683000" cy="3432175"/>
          </a:xfrm>
          <a:prstGeom prst="rect">
            <a:avLst/>
          </a:prstGeom>
          <a:noFill/>
          <a:ln w="9525">
            <a:noFill/>
            <a:miter lim="800000"/>
            <a:headEnd/>
            <a:tailEnd/>
          </a:ln>
        </p:spPr>
      </p:pic>
      <p:sp>
        <p:nvSpPr>
          <p:cNvPr id="25619" name="Line 21"/>
          <p:cNvSpPr>
            <a:spLocks noChangeShapeType="1"/>
          </p:cNvSpPr>
          <p:nvPr/>
        </p:nvSpPr>
        <p:spPr bwMode="auto">
          <a:xfrm flipH="1">
            <a:off x="192088" y="6115050"/>
            <a:ext cx="5184775" cy="1588"/>
          </a:xfrm>
          <a:prstGeom prst="line">
            <a:avLst/>
          </a:prstGeom>
          <a:noFill/>
          <a:ln w="41275">
            <a:solidFill>
              <a:srgbClr val="FF0000"/>
            </a:solidFill>
            <a:round/>
            <a:headEnd type="triangle" w="med" len="med"/>
            <a:tailEnd/>
          </a:ln>
        </p:spPr>
        <p:txBody>
          <a:bodyPr>
            <a:spAutoFit/>
          </a:bodyPr>
          <a:lstStyle/>
          <a:p>
            <a:endParaRPr lang="it-IT"/>
          </a:p>
        </p:txBody>
      </p:sp>
      <p:sp>
        <p:nvSpPr>
          <p:cNvPr id="25620" name="Text Box 22"/>
          <p:cNvSpPr txBox="1">
            <a:spLocks noChangeArrowheads="1"/>
          </p:cNvSpPr>
          <p:nvPr/>
        </p:nvSpPr>
        <p:spPr bwMode="auto">
          <a:xfrm>
            <a:off x="4019550" y="5661025"/>
            <a:ext cx="811213" cy="457200"/>
          </a:xfrm>
          <a:prstGeom prst="rect">
            <a:avLst/>
          </a:prstGeom>
          <a:noFill/>
          <a:ln w="9525" algn="ctr">
            <a:noFill/>
            <a:miter lim="800000"/>
            <a:headEnd/>
            <a:tailEnd/>
          </a:ln>
        </p:spPr>
        <p:txBody>
          <a:bodyPr wrap="none">
            <a:spAutoFit/>
          </a:bodyPr>
          <a:lstStyle/>
          <a:p>
            <a:r>
              <a:rPr lang="it-IT" b="1">
                <a:solidFill>
                  <a:srgbClr val="FF0000"/>
                </a:solidFill>
              </a:rPr>
              <a:t>time</a:t>
            </a:r>
          </a:p>
        </p:txBody>
      </p:sp>
      <p:sp>
        <p:nvSpPr>
          <p:cNvPr id="25621" name="Line 23"/>
          <p:cNvSpPr>
            <a:spLocks noChangeShapeType="1"/>
          </p:cNvSpPr>
          <p:nvPr/>
        </p:nvSpPr>
        <p:spPr bwMode="auto">
          <a:xfrm>
            <a:off x="211138" y="798513"/>
            <a:ext cx="0" cy="5329237"/>
          </a:xfrm>
          <a:prstGeom prst="line">
            <a:avLst/>
          </a:prstGeom>
          <a:noFill/>
          <a:ln w="41275">
            <a:solidFill>
              <a:srgbClr val="FF0000"/>
            </a:solidFill>
            <a:round/>
            <a:headEnd type="triangle" w="med" len="med"/>
            <a:tailEnd/>
          </a:ln>
        </p:spPr>
        <p:txBody>
          <a:bodyPr>
            <a:spAutoFit/>
          </a:bodyPr>
          <a:lstStyle/>
          <a:p>
            <a:endParaRPr lang="it-IT"/>
          </a:p>
        </p:txBody>
      </p:sp>
      <p:sp>
        <p:nvSpPr>
          <p:cNvPr id="25622" name="Text Box 24"/>
          <p:cNvSpPr txBox="1">
            <a:spLocks noChangeArrowheads="1"/>
          </p:cNvSpPr>
          <p:nvPr/>
        </p:nvSpPr>
        <p:spPr bwMode="auto">
          <a:xfrm>
            <a:off x="284163" y="1603375"/>
            <a:ext cx="1104900" cy="461963"/>
          </a:xfrm>
          <a:prstGeom prst="rect">
            <a:avLst/>
          </a:prstGeom>
          <a:noFill/>
          <a:ln w="9525" algn="ctr">
            <a:noFill/>
            <a:miter lim="800000"/>
            <a:headEnd/>
            <a:tailEnd/>
          </a:ln>
        </p:spPr>
        <p:txBody>
          <a:bodyPr wrap="none">
            <a:spAutoFit/>
          </a:bodyPr>
          <a:lstStyle/>
          <a:p>
            <a:r>
              <a:rPr lang="it-IT" b="1">
                <a:solidFill>
                  <a:srgbClr val="FF0000"/>
                </a:solidFill>
              </a:rPr>
              <a:t>height</a:t>
            </a:r>
          </a:p>
        </p:txBody>
      </p:sp>
      <p:sp>
        <p:nvSpPr>
          <p:cNvPr id="25623" name="Title 22"/>
          <p:cNvSpPr>
            <a:spLocks noGrp="1"/>
          </p:cNvSpPr>
          <p:nvPr>
            <p:ph type="title"/>
          </p:nvPr>
        </p:nvSpPr>
        <p:spPr/>
        <p:txBody>
          <a:bodyPr/>
          <a:lstStyle/>
          <a:p>
            <a:r>
              <a:rPr lang="en-US" dirty="0" smtClean="0"/>
              <a:t>Event Display: Neutrino-induced </a:t>
            </a:r>
            <a:r>
              <a:rPr lang="en-US" dirty="0" err="1" smtClean="0"/>
              <a:t>muon</a:t>
            </a:r>
            <a:endParaRPr lang="en-GB"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2" fill="hold" grpId="0" nodeType="clickEffect">
                                  <p:stCondLst>
                                    <p:cond delay="0"/>
                                  </p:stCondLst>
                                  <p:childTnLst>
                                    <p:anim calcmode="lin" valueType="num">
                                      <p:cBhvr>
                                        <p:cTn id="6" dur="3000"/>
                                        <p:tgtEl>
                                          <p:spTgt spid="145413"/>
                                        </p:tgtEl>
                                        <p:attrNameLst>
                                          <p:attrName>ppt_x</p:attrName>
                                        </p:attrNameLst>
                                      </p:cBhvr>
                                      <p:tavLst>
                                        <p:tav tm="0">
                                          <p:val>
                                            <p:strVal val="ppt_x"/>
                                          </p:val>
                                        </p:tav>
                                        <p:tav tm="100000">
                                          <p:val>
                                            <p:strVal val="ppt_x+ppt_w/2"/>
                                          </p:val>
                                        </p:tav>
                                      </p:tavLst>
                                    </p:anim>
                                    <p:anim calcmode="lin" valueType="num">
                                      <p:cBhvr>
                                        <p:cTn id="7" dur="3000"/>
                                        <p:tgtEl>
                                          <p:spTgt spid="145413"/>
                                        </p:tgtEl>
                                        <p:attrNameLst>
                                          <p:attrName>ppt_y</p:attrName>
                                        </p:attrNameLst>
                                      </p:cBhvr>
                                      <p:tavLst>
                                        <p:tav tm="0">
                                          <p:val>
                                            <p:strVal val="ppt_y"/>
                                          </p:val>
                                        </p:tav>
                                        <p:tav tm="100000">
                                          <p:val>
                                            <p:strVal val="ppt_y"/>
                                          </p:val>
                                        </p:tav>
                                      </p:tavLst>
                                    </p:anim>
                                    <p:anim calcmode="lin" valueType="num">
                                      <p:cBhvr>
                                        <p:cTn id="8" dur="3000"/>
                                        <p:tgtEl>
                                          <p:spTgt spid="145413"/>
                                        </p:tgtEl>
                                        <p:attrNameLst>
                                          <p:attrName>ppt_w</p:attrName>
                                        </p:attrNameLst>
                                      </p:cBhvr>
                                      <p:tavLst>
                                        <p:tav tm="0">
                                          <p:val>
                                            <p:strVal val="ppt_w"/>
                                          </p:val>
                                        </p:tav>
                                        <p:tav tm="100000">
                                          <p:val>
                                            <p:fltVal val="0"/>
                                          </p:val>
                                        </p:tav>
                                      </p:tavLst>
                                    </p:anim>
                                    <p:anim calcmode="lin" valueType="num">
                                      <p:cBhvr>
                                        <p:cTn id="9" dur="3000"/>
                                        <p:tgtEl>
                                          <p:spTgt spid="145413"/>
                                        </p:tgtEl>
                                        <p:attrNameLst>
                                          <p:attrName>ppt_h</p:attrName>
                                        </p:attrNameLst>
                                      </p:cBhvr>
                                      <p:tavLst>
                                        <p:tav tm="0">
                                          <p:val>
                                            <p:strVal val="ppt_h"/>
                                          </p:val>
                                        </p:tav>
                                        <p:tav tm="100000">
                                          <p:val>
                                            <p:strVal val="ppt_h"/>
                                          </p:val>
                                        </p:tav>
                                      </p:tavLst>
                                    </p:anim>
                                    <p:set>
                                      <p:cBhvr>
                                        <p:cTn id="10" dur="1" fill="hold">
                                          <p:stCondLst>
                                            <p:cond delay="2999"/>
                                          </p:stCondLst>
                                        </p:cTn>
                                        <p:tgtEl>
                                          <p:spTgt spid="145413"/>
                                        </p:tgtEl>
                                        <p:attrNameLst>
                                          <p:attrName>style.visibility</p:attrName>
                                        </p:attrNameLst>
                                      </p:cBhvr>
                                      <p:to>
                                        <p:strVal val="hidden"/>
                                      </p:to>
                                    </p:set>
                                  </p:childTnLst>
                                </p:cTn>
                              </p:par>
                              <p:par>
                                <p:cTn id="11" presetID="17" presetClass="exit" presetSubtype="2" fill="hold" grpId="0" nodeType="withEffect">
                                  <p:stCondLst>
                                    <p:cond delay="0"/>
                                  </p:stCondLst>
                                  <p:childTnLst>
                                    <p:anim calcmode="lin" valueType="num">
                                      <p:cBhvr>
                                        <p:cTn id="12" dur="3000"/>
                                        <p:tgtEl>
                                          <p:spTgt spid="145414"/>
                                        </p:tgtEl>
                                        <p:attrNameLst>
                                          <p:attrName>ppt_x</p:attrName>
                                        </p:attrNameLst>
                                      </p:cBhvr>
                                      <p:tavLst>
                                        <p:tav tm="0">
                                          <p:val>
                                            <p:strVal val="ppt_x"/>
                                          </p:val>
                                        </p:tav>
                                        <p:tav tm="100000">
                                          <p:val>
                                            <p:strVal val="ppt_x+ppt_w/2"/>
                                          </p:val>
                                        </p:tav>
                                      </p:tavLst>
                                    </p:anim>
                                    <p:anim calcmode="lin" valueType="num">
                                      <p:cBhvr>
                                        <p:cTn id="13" dur="3000"/>
                                        <p:tgtEl>
                                          <p:spTgt spid="145414"/>
                                        </p:tgtEl>
                                        <p:attrNameLst>
                                          <p:attrName>ppt_y</p:attrName>
                                        </p:attrNameLst>
                                      </p:cBhvr>
                                      <p:tavLst>
                                        <p:tav tm="0">
                                          <p:val>
                                            <p:strVal val="ppt_y"/>
                                          </p:val>
                                        </p:tav>
                                        <p:tav tm="100000">
                                          <p:val>
                                            <p:strVal val="ppt_y"/>
                                          </p:val>
                                        </p:tav>
                                      </p:tavLst>
                                    </p:anim>
                                    <p:anim calcmode="lin" valueType="num">
                                      <p:cBhvr>
                                        <p:cTn id="14" dur="3000"/>
                                        <p:tgtEl>
                                          <p:spTgt spid="145414"/>
                                        </p:tgtEl>
                                        <p:attrNameLst>
                                          <p:attrName>ppt_w</p:attrName>
                                        </p:attrNameLst>
                                      </p:cBhvr>
                                      <p:tavLst>
                                        <p:tav tm="0">
                                          <p:val>
                                            <p:strVal val="ppt_w"/>
                                          </p:val>
                                        </p:tav>
                                        <p:tav tm="100000">
                                          <p:val>
                                            <p:fltVal val="0"/>
                                          </p:val>
                                        </p:tav>
                                      </p:tavLst>
                                    </p:anim>
                                    <p:anim calcmode="lin" valueType="num">
                                      <p:cBhvr>
                                        <p:cTn id="15" dur="3000"/>
                                        <p:tgtEl>
                                          <p:spTgt spid="145414"/>
                                        </p:tgtEl>
                                        <p:attrNameLst>
                                          <p:attrName>ppt_h</p:attrName>
                                        </p:attrNameLst>
                                      </p:cBhvr>
                                      <p:tavLst>
                                        <p:tav tm="0">
                                          <p:val>
                                            <p:strVal val="ppt_h"/>
                                          </p:val>
                                        </p:tav>
                                        <p:tav tm="100000">
                                          <p:val>
                                            <p:strVal val="ppt_h"/>
                                          </p:val>
                                        </p:tav>
                                      </p:tavLst>
                                    </p:anim>
                                    <p:set>
                                      <p:cBhvr>
                                        <p:cTn id="16" dur="1" fill="hold">
                                          <p:stCondLst>
                                            <p:cond delay="2999"/>
                                          </p:stCondLst>
                                        </p:cTn>
                                        <p:tgtEl>
                                          <p:spTgt spid="145414"/>
                                        </p:tgtEl>
                                        <p:attrNameLst>
                                          <p:attrName>style.visibility</p:attrName>
                                        </p:attrNameLst>
                                      </p:cBhvr>
                                      <p:to>
                                        <p:strVal val="hidden"/>
                                      </p:to>
                                    </p:set>
                                  </p:childTnLst>
                                </p:cTn>
                              </p:par>
                              <p:par>
                                <p:cTn id="17" presetID="17" presetClass="exit" presetSubtype="2" fill="hold" grpId="0" nodeType="withEffect">
                                  <p:stCondLst>
                                    <p:cond delay="0"/>
                                  </p:stCondLst>
                                  <p:childTnLst>
                                    <p:anim calcmode="lin" valueType="num">
                                      <p:cBhvr>
                                        <p:cTn id="18" dur="3000"/>
                                        <p:tgtEl>
                                          <p:spTgt spid="145415"/>
                                        </p:tgtEl>
                                        <p:attrNameLst>
                                          <p:attrName>ppt_x</p:attrName>
                                        </p:attrNameLst>
                                      </p:cBhvr>
                                      <p:tavLst>
                                        <p:tav tm="0">
                                          <p:val>
                                            <p:strVal val="ppt_x"/>
                                          </p:val>
                                        </p:tav>
                                        <p:tav tm="100000">
                                          <p:val>
                                            <p:strVal val="ppt_x+ppt_w/2"/>
                                          </p:val>
                                        </p:tav>
                                      </p:tavLst>
                                    </p:anim>
                                    <p:anim calcmode="lin" valueType="num">
                                      <p:cBhvr>
                                        <p:cTn id="19" dur="3000"/>
                                        <p:tgtEl>
                                          <p:spTgt spid="145415"/>
                                        </p:tgtEl>
                                        <p:attrNameLst>
                                          <p:attrName>ppt_y</p:attrName>
                                        </p:attrNameLst>
                                      </p:cBhvr>
                                      <p:tavLst>
                                        <p:tav tm="0">
                                          <p:val>
                                            <p:strVal val="ppt_y"/>
                                          </p:val>
                                        </p:tav>
                                        <p:tav tm="100000">
                                          <p:val>
                                            <p:strVal val="ppt_y"/>
                                          </p:val>
                                        </p:tav>
                                      </p:tavLst>
                                    </p:anim>
                                    <p:anim calcmode="lin" valueType="num">
                                      <p:cBhvr>
                                        <p:cTn id="20" dur="3000"/>
                                        <p:tgtEl>
                                          <p:spTgt spid="145415"/>
                                        </p:tgtEl>
                                        <p:attrNameLst>
                                          <p:attrName>ppt_w</p:attrName>
                                        </p:attrNameLst>
                                      </p:cBhvr>
                                      <p:tavLst>
                                        <p:tav tm="0">
                                          <p:val>
                                            <p:strVal val="ppt_w"/>
                                          </p:val>
                                        </p:tav>
                                        <p:tav tm="100000">
                                          <p:val>
                                            <p:fltVal val="0"/>
                                          </p:val>
                                        </p:tav>
                                      </p:tavLst>
                                    </p:anim>
                                    <p:anim calcmode="lin" valueType="num">
                                      <p:cBhvr>
                                        <p:cTn id="21" dur="3000"/>
                                        <p:tgtEl>
                                          <p:spTgt spid="145415"/>
                                        </p:tgtEl>
                                        <p:attrNameLst>
                                          <p:attrName>ppt_h</p:attrName>
                                        </p:attrNameLst>
                                      </p:cBhvr>
                                      <p:tavLst>
                                        <p:tav tm="0">
                                          <p:val>
                                            <p:strVal val="ppt_h"/>
                                          </p:val>
                                        </p:tav>
                                        <p:tav tm="100000">
                                          <p:val>
                                            <p:strVal val="ppt_h"/>
                                          </p:val>
                                        </p:tav>
                                      </p:tavLst>
                                    </p:anim>
                                    <p:set>
                                      <p:cBhvr>
                                        <p:cTn id="22" dur="1" fill="hold">
                                          <p:stCondLst>
                                            <p:cond delay="2999"/>
                                          </p:stCondLst>
                                        </p:cTn>
                                        <p:tgtEl>
                                          <p:spTgt spid="145415"/>
                                        </p:tgtEl>
                                        <p:attrNameLst>
                                          <p:attrName>style.visibility</p:attrName>
                                        </p:attrNameLst>
                                      </p:cBhvr>
                                      <p:to>
                                        <p:strVal val="hidden"/>
                                      </p:to>
                                    </p:set>
                                  </p:childTnLst>
                                </p:cTn>
                              </p:par>
                              <p:par>
                                <p:cTn id="23" presetID="17" presetClass="exit" presetSubtype="2" fill="hold" grpId="0" nodeType="withEffect">
                                  <p:stCondLst>
                                    <p:cond delay="0"/>
                                  </p:stCondLst>
                                  <p:childTnLst>
                                    <p:anim calcmode="lin" valueType="num">
                                      <p:cBhvr>
                                        <p:cTn id="24" dur="3000"/>
                                        <p:tgtEl>
                                          <p:spTgt spid="145416"/>
                                        </p:tgtEl>
                                        <p:attrNameLst>
                                          <p:attrName>ppt_x</p:attrName>
                                        </p:attrNameLst>
                                      </p:cBhvr>
                                      <p:tavLst>
                                        <p:tav tm="0">
                                          <p:val>
                                            <p:strVal val="ppt_x"/>
                                          </p:val>
                                        </p:tav>
                                        <p:tav tm="100000">
                                          <p:val>
                                            <p:strVal val="ppt_x+ppt_w/2"/>
                                          </p:val>
                                        </p:tav>
                                      </p:tavLst>
                                    </p:anim>
                                    <p:anim calcmode="lin" valueType="num">
                                      <p:cBhvr>
                                        <p:cTn id="25" dur="3000"/>
                                        <p:tgtEl>
                                          <p:spTgt spid="145416"/>
                                        </p:tgtEl>
                                        <p:attrNameLst>
                                          <p:attrName>ppt_y</p:attrName>
                                        </p:attrNameLst>
                                      </p:cBhvr>
                                      <p:tavLst>
                                        <p:tav tm="0">
                                          <p:val>
                                            <p:strVal val="ppt_y"/>
                                          </p:val>
                                        </p:tav>
                                        <p:tav tm="100000">
                                          <p:val>
                                            <p:strVal val="ppt_y"/>
                                          </p:val>
                                        </p:tav>
                                      </p:tavLst>
                                    </p:anim>
                                    <p:anim calcmode="lin" valueType="num">
                                      <p:cBhvr>
                                        <p:cTn id="26" dur="3000"/>
                                        <p:tgtEl>
                                          <p:spTgt spid="145416"/>
                                        </p:tgtEl>
                                        <p:attrNameLst>
                                          <p:attrName>ppt_w</p:attrName>
                                        </p:attrNameLst>
                                      </p:cBhvr>
                                      <p:tavLst>
                                        <p:tav tm="0">
                                          <p:val>
                                            <p:strVal val="ppt_w"/>
                                          </p:val>
                                        </p:tav>
                                        <p:tav tm="100000">
                                          <p:val>
                                            <p:fltVal val="0"/>
                                          </p:val>
                                        </p:tav>
                                      </p:tavLst>
                                    </p:anim>
                                    <p:anim calcmode="lin" valueType="num">
                                      <p:cBhvr>
                                        <p:cTn id="27" dur="3000"/>
                                        <p:tgtEl>
                                          <p:spTgt spid="145416"/>
                                        </p:tgtEl>
                                        <p:attrNameLst>
                                          <p:attrName>ppt_h</p:attrName>
                                        </p:attrNameLst>
                                      </p:cBhvr>
                                      <p:tavLst>
                                        <p:tav tm="0">
                                          <p:val>
                                            <p:strVal val="ppt_h"/>
                                          </p:val>
                                        </p:tav>
                                        <p:tav tm="100000">
                                          <p:val>
                                            <p:strVal val="ppt_h"/>
                                          </p:val>
                                        </p:tav>
                                      </p:tavLst>
                                    </p:anim>
                                    <p:set>
                                      <p:cBhvr>
                                        <p:cTn id="28" dur="1" fill="hold">
                                          <p:stCondLst>
                                            <p:cond delay="2999"/>
                                          </p:stCondLst>
                                        </p:cTn>
                                        <p:tgtEl>
                                          <p:spTgt spid="145416"/>
                                        </p:tgtEl>
                                        <p:attrNameLst>
                                          <p:attrName>style.visibility</p:attrName>
                                        </p:attrNameLst>
                                      </p:cBhvr>
                                      <p:to>
                                        <p:strVal val="hidden"/>
                                      </p:to>
                                    </p:set>
                                  </p:childTnLst>
                                </p:cTn>
                              </p:par>
                              <p:par>
                                <p:cTn id="29" presetID="17" presetClass="exit" presetSubtype="2" fill="hold" grpId="0" nodeType="withEffect">
                                  <p:stCondLst>
                                    <p:cond delay="0"/>
                                  </p:stCondLst>
                                  <p:childTnLst>
                                    <p:anim calcmode="lin" valueType="num">
                                      <p:cBhvr>
                                        <p:cTn id="30" dur="3000"/>
                                        <p:tgtEl>
                                          <p:spTgt spid="145417"/>
                                        </p:tgtEl>
                                        <p:attrNameLst>
                                          <p:attrName>ppt_x</p:attrName>
                                        </p:attrNameLst>
                                      </p:cBhvr>
                                      <p:tavLst>
                                        <p:tav tm="0">
                                          <p:val>
                                            <p:strVal val="ppt_x"/>
                                          </p:val>
                                        </p:tav>
                                        <p:tav tm="100000">
                                          <p:val>
                                            <p:strVal val="ppt_x+ppt_w/2"/>
                                          </p:val>
                                        </p:tav>
                                      </p:tavLst>
                                    </p:anim>
                                    <p:anim calcmode="lin" valueType="num">
                                      <p:cBhvr>
                                        <p:cTn id="31" dur="3000"/>
                                        <p:tgtEl>
                                          <p:spTgt spid="145417"/>
                                        </p:tgtEl>
                                        <p:attrNameLst>
                                          <p:attrName>ppt_y</p:attrName>
                                        </p:attrNameLst>
                                      </p:cBhvr>
                                      <p:tavLst>
                                        <p:tav tm="0">
                                          <p:val>
                                            <p:strVal val="ppt_y"/>
                                          </p:val>
                                        </p:tav>
                                        <p:tav tm="100000">
                                          <p:val>
                                            <p:strVal val="ppt_y"/>
                                          </p:val>
                                        </p:tav>
                                      </p:tavLst>
                                    </p:anim>
                                    <p:anim calcmode="lin" valueType="num">
                                      <p:cBhvr>
                                        <p:cTn id="32" dur="3000"/>
                                        <p:tgtEl>
                                          <p:spTgt spid="145417"/>
                                        </p:tgtEl>
                                        <p:attrNameLst>
                                          <p:attrName>ppt_w</p:attrName>
                                        </p:attrNameLst>
                                      </p:cBhvr>
                                      <p:tavLst>
                                        <p:tav tm="0">
                                          <p:val>
                                            <p:strVal val="ppt_w"/>
                                          </p:val>
                                        </p:tav>
                                        <p:tav tm="100000">
                                          <p:val>
                                            <p:fltVal val="0"/>
                                          </p:val>
                                        </p:tav>
                                      </p:tavLst>
                                    </p:anim>
                                    <p:anim calcmode="lin" valueType="num">
                                      <p:cBhvr>
                                        <p:cTn id="33" dur="3000"/>
                                        <p:tgtEl>
                                          <p:spTgt spid="145417"/>
                                        </p:tgtEl>
                                        <p:attrNameLst>
                                          <p:attrName>ppt_h</p:attrName>
                                        </p:attrNameLst>
                                      </p:cBhvr>
                                      <p:tavLst>
                                        <p:tav tm="0">
                                          <p:val>
                                            <p:strVal val="ppt_h"/>
                                          </p:val>
                                        </p:tav>
                                        <p:tav tm="100000">
                                          <p:val>
                                            <p:strVal val="ppt_h"/>
                                          </p:val>
                                        </p:tav>
                                      </p:tavLst>
                                    </p:anim>
                                    <p:set>
                                      <p:cBhvr>
                                        <p:cTn id="34" dur="1" fill="hold">
                                          <p:stCondLst>
                                            <p:cond delay="2999"/>
                                          </p:stCondLst>
                                        </p:cTn>
                                        <p:tgtEl>
                                          <p:spTgt spid="145417"/>
                                        </p:tgtEl>
                                        <p:attrNameLst>
                                          <p:attrName>style.visibility</p:attrName>
                                        </p:attrNameLst>
                                      </p:cBhvr>
                                      <p:to>
                                        <p:strVal val="hidden"/>
                                      </p:to>
                                    </p:set>
                                  </p:childTnLst>
                                </p:cTn>
                              </p:par>
                              <p:par>
                                <p:cTn id="35" presetID="17" presetClass="exit" presetSubtype="2" fill="hold" grpId="0" nodeType="withEffect">
                                  <p:stCondLst>
                                    <p:cond delay="0"/>
                                  </p:stCondLst>
                                  <p:childTnLst>
                                    <p:anim calcmode="lin" valueType="num">
                                      <p:cBhvr>
                                        <p:cTn id="36" dur="3000"/>
                                        <p:tgtEl>
                                          <p:spTgt spid="145418"/>
                                        </p:tgtEl>
                                        <p:attrNameLst>
                                          <p:attrName>ppt_x</p:attrName>
                                        </p:attrNameLst>
                                      </p:cBhvr>
                                      <p:tavLst>
                                        <p:tav tm="0">
                                          <p:val>
                                            <p:strVal val="ppt_x"/>
                                          </p:val>
                                        </p:tav>
                                        <p:tav tm="100000">
                                          <p:val>
                                            <p:strVal val="ppt_x+ppt_w/2"/>
                                          </p:val>
                                        </p:tav>
                                      </p:tavLst>
                                    </p:anim>
                                    <p:anim calcmode="lin" valueType="num">
                                      <p:cBhvr>
                                        <p:cTn id="37" dur="3000"/>
                                        <p:tgtEl>
                                          <p:spTgt spid="145418"/>
                                        </p:tgtEl>
                                        <p:attrNameLst>
                                          <p:attrName>ppt_y</p:attrName>
                                        </p:attrNameLst>
                                      </p:cBhvr>
                                      <p:tavLst>
                                        <p:tav tm="0">
                                          <p:val>
                                            <p:strVal val="ppt_y"/>
                                          </p:val>
                                        </p:tav>
                                        <p:tav tm="100000">
                                          <p:val>
                                            <p:strVal val="ppt_y"/>
                                          </p:val>
                                        </p:tav>
                                      </p:tavLst>
                                    </p:anim>
                                    <p:anim calcmode="lin" valueType="num">
                                      <p:cBhvr>
                                        <p:cTn id="38" dur="3000"/>
                                        <p:tgtEl>
                                          <p:spTgt spid="145418"/>
                                        </p:tgtEl>
                                        <p:attrNameLst>
                                          <p:attrName>ppt_w</p:attrName>
                                        </p:attrNameLst>
                                      </p:cBhvr>
                                      <p:tavLst>
                                        <p:tav tm="0">
                                          <p:val>
                                            <p:strVal val="ppt_w"/>
                                          </p:val>
                                        </p:tav>
                                        <p:tav tm="100000">
                                          <p:val>
                                            <p:fltVal val="0"/>
                                          </p:val>
                                        </p:tav>
                                      </p:tavLst>
                                    </p:anim>
                                    <p:anim calcmode="lin" valueType="num">
                                      <p:cBhvr>
                                        <p:cTn id="39" dur="3000"/>
                                        <p:tgtEl>
                                          <p:spTgt spid="145418"/>
                                        </p:tgtEl>
                                        <p:attrNameLst>
                                          <p:attrName>ppt_h</p:attrName>
                                        </p:attrNameLst>
                                      </p:cBhvr>
                                      <p:tavLst>
                                        <p:tav tm="0">
                                          <p:val>
                                            <p:strVal val="ppt_h"/>
                                          </p:val>
                                        </p:tav>
                                        <p:tav tm="100000">
                                          <p:val>
                                            <p:strVal val="ppt_h"/>
                                          </p:val>
                                        </p:tav>
                                      </p:tavLst>
                                    </p:anim>
                                    <p:set>
                                      <p:cBhvr>
                                        <p:cTn id="40" dur="1" fill="hold">
                                          <p:stCondLst>
                                            <p:cond delay="2999"/>
                                          </p:stCondLst>
                                        </p:cTn>
                                        <p:tgtEl>
                                          <p:spTgt spid="145418"/>
                                        </p:tgtEl>
                                        <p:attrNameLst>
                                          <p:attrName>style.visibility</p:attrName>
                                        </p:attrNameLst>
                                      </p:cBhvr>
                                      <p:to>
                                        <p:strVal val="hidden"/>
                                      </p:to>
                                    </p:set>
                                  </p:childTnLst>
                                </p:cTn>
                              </p:par>
                              <p:par>
                                <p:cTn id="41" presetID="17" presetClass="exit" presetSubtype="2" fill="hold" grpId="0" nodeType="withEffect">
                                  <p:stCondLst>
                                    <p:cond delay="0"/>
                                  </p:stCondLst>
                                  <p:childTnLst>
                                    <p:anim calcmode="lin" valueType="num">
                                      <p:cBhvr>
                                        <p:cTn id="42" dur="3000"/>
                                        <p:tgtEl>
                                          <p:spTgt spid="145419"/>
                                        </p:tgtEl>
                                        <p:attrNameLst>
                                          <p:attrName>ppt_x</p:attrName>
                                        </p:attrNameLst>
                                      </p:cBhvr>
                                      <p:tavLst>
                                        <p:tav tm="0">
                                          <p:val>
                                            <p:strVal val="ppt_x"/>
                                          </p:val>
                                        </p:tav>
                                        <p:tav tm="100000">
                                          <p:val>
                                            <p:strVal val="ppt_x+ppt_w/2"/>
                                          </p:val>
                                        </p:tav>
                                      </p:tavLst>
                                    </p:anim>
                                    <p:anim calcmode="lin" valueType="num">
                                      <p:cBhvr>
                                        <p:cTn id="43" dur="3000"/>
                                        <p:tgtEl>
                                          <p:spTgt spid="145419"/>
                                        </p:tgtEl>
                                        <p:attrNameLst>
                                          <p:attrName>ppt_y</p:attrName>
                                        </p:attrNameLst>
                                      </p:cBhvr>
                                      <p:tavLst>
                                        <p:tav tm="0">
                                          <p:val>
                                            <p:strVal val="ppt_y"/>
                                          </p:val>
                                        </p:tav>
                                        <p:tav tm="100000">
                                          <p:val>
                                            <p:strVal val="ppt_y"/>
                                          </p:val>
                                        </p:tav>
                                      </p:tavLst>
                                    </p:anim>
                                    <p:anim calcmode="lin" valueType="num">
                                      <p:cBhvr>
                                        <p:cTn id="44" dur="3000"/>
                                        <p:tgtEl>
                                          <p:spTgt spid="145419"/>
                                        </p:tgtEl>
                                        <p:attrNameLst>
                                          <p:attrName>ppt_w</p:attrName>
                                        </p:attrNameLst>
                                      </p:cBhvr>
                                      <p:tavLst>
                                        <p:tav tm="0">
                                          <p:val>
                                            <p:strVal val="ppt_w"/>
                                          </p:val>
                                        </p:tav>
                                        <p:tav tm="100000">
                                          <p:val>
                                            <p:fltVal val="0"/>
                                          </p:val>
                                        </p:tav>
                                      </p:tavLst>
                                    </p:anim>
                                    <p:anim calcmode="lin" valueType="num">
                                      <p:cBhvr>
                                        <p:cTn id="45" dur="3000"/>
                                        <p:tgtEl>
                                          <p:spTgt spid="145419"/>
                                        </p:tgtEl>
                                        <p:attrNameLst>
                                          <p:attrName>ppt_h</p:attrName>
                                        </p:attrNameLst>
                                      </p:cBhvr>
                                      <p:tavLst>
                                        <p:tav tm="0">
                                          <p:val>
                                            <p:strVal val="ppt_h"/>
                                          </p:val>
                                        </p:tav>
                                        <p:tav tm="100000">
                                          <p:val>
                                            <p:strVal val="ppt_h"/>
                                          </p:val>
                                        </p:tav>
                                      </p:tavLst>
                                    </p:anim>
                                    <p:set>
                                      <p:cBhvr>
                                        <p:cTn id="46" dur="1" fill="hold">
                                          <p:stCondLst>
                                            <p:cond delay="2999"/>
                                          </p:stCondLst>
                                        </p:cTn>
                                        <p:tgtEl>
                                          <p:spTgt spid="145419"/>
                                        </p:tgtEl>
                                        <p:attrNameLst>
                                          <p:attrName>style.visibility</p:attrName>
                                        </p:attrNameLst>
                                      </p:cBhvr>
                                      <p:to>
                                        <p:strVal val="hidden"/>
                                      </p:to>
                                    </p:set>
                                  </p:childTnLst>
                                </p:cTn>
                              </p:par>
                              <p:par>
                                <p:cTn id="47" presetID="17" presetClass="exit" presetSubtype="2" fill="hold" grpId="0" nodeType="withEffect">
                                  <p:stCondLst>
                                    <p:cond delay="0"/>
                                  </p:stCondLst>
                                  <p:childTnLst>
                                    <p:anim calcmode="lin" valueType="num">
                                      <p:cBhvr>
                                        <p:cTn id="48" dur="3000"/>
                                        <p:tgtEl>
                                          <p:spTgt spid="145420"/>
                                        </p:tgtEl>
                                        <p:attrNameLst>
                                          <p:attrName>ppt_x</p:attrName>
                                        </p:attrNameLst>
                                      </p:cBhvr>
                                      <p:tavLst>
                                        <p:tav tm="0">
                                          <p:val>
                                            <p:strVal val="ppt_x"/>
                                          </p:val>
                                        </p:tav>
                                        <p:tav tm="100000">
                                          <p:val>
                                            <p:strVal val="ppt_x+ppt_w/2"/>
                                          </p:val>
                                        </p:tav>
                                      </p:tavLst>
                                    </p:anim>
                                    <p:anim calcmode="lin" valueType="num">
                                      <p:cBhvr>
                                        <p:cTn id="49" dur="3000"/>
                                        <p:tgtEl>
                                          <p:spTgt spid="145420"/>
                                        </p:tgtEl>
                                        <p:attrNameLst>
                                          <p:attrName>ppt_y</p:attrName>
                                        </p:attrNameLst>
                                      </p:cBhvr>
                                      <p:tavLst>
                                        <p:tav tm="0">
                                          <p:val>
                                            <p:strVal val="ppt_y"/>
                                          </p:val>
                                        </p:tav>
                                        <p:tav tm="100000">
                                          <p:val>
                                            <p:strVal val="ppt_y"/>
                                          </p:val>
                                        </p:tav>
                                      </p:tavLst>
                                    </p:anim>
                                    <p:anim calcmode="lin" valueType="num">
                                      <p:cBhvr>
                                        <p:cTn id="50" dur="3000"/>
                                        <p:tgtEl>
                                          <p:spTgt spid="145420"/>
                                        </p:tgtEl>
                                        <p:attrNameLst>
                                          <p:attrName>ppt_w</p:attrName>
                                        </p:attrNameLst>
                                      </p:cBhvr>
                                      <p:tavLst>
                                        <p:tav tm="0">
                                          <p:val>
                                            <p:strVal val="ppt_w"/>
                                          </p:val>
                                        </p:tav>
                                        <p:tav tm="100000">
                                          <p:val>
                                            <p:fltVal val="0"/>
                                          </p:val>
                                        </p:tav>
                                      </p:tavLst>
                                    </p:anim>
                                    <p:anim calcmode="lin" valueType="num">
                                      <p:cBhvr>
                                        <p:cTn id="51" dur="3000"/>
                                        <p:tgtEl>
                                          <p:spTgt spid="145420"/>
                                        </p:tgtEl>
                                        <p:attrNameLst>
                                          <p:attrName>ppt_h</p:attrName>
                                        </p:attrNameLst>
                                      </p:cBhvr>
                                      <p:tavLst>
                                        <p:tav tm="0">
                                          <p:val>
                                            <p:strVal val="ppt_h"/>
                                          </p:val>
                                        </p:tav>
                                        <p:tav tm="100000">
                                          <p:val>
                                            <p:strVal val="ppt_h"/>
                                          </p:val>
                                        </p:tav>
                                      </p:tavLst>
                                    </p:anim>
                                    <p:set>
                                      <p:cBhvr>
                                        <p:cTn id="52" dur="1" fill="hold">
                                          <p:stCondLst>
                                            <p:cond delay="2999"/>
                                          </p:stCondLst>
                                        </p:cTn>
                                        <p:tgtEl>
                                          <p:spTgt spid="145420"/>
                                        </p:tgtEl>
                                        <p:attrNameLst>
                                          <p:attrName>style.visibility</p:attrName>
                                        </p:attrNameLst>
                                      </p:cBhvr>
                                      <p:to>
                                        <p:strVal val="hidden"/>
                                      </p:to>
                                    </p:set>
                                  </p:childTnLst>
                                </p:cTn>
                              </p:par>
                              <p:par>
                                <p:cTn id="53" presetID="17" presetClass="exit" presetSubtype="2" fill="hold" grpId="0" nodeType="withEffect">
                                  <p:stCondLst>
                                    <p:cond delay="0"/>
                                  </p:stCondLst>
                                  <p:childTnLst>
                                    <p:anim calcmode="lin" valueType="num">
                                      <p:cBhvr>
                                        <p:cTn id="54" dur="3000"/>
                                        <p:tgtEl>
                                          <p:spTgt spid="145421"/>
                                        </p:tgtEl>
                                        <p:attrNameLst>
                                          <p:attrName>ppt_x</p:attrName>
                                        </p:attrNameLst>
                                      </p:cBhvr>
                                      <p:tavLst>
                                        <p:tav tm="0">
                                          <p:val>
                                            <p:strVal val="ppt_x"/>
                                          </p:val>
                                        </p:tav>
                                        <p:tav tm="100000">
                                          <p:val>
                                            <p:strVal val="ppt_x+ppt_w/2"/>
                                          </p:val>
                                        </p:tav>
                                      </p:tavLst>
                                    </p:anim>
                                    <p:anim calcmode="lin" valueType="num">
                                      <p:cBhvr>
                                        <p:cTn id="55" dur="3000"/>
                                        <p:tgtEl>
                                          <p:spTgt spid="145421"/>
                                        </p:tgtEl>
                                        <p:attrNameLst>
                                          <p:attrName>ppt_y</p:attrName>
                                        </p:attrNameLst>
                                      </p:cBhvr>
                                      <p:tavLst>
                                        <p:tav tm="0">
                                          <p:val>
                                            <p:strVal val="ppt_y"/>
                                          </p:val>
                                        </p:tav>
                                        <p:tav tm="100000">
                                          <p:val>
                                            <p:strVal val="ppt_y"/>
                                          </p:val>
                                        </p:tav>
                                      </p:tavLst>
                                    </p:anim>
                                    <p:anim calcmode="lin" valueType="num">
                                      <p:cBhvr>
                                        <p:cTn id="56" dur="3000"/>
                                        <p:tgtEl>
                                          <p:spTgt spid="145421"/>
                                        </p:tgtEl>
                                        <p:attrNameLst>
                                          <p:attrName>ppt_w</p:attrName>
                                        </p:attrNameLst>
                                      </p:cBhvr>
                                      <p:tavLst>
                                        <p:tav tm="0">
                                          <p:val>
                                            <p:strVal val="ppt_w"/>
                                          </p:val>
                                        </p:tav>
                                        <p:tav tm="100000">
                                          <p:val>
                                            <p:fltVal val="0"/>
                                          </p:val>
                                        </p:tav>
                                      </p:tavLst>
                                    </p:anim>
                                    <p:anim calcmode="lin" valueType="num">
                                      <p:cBhvr>
                                        <p:cTn id="57" dur="3000"/>
                                        <p:tgtEl>
                                          <p:spTgt spid="145421"/>
                                        </p:tgtEl>
                                        <p:attrNameLst>
                                          <p:attrName>ppt_h</p:attrName>
                                        </p:attrNameLst>
                                      </p:cBhvr>
                                      <p:tavLst>
                                        <p:tav tm="0">
                                          <p:val>
                                            <p:strVal val="ppt_h"/>
                                          </p:val>
                                        </p:tav>
                                        <p:tav tm="100000">
                                          <p:val>
                                            <p:strVal val="ppt_h"/>
                                          </p:val>
                                        </p:tav>
                                      </p:tavLst>
                                    </p:anim>
                                    <p:set>
                                      <p:cBhvr>
                                        <p:cTn id="58" dur="1" fill="hold">
                                          <p:stCondLst>
                                            <p:cond delay="2999"/>
                                          </p:stCondLst>
                                        </p:cTn>
                                        <p:tgtEl>
                                          <p:spTgt spid="145421"/>
                                        </p:tgtEl>
                                        <p:attrNameLst>
                                          <p:attrName>style.visibility</p:attrName>
                                        </p:attrNameLst>
                                      </p:cBhvr>
                                      <p:to>
                                        <p:strVal val="hidden"/>
                                      </p:to>
                                    </p:set>
                                  </p:childTnLst>
                                </p:cTn>
                              </p:par>
                              <p:par>
                                <p:cTn id="59" presetID="17" presetClass="exit" presetSubtype="2" fill="hold" grpId="0" nodeType="withEffect">
                                  <p:stCondLst>
                                    <p:cond delay="0"/>
                                  </p:stCondLst>
                                  <p:childTnLst>
                                    <p:anim calcmode="lin" valueType="num">
                                      <p:cBhvr>
                                        <p:cTn id="60" dur="3000"/>
                                        <p:tgtEl>
                                          <p:spTgt spid="145422"/>
                                        </p:tgtEl>
                                        <p:attrNameLst>
                                          <p:attrName>ppt_x</p:attrName>
                                        </p:attrNameLst>
                                      </p:cBhvr>
                                      <p:tavLst>
                                        <p:tav tm="0">
                                          <p:val>
                                            <p:strVal val="ppt_x"/>
                                          </p:val>
                                        </p:tav>
                                        <p:tav tm="100000">
                                          <p:val>
                                            <p:strVal val="ppt_x+ppt_w/2"/>
                                          </p:val>
                                        </p:tav>
                                      </p:tavLst>
                                    </p:anim>
                                    <p:anim calcmode="lin" valueType="num">
                                      <p:cBhvr>
                                        <p:cTn id="61" dur="3000"/>
                                        <p:tgtEl>
                                          <p:spTgt spid="145422"/>
                                        </p:tgtEl>
                                        <p:attrNameLst>
                                          <p:attrName>ppt_y</p:attrName>
                                        </p:attrNameLst>
                                      </p:cBhvr>
                                      <p:tavLst>
                                        <p:tav tm="0">
                                          <p:val>
                                            <p:strVal val="ppt_y"/>
                                          </p:val>
                                        </p:tav>
                                        <p:tav tm="100000">
                                          <p:val>
                                            <p:strVal val="ppt_y"/>
                                          </p:val>
                                        </p:tav>
                                      </p:tavLst>
                                    </p:anim>
                                    <p:anim calcmode="lin" valueType="num">
                                      <p:cBhvr>
                                        <p:cTn id="62" dur="3000"/>
                                        <p:tgtEl>
                                          <p:spTgt spid="145422"/>
                                        </p:tgtEl>
                                        <p:attrNameLst>
                                          <p:attrName>ppt_w</p:attrName>
                                        </p:attrNameLst>
                                      </p:cBhvr>
                                      <p:tavLst>
                                        <p:tav tm="0">
                                          <p:val>
                                            <p:strVal val="ppt_w"/>
                                          </p:val>
                                        </p:tav>
                                        <p:tav tm="100000">
                                          <p:val>
                                            <p:fltVal val="0"/>
                                          </p:val>
                                        </p:tav>
                                      </p:tavLst>
                                    </p:anim>
                                    <p:anim calcmode="lin" valueType="num">
                                      <p:cBhvr>
                                        <p:cTn id="63" dur="3000"/>
                                        <p:tgtEl>
                                          <p:spTgt spid="145422"/>
                                        </p:tgtEl>
                                        <p:attrNameLst>
                                          <p:attrName>ppt_h</p:attrName>
                                        </p:attrNameLst>
                                      </p:cBhvr>
                                      <p:tavLst>
                                        <p:tav tm="0">
                                          <p:val>
                                            <p:strVal val="ppt_h"/>
                                          </p:val>
                                        </p:tav>
                                        <p:tav tm="100000">
                                          <p:val>
                                            <p:strVal val="ppt_h"/>
                                          </p:val>
                                        </p:tav>
                                      </p:tavLst>
                                    </p:anim>
                                    <p:set>
                                      <p:cBhvr>
                                        <p:cTn id="64" dur="1" fill="hold">
                                          <p:stCondLst>
                                            <p:cond delay="2999"/>
                                          </p:stCondLst>
                                        </p:cTn>
                                        <p:tgtEl>
                                          <p:spTgt spid="145422"/>
                                        </p:tgtEl>
                                        <p:attrNameLst>
                                          <p:attrName>style.visibility</p:attrName>
                                        </p:attrNameLst>
                                      </p:cBhvr>
                                      <p:to>
                                        <p:strVal val="hidden"/>
                                      </p:to>
                                    </p:set>
                                  </p:childTnLst>
                                </p:cTn>
                              </p:par>
                              <p:par>
                                <p:cTn id="65" presetID="17" presetClass="exit" presetSubtype="2" fill="hold" grpId="0" nodeType="withEffect">
                                  <p:stCondLst>
                                    <p:cond delay="0"/>
                                  </p:stCondLst>
                                  <p:childTnLst>
                                    <p:anim calcmode="lin" valueType="num">
                                      <p:cBhvr>
                                        <p:cTn id="66" dur="3000"/>
                                        <p:tgtEl>
                                          <p:spTgt spid="145423"/>
                                        </p:tgtEl>
                                        <p:attrNameLst>
                                          <p:attrName>ppt_x</p:attrName>
                                        </p:attrNameLst>
                                      </p:cBhvr>
                                      <p:tavLst>
                                        <p:tav tm="0">
                                          <p:val>
                                            <p:strVal val="ppt_x"/>
                                          </p:val>
                                        </p:tav>
                                        <p:tav tm="100000">
                                          <p:val>
                                            <p:strVal val="ppt_x+ppt_w/2"/>
                                          </p:val>
                                        </p:tav>
                                      </p:tavLst>
                                    </p:anim>
                                    <p:anim calcmode="lin" valueType="num">
                                      <p:cBhvr>
                                        <p:cTn id="67" dur="3000"/>
                                        <p:tgtEl>
                                          <p:spTgt spid="145423"/>
                                        </p:tgtEl>
                                        <p:attrNameLst>
                                          <p:attrName>ppt_y</p:attrName>
                                        </p:attrNameLst>
                                      </p:cBhvr>
                                      <p:tavLst>
                                        <p:tav tm="0">
                                          <p:val>
                                            <p:strVal val="ppt_y"/>
                                          </p:val>
                                        </p:tav>
                                        <p:tav tm="100000">
                                          <p:val>
                                            <p:strVal val="ppt_y"/>
                                          </p:val>
                                        </p:tav>
                                      </p:tavLst>
                                    </p:anim>
                                    <p:anim calcmode="lin" valueType="num">
                                      <p:cBhvr>
                                        <p:cTn id="68" dur="3000"/>
                                        <p:tgtEl>
                                          <p:spTgt spid="145423"/>
                                        </p:tgtEl>
                                        <p:attrNameLst>
                                          <p:attrName>ppt_w</p:attrName>
                                        </p:attrNameLst>
                                      </p:cBhvr>
                                      <p:tavLst>
                                        <p:tav tm="0">
                                          <p:val>
                                            <p:strVal val="ppt_w"/>
                                          </p:val>
                                        </p:tav>
                                        <p:tav tm="100000">
                                          <p:val>
                                            <p:fltVal val="0"/>
                                          </p:val>
                                        </p:tav>
                                      </p:tavLst>
                                    </p:anim>
                                    <p:anim calcmode="lin" valueType="num">
                                      <p:cBhvr>
                                        <p:cTn id="69" dur="3000"/>
                                        <p:tgtEl>
                                          <p:spTgt spid="145423"/>
                                        </p:tgtEl>
                                        <p:attrNameLst>
                                          <p:attrName>ppt_h</p:attrName>
                                        </p:attrNameLst>
                                      </p:cBhvr>
                                      <p:tavLst>
                                        <p:tav tm="0">
                                          <p:val>
                                            <p:strVal val="ppt_h"/>
                                          </p:val>
                                        </p:tav>
                                        <p:tav tm="100000">
                                          <p:val>
                                            <p:strVal val="ppt_h"/>
                                          </p:val>
                                        </p:tav>
                                      </p:tavLst>
                                    </p:anim>
                                    <p:set>
                                      <p:cBhvr>
                                        <p:cTn id="70" dur="1" fill="hold">
                                          <p:stCondLst>
                                            <p:cond delay="2999"/>
                                          </p:stCondLst>
                                        </p:cTn>
                                        <p:tgtEl>
                                          <p:spTgt spid="145423"/>
                                        </p:tgtEl>
                                        <p:attrNameLst>
                                          <p:attrName>style.visibility</p:attrName>
                                        </p:attrNameLst>
                                      </p:cBhvr>
                                      <p:to>
                                        <p:strVal val="hidden"/>
                                      </p:to>
                                    </p:set>
                                  </p:childTnLst>
                                </p:cTn>
                              </p:par>
                              <p:par>
                                <p:cTn id="71" presetID="17" presetClass="exit" presetSubtype="2" fill="hold" grpId="0" nodeType="withEffect">
                                  <p:stCondLst>
                                    <p:cond delay="0"/>
                                  </p:stCondLst>
                                  <p:childTnLst>
                                    <p:anim calcmode="lin" valueType="num">
                                      <p:cBhvr>
                                        <p:cTn id="72" dur="3000"/>
                                        <p:tgtEl>
                                          <p:spTgt spid="145424"/>
                                        </p:tgtEl>
                                        <p:attrNameLst>
                                          <p:attrName>ppt_x</p:attrName>
                                        </p:attrNameLst>
                                      </p:cBhvr>
                                      <p:tavLst>
                                        <p:tav tm="0">
                                          <p:val>
                                            <p:strVal val="ppt_x"/>
                                          </p:val>
                                        </p:tav>
                                        <p:tav tm="100000">
                                          <p:val>
                                            <p:strVal val="ppt_x+ppt_w/2"/>
                                          </p:val>
                                        </p:tav>
                                      </p:tavLst>
                                    </p:anim>
                                    <p:anim calcmode="lin" valueType="num">
                                      <p:cBhvr>
                                        <p:cTn id="73" dur="3000"/>
                                        <p:tgtEl>
                                          <p:spTgt spid="145424"/>
                                        </p:tgtEl>
                                        <p:attrNameLst>
                                          <p:attrName>ppt_y</p:attrName>
                                        </p:attrNameLst>
                                      </p:cBhvr>
                                      <p:tavLst>
                                        <p:tav tm="0">
                                          <p:val>
                                            <p:strVal val="ppt_y"/>
                                          </p:val>
                                        </p:tav>
                                        <p:tav tm="100000">
                                          <p:val>
                                            <p:strVal val="ppt_y"/>
                                          </p:val>
                                        </p:tav>
                                      </p:tavLst>
                                    </p:anim>
                                    <p:anim calcmode="lin" valueType="num">
                                      <p:cBhvr>
                                        <p:cTn id="74" dur="3000"/>
                                        <p:tgtEl>
                                          <p:spTgt spid="145424"/>
                                        </p:tgtEl>
                                        <p:attrNameLst>
                                          <p:attrName>ppt_w</p:attrName>
                                        </p:attrNameLst>
                                      </p:cBhvr>
                                      <p:tavLst>
                                        <p:tav tm="0">
                                          <p:val>
                                            <p:strVal val="ppt_w"/>
                                          </p:val>
                                        </p:tav>
                                        <p:tav tm="100000">
                                          <p:val>
                                            <p:fltVal val="0"/>
                                          </p:val>
                                        </p:tav>
                                      </p:tavLst>
                                    </p:anim>
                                    <p:anim calcmode="lin" valueType="num">
                                      <p:cBhvr>
                                        <p:cTn id="75" dur="3000"/>
                                        <p:tgtEl>
                                          <p:spTgt spid="145424"/>
                                        </p:tgtEl>
                                        <p:attrNameLst>
                                          <p:attrName>ppt_h</p:attrName>
                                        </p:attrNameLst>
                                      </p:cBhvr>
                                      <p:tavLst>
                                        <p:tav tm="0">
                                          <p:val>
                                            <p:strVal val="ppt_h"/>
                                          </p:val>
                                        </p:tav>
                                        <p:tav tm="100000">
                                          <p:val>
                                            <p:strVal val="ppt_h"/>
                                          </p:val>
                                        </p:tav>
                                      </p:tavLst>
                                    </p:anim>
                                    <p:set>
                                      <p:cBhvr>
                                        <p:cTn id="76" dur="1" fill="hold">
                                          <p:stCondLst>
                                            <p:cond delay="2999"/>
                                          </p:stCondLst>
                                        </p:cTn>
                                        <p:tgtEl>
                                          <p:spTgt spid="145424"/>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45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P spid="145414" grpId="0" animBg="1"/>
      <p:bldP spid="145415" grpId="0" animBg="1"/>
      <p:bldP spid="145416" grpId="0" animBg="1"/>
      <p:bldP spid="145417" grpId="0" animBg="1"/>
      <p:bldP spid="145418" grpId="0" animBg="1"/>
      <p:bldP spid="145419" grpId="0" animBg="1"/>
      <p:bldP spid="145420" grpId="0" animBg="1"/>
      <p:bldP spid="145421" grpId="0" animBg="1"/>
      <p:bldP spid="145422" grpId="0" animBg="1"/>
      <p:bldP spid="145423" grpId="0" animBg="1"/>
      <p:bldP spid="1454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cstate="print"/>
          <a:srcRect/>
          <a:stretch>
            <a:fillRect/>
          </a:stretch>
        </p:blipFill>
        <p:spPr bwMode="auto">
          <a:xfrm>
            <a:off x="357188" y="1071563"/>
            <a:ext cx="4000500" cy="2713037"/>
          </a:xfrm>
          <a:prstGeom prst="rect">
            <a:avLst/>
          </a:prstGeom>
          <a:noFill/>
          <a:ln w="9525">
            <a:noFill/>
            <a:miter lim="800000"/>
            <a:headEnd/>
            <a:tailEnd/>
          </a:ln>
        </p:spPr>
      </p:pic>
      <p:grpSp>
        <p:nvGrpSpPr>
          <p:cNvPr id="2" name="Group 18"/>
          <p:cNvGrpSpPr>
            <a:grpSpLocks/>
          </p:cNvGrpSpPr>
          <p:nvPr/>
        </p:nvGrpSpPr>
        <p:grpSpPr bwMode="auto">
          <a:xfrm>
            <a:off x="992188" y="1843088"/>
            <a:ext cx="1508125" cy="1303337"/>
            <a:chOff x="2290" y="2163"/>
            <a:chExt cx="950" cy="561"/>
          </a:xfrm>
        </p:grpSpPr>
        <p:sp>
          <p:nvSpPr>
            <p:cNvPr id="26646" name="Text Box 7"/>
            <p:cNvSpPr txBox="1">
              <a:spLocks noChangeArrowheads="1"/>
            </p:cNvSpPr>
            <p:nvPr/>
          </p:nvSpPr>
          <p:spPr bwMode="auto">
            <a:xfrm>
              <a:off x="2472" y="2163"/>
              <a:ext cx="338" cy="106"/>
            </a:xfrm>
            <a:prstGeom prst="rect">
              <a:avLst/>
            </a:prstGeom>
            <a:noFill/>
            <a:ln w="9525">
              <a:noFill/>
              <a:miter lim="800000"/>
              <a:headEnd/>
              <a:tailEnd/>
            </a:ln>
          </p:spPr>
          <p:txBody>
            <a:bodyPr>
              <a:spAutoFit/>
            </a:bodyPr>
            <a:lstStyle/>
            <a:p>
              <a:r>
                <a:rPr lang="en-GB" sz="1000" b="1"/>
                <a:t>data</a:t>
              </a:r>
            </a:p>
          </p:txBody>
        </p:sp>
        <p:sp>
          <p:nvSpPr>
            <p:cNvPr id="26647" name="Line 8"/>
            <p:cNvSpPr>
              <a:spLocks noChangeShapeType="1"/>
            </p:cNvSpPr>
            <p:nvPr/>
          </p:nvSpPr>
          <p:spPr bwMode="auto">
            <a:xfrm>
              <a:off x="2290" y="2405"/>
              <a:ext cx="136" cy="0"/>
            </a:xfrm>
            <a:prstGeom prst="line">
              <a:avLst/>
            </a:prstGeom>
            <a:noFill/>
            <a:ln w="28575">
              <a:solidFill>
                <a:schemeClr val="tx1"/>
              </a:solidFill>
              <a:round/>
              <a:headEnd/>
              <a:tailEnd/>
            </a:ln>
          </p:spPr>
          <p:txBody>
            <a:bodyPr/>
            <a:lstStyle/>
            <a:p>
              <a:endParaRPr lang="it-IT"/>
            </a:p>
          </p:txBody>
        </p:sp>
        <p:sp>
          <p:nvSpPr>
            <p:cNvPr id="26648" name="Text Box 9"/>
            <p:cNvSpPr txBox="1">
              <a:spLocks noChangeArrowheads="1"/>
            </p:cNvSpPr>
            <p:nvPr/>
          </p:nvSpPr>
          <p:spPr bwMode="auto">
            <a:xfrm>
              <a:off x="2484" y="2316"/>
              <a:ext cx="756" cy="172"/>
            </a:xfrm>
            <a:prstGeom prst="rect">
              <a:avLst/>
            </a:prstGeom>
            <a:noFill/>
            <a:ln w="9525">
              <a:noFill/>
              <a:miter lim="800000"/>
              <a:headEnd/>
              <a:tailEnd/>
            </a:ln>
          </p:spPr>
          <p:txBody>
            <a:bodyPr>
              <a:spAutoFit/>
            </a:bodyPr>
            <a:lstStyle/>
            <a:p>
              <a:r>
                <a:rPr lang="en-GB" sz="1000" b="1"/>
                <a:t>CORSIKA </a:t>
              </a:r>
            </a:p>
            <a:p>
              <a:r>
                <a:rPr lang="en-GB" sz="1000" b="1"/>
                <a:t>QGSJET +NSU</a:t>
              </a:r>
            </a:p>
          </p:txBody>
        </p:sp>
        <p:sp>
          <p:nvSpPr>
            <p:cNvPr id="26649" name="Rectangle 16"/>
            <p:cNvSpPr>
              <a:spLocks noChangeArrowheads="1"/>
            </p:cNvSpPr>
            <p:nvPr/>
          </p:nvSpPr>
          <p:spPr bwMode="auto">
            <a:xfrm>
              <a:off x="2290" y="2579"/>
              <a:ext cx="182" cy="91"/>
            </a:xfrm>
            <a:prstGeom prst="rect">
              <a:avLst/>
            </a:prstGeom>
            <a:solidFill>
              <a:srgbClr val="A50021">
                <a:alpha val="63921"/>
              </a:srgbClr>
            </a:solidFill>
            <a:ln w="9525">
              <a:noFill/>
              <a:miter lim="800000"/>
              <a:headEnd/>
              <a:tailEnd/>
            </a:ln>
          </p:spPr>
          <p:txBody>
            <a:bodyPr wrap="none" anchor="ctr"/>
            <a:lstStyle/>
            <a:p>
              <a:endParaRPr lang="es-ES"/>
            </a:p>
          </p:txBody>
        </p:sp>
        <p:sp>
          <p:nvSpPr>
            <p:cNvPr id="26650" name="Text Box 17"/>
            <p:cNvSpPr txBox="1">
              <a:spLocks noChangeArrowheads="1"/>
            </p:cNvSpPr>
            <p:nvPr/>
          </p:nvSpPr>
          <p:spPr bwMode="auto">
            <a:xfrm>
              <a:off x="2497" y="2569"/>
              <a:ext cx="634" cy="155"/>
            </a:xfrm>
            <a:prstGeom prst="rect">
              <a:avLst/>
            </a:prstGeom>
            <a:noFill/>
            <a:ln w="9525">
              <a:noFill/>
              <a:miter lim="800000"/>
              <a:headEnd/>
              <a:tailEnd/>
            </a:ln>
          </p:spPr>
          <p:txBody>
            <a:bodyPr wrap="none">
              <a:spAutoFit/>
            </a:bodyPr>
            <a:lstStyle/>
            <a:p>
              <a:r>
                <a:rPr lang="en-GB" sz="1000" b="1"/>
                <a:t>MC uncertainty</a:t>
              </a:r>
            </a:p>
          </p:txBody>
        </p:sp>
      </p:grpSp>
      <p:sp>
        <p:nvSpPr>
          <p:cNvPr id="26629" name="10 Título"/>
          <p:cNvSpPr>
            <a:spLocks noGrp="1"/>
          </p:cNvSpPr>
          <p:nvPr>
            <p:ph type="title"/>
          </p:nvPr>
        </p:nvSpPr>
        <p:spPr>
          <a:xfrm>
            <a:off x="0" y="0"/>
            <a:ext cx="9144000" cy="785813"/>
          </a:xfrm>
        </p:spPr>
        <p:txBody>
          <a:bodyPr/>
          <a:lstStyle/>
          <a:p>
            <a:r>
              <a:rPr lang="en-GB" dirty="0" smtClean="0"/>
              <a:t> </a:t>
            </a:r>
            <a:r>
              <a:rPr lang="en-GB" dirty="0" err="1" smtClean="0"/>
              <a:t>Downgoing</a:t>
            </a:r>
            <a:r>
              <a:rPr lang="en-GB" dirty="0" smtClean="0"/>
              <a:t> </a:t>
            </a:r>
            <a:r>
              <a:rPr lang="en-GB" dirty="0" err="1" smtClean="0"/>
              <a:t>Muons</a:t>
            </a:r>
            <a:r>
              <a:rPr lang="en-GB" dirty="0" smtClean="0"/>
              <a:t> (5-lines)</a:t>
            </a:r>
          </a:p>
        </p:txBody>
      </p:sp>
      <p:pic>
        <p:nvPicPr>
          <p:cNvPr id="26630" name="Picture 3"/>
          <p:cNvPicPr>
            <a:picLocks noChangeAspect="1" noChangeArrowheads="1"/>
          </p:cNvPicPr>
          <p:nvPr/>
        </p:nvPicPr>
        <p:blipFill>
          <a:blip r:embed="rId4" cstate="print"/>
          <a:srcRect/>
          <a:stretch>
            <a:fillRect/>
          </a:stretch>
        </p:blipFill>
        <p:spPr bwMode="auto">
          <a:xfrm>
            <a:off x="4854575" y="1071563"/>
            <a:ext cx="4003675" cy="2714625"/>
          </a:xfrm>
          <a:prstGeom prst="rect">
            <a:avLst/>
          </a:prstGeom>
          <a:noFill/>
          <a:ln w="9525">
            <a:noFill/>
            <a:miter lim="800000"/>
            <a:headEnd/>
            <a:tailEnd/>
          </a:ln>
        </p:spPr>
      </p:pic>
      <p:pic>
        <p:nvPicPr>
          <p:cNvPr id="26631" name="Picture 4"/>
          <p:cNvPicPr>
            <a:picLocks noChangeAspect="1" noChangeArrowheads="1"/>
          </p:cNvPicPr>
          <p:nvPr/>
        </p:nvPicPr>
        <p:blipFill>
          <a:blip r:embed="rId5" cstate="print"/>
          <a:srcRect/>
          <a:stretch>
            <a:fillRect/>
          </a:stretch>
        </p:blipFill>
        <p:spPr bwMode="auto">
          <a:xfrm>
            <a:off x="357188" y="3854450"/>
            <a:ext cx="4006850" cy="2717800"/>
          </a:xfrm>
          <a:prstGeom prst="rect">
            <a:avLst/>
          </a:prstGeom>
          <a:noFill/>
          <a:ln w="9525">
            <a:noFill/>
            <a:miter lim="800000"/>
            <a:headEnd/>
            <a:tailEnd/>
          </a:ln>
        </p:spPr>
      </p:pic>
      <p:grpSp>
        <p:nvGrpSpPr>
          <p:cNvPr id="3" name="Group 22"/>
          <p:cNvGrpSpPr>
            <a:grpSpLocks/>
          </p:cNvGrpSpPr>
          <p:nvPr/>
        </p:nvGrpSpPr>
        <p:grpSpPr bwMode="auto">
          <a:xfrm>
            <a:off x="973138" y="4508500"/>
            <a:ext cx="1841500" cy="1233488"/>
            <a:chOff x="1308" y="1871"/>
            <a:chExt cx="1087" cy="809"/>
          </a:xfrm>
        </p:grpSpPr>
        <p:sp>
          <p:nvSpPr>
            <p:cNvPr id="26638" name="Oval 4"/>
            <p:cNvSpPr>
              <a:spLocks noChangeArrowheads="1"/>
            </p:cNvSpPr>
            <p:nvPr/>
          </p:nvSpPr>
          <p:spPr bwMode="auto">
            <a:xfrm>
              <a:off x="1418" y="2095"/>
              <a:ext cx="44" cy="44"/>
            </a:xfrm>
            <a:prstGeom prst="ellipse">
              <a:avLst/>
            </a:prstGeom>
            <a:solidFill>
              <a:schemeClr val="tx1"/>
            </a:solidFill>
            <a:ln w="9525">
              <a:solidFill>
                <a:schemeClr val="tx1"/>
              </a:solidFill>
              <a:round/>
              <a:headEnd/>
              <a:tailEnd/>
            </a:ln>
          </p:spPr>
          <p:txBody>
            <a:bodyPr wrap="none" anchor="ctr"/>
            <a:lstStyle/>
            <a:p>
              <a:endParaRPr lang="es-ES"/>
            </a:p>
          </p:txBody>
        </p:sp>
        <p:sp>
          <p:nvSpPr>
            <p:cNvPr id="26639" name="Text Box 5"/>
            <p:cNvSpPr txBox="1">
              <a:spLocks noChangeArrowheads="1"/>
            </p:cNvSpPr>
            <p:nvPr/>
          </p:nvSpPr>
          <p:spPr bwMode="auto">
            <a:xfrm>
              <a:off x="1643" y="2035"/>
              <a:ext cx="278" cy="151"/>
            </a:xfrm>
            <a:prstGeom prst="rect">
              <a:avLst/>
            </a:prstGeom>
            <a:noFill/>
            <a:ln w="9525">
              <a:noFill/>
              <a:miter lim="800000"/>
              <a:headEnd/>
              <a:tailEnd/>
            </a:ln>
          </p:spPr>
          <p:txBody>
            <a:bodyPr wrap="none">
              <a:spAutoFit/>
            </a:bodyPr>
            <a:lstStyle/>
            <a:p>
              <a:r>
                <a:rPr lang="en-GB" sz="900" b="1"/>
                <a:t>data</a:t>
              </a:r>
            </a:p>
          </p:txBody>
        </p:sp>
        <p:sp>
          <p:nvSpPr>
            <p:cNvPr id="26640" name="Text Box 7"/>
            <p:cNvSpPr txBox="1">
              <a:spLocks noChangeArrowheads="1"/>
            </p:cNvSpPr>
            <p:nvPr/>
          </p:nvSpPr>
          <p:spPr bwMode="auto">
            <a:xfrm>
              <a:off x="1599" y="2187"/>
              <a:ext cx="667" cy="242"/>
            </a:xfrm>
            <a:prstGeom prst="rect">
              <a:avLst/>
            </a:prstGeom>
            <a:noFill/>
            <a:ln w="9525">
              <a:noFill/>
              <a:miter lim="800000"/>
              <a:headEnd/>
              <a:tailEnd/>
            </a:ln>
          </p:spPr>
          <p:txBody>
            <a:bodyPr wrap="none">
              <a:spAutoFit/>
            </a:bodyPr>
            <a:lstStyle/>
            <a:p>
              <a:r>
                <a:rPr lang="en-GB" sz="900" b="1"/>
                <a:t>CORSIKA  </a:t>
              </a:r>
            </a:p>
            <a:p>
              <a:r>
                <a:rPr lang="en-GB" sz="900" b="1"/>
                <a:t>QGSJET +NSU </a:t>
              </a:r>
            </a:p>
          </p:txBody>
        </p:sp>
        <p:sp>
          <p:nvSpPr>
            <p:cNvPr id="26641" name="Text Box 11"/>
            <p:cNvSpPr txBox="1">
              <a:spLocks noChangeArrowheads="1"/>
            </p:cNvSpPr>
            <p:nvPr/>
          </p:nvSpPr>
          <p:spPr bwMode="auto">
            <a:xfrm>
              <a:off x="1589" y="2438"/>
              <a:ext cx="806" cy="242"/>
            </a:xfrm>
            <a:prstGeom prst="rect">
              <a:avLst/>
            </a:prstGeom>
            <a:noFill/>
            <a:ln w="9525">
              <a:noFill/>
              <a:miter lim="800000"/>
              <a:headEnd/>
              <a:tailEnd/>
            </a:ln>
          </p:spPr>
          <p:txBody>
            <a:bodyPr wrap="none">
              <a:spAutoFit/>
            </a:bodyPr>
            <a:lstStyle/>
            <a:p>
              <a:r>
                <a:rPr lang="en-GB" sz="900" b="1"/>
                <a:t>CORSIKA </a:t>
              </a:r>
            </a:p>
            <a:p>
              <a:r>
                <a:rPr lang="en-GB" sz="900" b="1"/>
                <a:t>QGSJET+Horandel</a:t>
              </a:r>
            </a:p>
          </p:txBody>
        </p:sp>
        <p:sp>
          <p:nvSpPr>
            <p:cNvPr id="26642" name="Text Box 15"/>
            <p:cNvSpPr txBox="1">
              <a:spLocks noChangeArrowheads="1"/>
            </p:cNvSpPr>
            <p:nvPr/>
          </p:nvSpPr>
          <p:spPr bwMode="auto">
            <a:xfrm>
              <a:off x="1626" y="1871"/>
              <a:ext cx="433" cy="151"/>
            </a:xfrm>
            <a:prstGeom prst="rect">
              <a:avLst/>
            </a:prstGeom>
            <a:noFill/>
            <a:ln w="9525">
              <a:noFill/>
              <a:miter lim="800000"/>
              <a:headEnd/>
              <a:tailEnd/>
            </a:ln>
          </p:spPr>
          <p:txBody>
            <a:bodyPr wrap="none">
              <a:spAutoFit/>
            </a:bodyPr>
            <a:lstStyle/>
            <a:p>
              <a:r>
                <a:rPr lang="en-GB" sz="900" b="1"/>
                <a:t>MUPAGE</a:t>
              </a:r>
            </a:p>
          </p:txBody>
        </p:sp>
        <p:sp>
          <p:nvSpPr>
            <p:cNvPr id="26643" name="Line 18"/>
            <p:cNvSpPr>
              <a:spLocks noChangeShapeType="1"/>
            </p:cNvSpPr>
            <p:nvPr/>
          </p:nvSpPr>
          <p:spPr bwMode="auto">
            <a:xfrm>
              <a:off x="1354" y="2568"/>
              <a:ext cx="213" cy="0"/>
            </a:xfrm>
            <a:prstGeom prst="line">
              <a:avLst/>
            </a:prstGeom>
            <a:noFill/>
            <a:ln w="28575">
              <a:solidFill>
                <a:schemeClr val="tx1"/>
              </a:solidFill>
              <a:prstDash val="sysDot"/>
              <a:round/>
              <a:headEnd/>
              <a:tailEnd/>
            </a:ln>
          </p:spPr>
          <p:txBody>
            <a:bodyPr/>
            <a:lstStyle/>
            <a:p>
              <a:endParaRPr lang="it-IT"/>
            </a:p>
          </p:txBody>
        </p:sp>
        <p:sp>
          <p:nvSpPr>
            <p:cNvPr id="26644" name="Line 19"/>
            <p:cNvSpPr>
              <a:spLocks noChangeShapeType="1"/>
            </p:cNvSpPr>
            <p:nvPr/>
          </p:nvSpPr>
          <p:spPr bwMode="auto">
            <a:xfrm>
              <a:off x="1338" y="2303"/>
              <a:ext cx="213" cy="0"/>
            </a:xfrm>
            <a:prstGeom prst="line">
              <a:avLst/>
            </a:prstGeom>
            <a:noFill/>
            <a:ln w="28575">
              <a:solidFill>
                <a:schemeClr val="tx1"/>
              </a:solidFill>
              <a:round/>
              <a:headEnd/>
              <a:tailEnd/>
            </a:ln>
          </p:spPr>
          <p:txBody>
            <a:bodyPr/>
            <a:lstStyle/>
            <a:p>
              <a:endParaRPr lang="it-IT"/>
            </a:p>
          </p:txBody>
        </p:sp>
        <p:sp>
          <p:nvSpPr>
            <p:cNvPr id="26645" name="Line 20"/>
            <p:cNvSpPr>
              <a:spLocks noChangeShapeType="1"/>
            </p:cNvSpPr>
            <p:nvPr/>
          </p:nvSpPr>
          <p:spPr bwMode="auto">
            <a:xfrm>
              <a:off x="1308" y="1959"/>
              <a:ext cx="255" cy="0"/>
            </a:xfrm>
            <a:prstGeom prst="line">
              <a:avLst/>
            </a:prstGeom>
            <a:noFill/>
            <a:ln w="28575">
              <a:solidFill>
                <a:schemeClr val="tx1"/>
              </a:solidFill>
              <a:prstDash val="dashDot"/>
              <a:round/>
              <a:headEnd/>
              <a:tailEnd/>
            </a:ln>
          </p:spPr>
          <p:txBody>
            <a:bodyPr/>
            <a:lstStyle/>
            <a:p>
              <a:endParaRPr lang="it-IT"/>
            </a:p>
          </p:txBody>
        </p:sp>
      </p:grpSp>
      <p:sp>
        <p:nvSpPr>
          <p:cNvPr id="23" name="10 Título"/>
          <p:cNvSpPr txBox="1">
            <a:spLocks/>
          </p:cNvSpPr>
          <p:nvPr/>
        </p:nvSpPr>
        <p:spPr>
          <a:xfrm>
            <a:off x="4429125" y="4000500"/>
            <a:ext cx="4643438" cy="2428875"/>
          </a:xfrm>
          <a:prstGeom prst="rect">
            <a:avLst/>
          </a:prstGeom>
        </p:spPr>
        <p:txBody>
          <a:bodyPr anchor="ctr"/>
          <a:lstStyle/>
          <a:p>
            <a:pPr marL="95250" indent="82550" fontAlgn="auto">
              <a:spcAft>
                <a:spcPts val="0"/>
              </a:spcAft>
              <a:tabLst>
                <a:tab pos="273050" algn="l"/>
              </a:tabLst>
              <a:defRPr/>
            </a:pPr>
            <a:endParaRPr lang="en-GB" dirty="0">
              <a:solidFill>
                <a:srgbClr val="CCECFF"/>
              </a:solidFill>
              <a:latin typeface="+mj-lt"/>
              <a:ea typeface="+mj-ea"/>
              <a:cs typeface="+mj-cs"/>
            </a:endParaRPr>
          </a:p>
          <a:p>
            <a:pPr marL="95250" indent="82550" fontAlgn="auto">
              <a:spcAft>
                <a:spcPts val="0"/>
              </a:spcAft>
              <a:buFont typeface="Arial" pitchFamily="34" charset="0"/>
              <a:buChar char="•"/>
              <a:tabLst>
                <a:tab pos="273050" algn="l"/>
              </a:tabLst>
              <a:defRPr/>
            </a:pPr>
            <a:r>
              <a:rPr lang="en-GB" dirty="0">
                <a:solidFill>
                  <a:srgbClr val="CCECFF"/>
                </a:solidFill>
                <a:latin typeface="+mj-lt"/>
                <a:ea typeface="+mj-ea"/>
                <a:cs typeface="+mj-cs"/>
              </a:rPr>
              <a:t> Agreement within (substantial) theoretical +  MC </a:t>
            </a:r>
            <a:r>
              <a:rPr lang="en-GB" dirty="0" smtClean="0">
                <a:solidFill>
                  <a:srgbClr val="CCECFF"/>
                </a:solidFill>
                <a:latin typeface="+mj-lt"/>
                <a:ea typeface="+mj-ea"/>
                <a:cs typeface="+mj-cs"/>
              </a:rPr>
              <a:t>uncertainty</a:t>
            </a:r>
            <a:endParaRPr lang="en-GB" dirty="0">
              <a:solidFill>
                <a:srgbClr val="CCECFF"/>
              </a:solidFill>
              <a:latin typeface="+mj-lt"/>
              <a:ea typeface="+mj-ea"/>
              <a:cs typeface="+mj-cs"/>
            </a:endParaRPr>
          </a:p>
          <a:p>
            <a:pPr marL="95250" indent="82550" fontAlgn="auto">
              <a:spcAft>
                <a:spcPts val="0"/>
              </a:spcAft>
              <a:buFont typeface="Arial" pitchFamily="34" charset="0"/>
              <a:buChar char="•"/>
              <a:tabLst>
                <a:tab pos="273050" algn="l"/>
              </a:tabLst>
              <a:defRPr/>
            </a:pPr>
            <a:r>
              <a:rPr lang="en-GB" dirty="0">
                <a:solidFill>
                  <a:srgbClr val="CCECFF"/>
                </a:solidFill>
                <a:latin typeface="+mj-lt"/>
                <a:ea typeface="+mj-ea"/>
                <a:cs typeface="+mj-cs"/>
              </a:rPr>
              <a:t> Main experimental errors stem from OM efficiency and acceptance and optical water properties (</a:t>
            </a:r>
            <a:r>
              <a:rPr lang="el-GR" dirty="0">
                <a:solidFill>
                  <a:srgbClr val="CCECFF"/>
                </a:solidFill>
                <a:latin typeface="Calibri"/>
                <a:ea typeface="+mj-ea"/>
                <a:cs typeface="+mj-cs"/>
              </a:rPr>
              <a:t>λ</a:t>
            </a:r>
            <a:r>
              <a:rPr lang="es-ES" baseline="-25000" dirty="0">
                <a:solidFill>
                  <a:srgbClr val="CCECFF"/>
                </a:solidFill>
                <a:latin typeface="Calibri"/>
                <a:ea typeface="+mj-ea"/>
                <a:cs typeface="+mj-cs"/>
              </a:rPr>
              <a:t> </a:t>
            </a:r>
            <a:r>
              <a:rPr lang="es-ES" baseline="-25000" dirty="0" err="1">
                <a:solidFill>
                  <a:srgbClr val="CCECFF"/>
                </a:solidFill>
                <a:latin typeface="Calibri"/>
                <a:ea typeface="+mj-ea"/>
                <a:cs typeface="+mj-cs"/>
              </a:rPr>
              <a:t>abs</a:t>
            </a:r>
            <a:r>
              <a:rPr lang="es-ES" baseline="-25000" dirty="0">
                <a:solidFill>
                  <a:srgbClr val="CCECFF"/>
                </a:solidFill>
                <a:latin typeface="Calibri"/>
                <a:ea typeface="+mj-ea"/>
                <a:cs typeface="+mj-cs"/>
              </a:rPr>
              <a:t>  </a:t>
            </a:r>
            <a:r>
              <a:rPr lang="el-GR" dirty="0">
                <a:solidFill>
                  <a:srgbClr val="CCECFF"/>
                </a:solidFill>
                <a:latin typeface="Calibri"/>
                <a:ea typeface="+mj-ea"/>
                <a:cs typeface="+mj-cs"/>
              </a:rPr>
              <a:t>λ</a:t>
            </a:r>
            <a:r>
              <a:rPr lang="es-ES" baseline="-25000" dirty="0" err="1">
                <a:solidFill>
                  <a:srgbClr val="CCECFF"/>
                </a:solidFill>
                <a:latin typeface="Calibri"/>
                <a:ea typeface="+mj-ea"/>
                <a:cs typeface="+mj-cs"/>
              </a:rPr>
              <a:t>scatt</a:t>
            </a:r>
            <a:r>
              <a:rPr lang="es-ES" dirty="0">
                <a:solidFill>
                  <a:srgbClr val="CCECFF"/>
                </a:solidFill>
                <a:latin typeface="Calibri"/>
                <a:ea typeface="+mj-ea"/>
                <a:cs typeface="+mj-cs"/>
              </a:rPr>
              <a:t>)</a:t>
            </a:r>
            <a:endParaRPr lang="en-GB" dirty="0">
              <a:solidFill>
                <a:srgbClr val="CCECFF"/>
              </a:solidFill>
              <a:latin typeface="+mj-lt"/>
              <a:ea typeface="+mj-ea"/>
              <a:cs typeface="+mj-cs"/>
            </a:endParaRPr>
          </a:p>
          <a:p>
            <a:pPr marL="95250" indent="82550" fontAlgn="auto">
              <a:spcAft>
                <a:spcPts val="0"/>
              </a:spcAft>
              <a:defRPr/>
            </a:pPr>
            <a:endParaRPr lang="en-GB" dirty="0">
              <a:solidFill>
                <a:schemeClr val="bg1"/>
              </a:solidFill>
              <a:latin typeface="+mj-lt"/>
              <a:ea typeface="+mj-ea"/>
              <a:cs typeface="+mj-cs"/>
            </a:endParaRPr>
          </a:p>
        </p:txBody>
      </p:sp>
      <p:sp>
        <p:nvSpPr>
          <p:cNvPr id="26634" name="Oval 4"/>
          <p:cNvSpPr>
            <a:spLocks noChangeArrowheads="1"/>
          </p:cNvSpPr>
          <p:nvPr/>
        </p:nvSpPr>
        <p:spPr bwMode="auto">
          <a:xfrm>
            <a:off x="1044575" y="1928813"/>
            <a:ext cx="74613" cy="66675"/>
          </a:xfrm>
          <a:prstGeom prst="ellipse">
            <a:avLst/>
          </a:prstGeom>
          <a:solidFill>
            <a:schemeClr val="tx1"/>
          </a:solidFill>
          <a:ln w="9525">
            <a:solidFill>
              <a:schemeClr val="tx1"/>
            </a:solidFill>
            <a:round/>
            <a:headEnd/>
            <a:tailEnd/>
          </a:ln>
        </p:spPr>
        <p:txBody>
          <a:bodyPr wrap="none" anchor="ctr"/>
          <a:lstStyle/>
          <a:p>
            <a:endParaRPr lang="es-ES"/>
          </a:p>
        </p:txBody>
      </p:sp>
      <p:cxnSp>
        <p:nvCxnSpPr>
          <p:cNvPr id="26" name="11 Conector recto de flecha"/>
          <p:cNvCxnSpPr/>
          <p:nvPr/>
        </p:nvCxnSpPr>
        <p:spPr>
          <a:xfrm rot="5400000" flipH="1" flipV="1">
            <a:off x="400844" y="3499644"/>
            <a:ext cx="428625" cy="158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7" name="13 Conector recto de flecha"/>
          <p:cNvCxnSpPr/>
          <p:nvPr/>
        </p:nvCxnSpPr>
        <p:spPr>
          <a:xfrm rot="5400000">
            <a:off x="3964782" y="3455194"/>
            <a:ext cx="490537" cy="95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8" name="18 Conector recto de flecha"/>
          <p:cNvCxnSpPr/>
          <p:nvPr/>
        </p:nvCxnSpPr>
        <p:spPr>
          <a:xfrm>
            <a:off x="2214563" y="3641725"/>
            <a:ext cx="571500" cy="1588"/>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ransition spd="med" advTm="109887"/>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1"/>
          <p:cNvPicPr>
            <a:picLocks noChangeAspect="1" noChangeArrowheads="1"/>
          </p:cNvPicPr>
          <p:nvPr/>
        </p:nvPicPr>
        <p:blipFill>
          <a:blip r:embed="rId3" cstate="print"/>
          <a:srcRect/>
          <a:stretch>
            <a:fillRect/>
          </a:stretch>
        </p:blipFill>
        <p:spPr bwMode="auto">
          <a:xfrm>
            <a:off x="0" y="1000125"/>
            <a:ext cx="4414838" cy="3071813"/>
          </a:xfrm>
          <a:prstGeom prst="rect">
            <a:avLst/>
          </a:prstGeom>
          <a:noFill/>
          <a:ln w="9525">
            <a:noFill/>
            <a:miter lim="800000"/>
            <a:headEnd/>
            <a:tailEnd/>
          </a:ln>
        </p:spPr>
      </p:pic>
      <p:sp>
        <p:nvSpPr>
          <p:cNvPr id="27652" name="1 Título"/>
          <p:cNvSpPr>
            <a:spLocks noGrp="1"/>
          </p:cNvSpPr>
          <p:nvPr>
            <p:ph type="title"/>
          </p:nvPr>
        </p:nvSpPr>
        <p:spPr>
          <a:xfrm>
            <a:off x="785813" y="0"/>
            <a:ext cx="8358187" cy="857250"/>
          </a:xfrm>
        </p:spPr>
        <p:txBody>
          <a:bodyPr/>
          <a:lstStyle/>
          <a:p>
            <a:r>
              <a:rPr lang="en-GB" smtClean="0"/>
              <a:t>5 lines (2007): </a:t>
            </a:r>
            <a:r>
              <a:rPr lang="en-GB" sz="3100" smtClean="0"/>
              <a:t>Depth vs. Intensity</a:t>
            </a:r>
          </a:p>
        </p:txBody>
      </p:sp>
      <p:pic>
        <p:nvPicPr>
          <p:cNvPr id="27653" name="Picture 2"/>
          <p:cNvPicPr>
            <a:picLocks noChangeAspect="1" noChangeArrowheads="1"/>
          </p:cNvPicPr>
          <p:nvPr/>
        </p:nvPicPr>
        <p:blipFill>
          <a:blip r:embed="rId4" cstate="print"/>
          <a:srcRect/>
          <a:stretch>
            <a:fillRect/>
          </a:stretch>
        </p:blipFill>
        <p:spPr bwMode="auto">
          <a:xfrm>
            <a:off x="4643438" y="1000125"/>
            <a:ext cx="4286250" cy="5187950"/>
          </a:xfrm>
          <a:prstGeom prst="rect">
            <a:avLst/>
          </a:prstGeom>
          <a:noFill/>
          <a:ln w="9525">
            <a:noFill/>
            <a:miter lim="800000"/>
            <a:headEnd/>
            <a:tailEnd/>
          </a:ln>
        </p:spPr>
      </p:pic>
      <p:sp>
        <p:nvSpPr>
          <p:cNvPr id="27654" name="18 CuadroTexto"/>
          <p:cNvSpPr txBox="1">
            <a:spLocks noChangeArrowheads="1"/>
          </p:cNvSpPr>
          <p:nvPr/>
        </p:nvSpPr>
        <p:spPr bwMode="auto">
          <a:xfrm rot="2595632">
            <a:off x="2924175" y="1533525"/>
            <a:ext cx="1493838" cy="369888"/>
          </a:xfrm>
          <a:prstGeom prst="rect">
            <a:avLst/>
          </a:prstGeom>
          <a:noFill/>
          <a:ln w="9525">
            <a:noFill/>
            <a:miter lim="800000"/>
            <a:headEnd/>
            <a:tailEnd/>
          </a:ln>
        </p:spPr>
        <p:txBody>
          <a:bodyPr wrap="none">
            <a:spAutoFit/>
          </a:bodyPr>
          <a:lstStyle/>
          <a:p>
            <a:r>
              <a:rPr lang="en-GB">
                <a:solidFill>
                  <a:srgbClr val="FF0000"/>
                </a:solidFill>
              </a:rPr>
              <a:t>Preliminary</a:t>
            </a:r>
          </a:p>
        </p:txBody>
      </p:sp>
      <p:sp>
        <p:nvSpPr>
          <p:cNvPr id="27655" name="19 CuadroTexto"/>
          <p:cNvSpPr txBox="1">
            <a:spLocks noChangeArrowheads="1"/>
          </p:cNvSpPr>
          <p:nvPr/>
        </p:nvSpPr>
        <p:spPr bwMode="auto">
          <a:xfrm rot="2703126">
            <a:off x="7738269" y="1547019"/>
            <a:ext cx="1493838" cy="368300"/>
          </a:xfrm>
          <a:prstGeom prst="rect">
            <a:avLst/>
          </a:prstGeom>
          <a:noFill/>
          <a:ln w="9525">
            <a:noFill/>
            <a:miter lim="800000"/>
            <a:headEnd/>
            <a:tailEnd/>
          </a:ln>
        </p:spPr>
        <p:txBody>
          <a:bodyPr wrap="none">
            <a:spAutoFit/>
          </a:bodyPr>
          <a:lstStyle/>
          <a:p>
            <a:r>
              <a:rPr lang="en-GB">
                <a:solidFill>
                  <a:srgbClr val="FF0000"/>
                </a:solidFill>
              </a:rPr>
              <a:t>Preliminary</a:t>
            </a:r>
          </a:p>
        </p:txBody>
      </p:sp>
      <p:sp>
        <p:nvSpPr>
          <p:cNvPr id="27656" name="TextBox 10"/>
          <p:cNvSpPr txBox="1">
            <a:spLocks noChangeArrowheads="1"/>
          </p:cNvSpPr>
          <p:nvPr/>
        </p:nvSpPr>
        <p:spPr bwMode="auto">
          <a:xfrm>
            <a:off x="0" y="6416675"/>
            <a:ext cx="3954463" cy="369888"/>
          </a:xfrm>
          <a:prstGeom prst="rect">
            <a:avLst/>
          </a:prstGeom>
          <a:solidFill>
            <a:srgbClr val="FFC000"/>
          </a:solidFill>
          <a:ln w="9525">
            <a:noFill/>
            <a:miter lim="800000"/>
            <a:headEnd/>
            <a:tailEnd/>
          </a:ln>
        </p:spPr>
        <p:txBody>
          <a:bodyPr wrap="none">
            <a:spAutoFit/>
          </a:bodyPr>
          <a:lstStyle/>
          <a:p>
            <a:r>
              <a:rPr lang="en-GB"/>
              <a:t>See talk: M. Bazzotti, 8/7/09, HE340 </a:t>
            </a:r>
            <a:endParaRPr lang="en-GB">
              <a:cs typeface="Arial" pitchFamily="34" charset="0"/>
            </a:endParaRPr>
          </a:p>
        </p:txBody>
      </p:sp>
      <p:sp>
        <p:nvSpPr>
          <p:cNvPr id="12" name="Rectangle 11"/>
          <p:cNvSpPr/>
          <p:nvPr/>
        </p:nvSpPr>
        <p:spPr>
          <a:xfrm>
            <a:off x="4357688" y="6286500"/>
            <a:ext cx="4572000" cy="400050"/>
          </a:xfrm>
          <a:prstGeom prst="rect">
            <a:avLst/>
          </a:prstGeom>
        </p:spPr>
        <p:txBody>
          <a:bodyPr>
            <a:spAutoFit/>
          </a:bodyPr>
          <a:lstStyle/>
          <a:p>
            <a:pPr>
              <a:defRPr/>
            </a:pPr>
            <a:r>
              <a:rPr lang="en-GB" dirty="0">
                <a:solidFill>
                  <a:schemeClr val="accent3"/>
                </a:solidFill>
                <a:latin typeface="Calibri"/>
              </a:rPr>
              <a:t> </a:t>
            </a:r>
            <a:r>
              <a:rPr lang="en-GB" sz="2000" dirty="0">
                <a:solidFill>
                  <a:schemeClr val="accent3"/>
                </a:solidFill>
                <a:latin typeface="Calibri"/>
              </a:rPr>
              <a:t>Work on reducing </a:t>
            </a:r>
            <a:r>
              <a:rPr lang="en-GB" sz="2000" dirty="0" err="1">
                <a:solidFill>
                  <a:schemeClr val="accent3"/>
                </a:solidFill>
                <a:latin typeface="Calibri"/>
              </a:rPr>
              <a:t>systematics</a:t>
            </a:r>
            <a:r>
              <a:rPr lang="en-GB" sz="2000" dirty="0">
                <a:solidFill>
                  <a:schemeClr val="accent3"/>
                </a:solidFill>
                <a:latin typeface="Calibri"/>
              </a:rPr>
              <a:t> is ongoing</a:t>
            </a:r>
            <a:endParaRPr lang="en-GB" b="1" dirty="0">
              <a:solidFill>
                <a:schemeClr val="accent3"/>
              </a:solidFill>
              <a:latin typeface="Calibri"/>
            </a:endParaRPr>
          </a:p>
        </p:txBody>
      </p:sp>
      <p:grpSp>
        <p:nvGrpSpPr>
          <p:cNvPr id="2" name="Group 11"/>
          <p:cNvGrpSpPr>
            <a:grpSpLocks/>
          </p:cNvGrpSpPr>
          <p:nvPr/>
        </p:nvGrpSpPr>
        <p:grpSpPr bwMode="auto">
          <a:xfrm>
            <a:off x="571500" y="4214813"/>
            <a:ext cx="3143250" cy="1603375"/>
            <a:chOff x="3690" y="1015"/>
            <a:chExt cx="1980" cy="1010"/>
          </a:xfrm>
        </p:grpSpPr>
        <p:pic>
          <p:nvPicPr>
            <p:cNvPr id="27659" name="Picture 8" descr="Earth.bmp"/>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3690" y="1015"/>
              <a:ext cx="1980" cy="1010"/>
            </a:xfrm>
            <a:prstGeom prst="rect">
              <a:avLst/>
            </a:prstGeom>
            <a:noFill/>
            <a:ln w="9525">
              <a:noFill/>
              <a:miter lim="800000"/>
              <a:headEnd/>
              <a:tailEnd/>
            </a:ln>
          </p:spPr>
        </p:pic>
        <p:sp>
          <p:nvSpPr>
            <p:cNvPr id="27660" name="Rectangle 9"/>
            <p:cNvSpPr>
              <a:spLocks noChangeArrowheads="1"/>
            </p:cNvSpPr>
            <p:nvPr/>
          </p:nvSpPr>
          <p:spPr bwMode="auto">
            <a:xfrm>
              <a:off x="3724" y="1530"/>
              <a:ext cx="45" cy="90"/>
            </a:xfrm>
            <a:prstGeom prst="rect">
              <a:avLst/>
            </a:prstGeom>
            <a:solidFill>
              <a:srgbClr val="FF0000"/>
            </a:solidFill>
            <a:ln w="9525" algn="ctr">
              <a:solidFill>
                <a:schemeClr val="tx1"/>
              </a:solidFill>
              <a:round/>
              <a:headEnd/>
              <a:tailEnd/>
            </a:ln>
          </p:spPr>
          <p:txBody>
            <a:bodyPr/>
            <a:lstStyle/>
            <a:p>
              <a:pPr eaLnBrk="0" hangingPunct="0"/>
              <a:endParaRPr lang="fr-FR">
                <a:latin typeface="Lucida Sans Unicode" pitchFamily="34" charset="0"/>
              </a:endParaRPr>
            </a:p>
          </p:txBody>
        </p:sp>
        <p:cxnSp>
          <p:nvCxnSpPr>
            <p:cNvPr id="27661" name="Straight Connector 18"/>
            <p:cNvCxnSpPr>
              <a:cxnSpLocks noChangeShapeType="1"/>
            </p:cNvCxnSpPr>
            <p:nvPr/>
          </p:nvCxnSpPr>
          <p:spPr bwMode="auto">
            <a:xfrm rot="16200000" flipH="1">
              <a:off x="3490" y="1322"/>
              <a:ext cx="585" cy="12"/>
            </a:xfrm>
            <a:prstGeom prst="line">
              <a:avLst/>
            </a:prstGeom>
            <a:noFill/>
            <a:ln w="28575" algn="ctr">
              <a:solidFill>
                <a:srgbClr val="FFFFFF"/>
              </a:solidFill>
              <a:round/>
              <a:headEnd type="triangle" w="med" len="med"/>
              <a:tailEnd type="triangle" w="med" len="med"/>
            </a:ln>
          </p:spPr>
        </p:cxnSp>
        <p:cxnSp>
          <p:nvCxnSpPr>
            <p:cNvPr id="27662" name="Straight Connector 20"/>
            <p:cNvCxnSpPr>
              <a:cxnSpLocks noChangeShapeType="1"/>
            </p:cNvCxnSpPr>
            <p:nvPr/>
          </p:nvCxnSpPr>
          <p:spPr bwMode="auto">
            <a:xfrm rot="10800000" flipV="1">
              <a:off x="3798" y="1251"/>
              <a:ext cx="1467" cy="351"/>
            </a:xfrm>
            <a:prstGeom prst="line">
              <a:avLst/>
            </a:prstGeom>
            <a:noFill/>
            <a:ln w="28575" algn="ctr">
              <a:solidFill>
                <a:srgbClr val="FFFFFF"/>
              </a:solidFill>
              <a:round/>
              <a:headEnd type="triangle" w="med" len="med"/>
              <a:tailEnd type="triangle" w="med" len="med"/>
            </a:ln>
          </p:spPr>
        </p:cxnSp>
        <p:sp>
          <p:nvSpPr>
            <p:cNvPr id="27663" name="TextBox 23"/>
            <p:cNvSpPr txBox="1">
              <a:spLocks noChangeArrowheads="1"/>
            </p:cNvSpPr>
            <p:nvPr/>
          </p:nvSpPr>
          <p:spPr bwMode="auto">
            <a:xfrm>
              <a:off x="3763" y="1170"/>
              <a:ext cx="567" cy="233"/>
            </a:xfrm>
            <a:prstGeom prst="rect">
              <a:avLst/>
            </a:prstGeom>
            <a:noFill/>
            <a:ln w="9525">
              <a:noFill/>
              <a:miter lim="800000"/>
              <a:headEnd/>
              <a:tailEnd/>
            </a:ln>
          </p:spPr>
          <p:txBody>
            <a:bodyPr wrap="none">
              <a:spAutoFit/>
            </a:bodyPr>
            <a:lstStyle/>
            <a:p>
              <a:pPr eaLnBrk="0" hangingPunct="0"/>
              <a:r>
                <a:rPr lang="en-GB">
                  <a:solidFill>
                    <a:srgbClr val="FFFFFF"/>
                  </a:solidFill>
                  <a:latin typeface="Lucida Sans Unicode" pitchFamily="34" charset="0"/>
                </a:rPr>
                <a:t>2,5km</a:t>
              </a:r>
            </a:p>
          </p:txBody>
        </p:sp>
        <p:sp>
          <p:nvSpPr>
            <p:cNvPr id="27664" name="TextBox 24"/>
            <p:cNvSpPr txBox="1">
              <a:spLocks noChangeArrowheads="1"/>
            </p:cNvSpPr>
            <p:nvPr/>
          </p:nvSpPr>
          <p:spPr bwMode="auto">
            <a:xfrm>
              <a:off x="4770" y="1350"/>
              <a:ext cx="388" cy="231"/>
            </a:xfrm>
            <a:prstGeom prst="rect">
              <a:avLst/>
            </a:prstGeom>
            <a:noFill/>
            <a:ln w="9525">
              <a:noFill/>
              <a:miter lim="800000"/>
              <a:headEnd/>
              <a:tailEnd/>
            </a:ln>
          </p:spPr>
          <p:txBody>
            <a:bodyPr wrap="none">
              <a:spAutoFit/>
            </a:bodyPr>
            <a:lstStyle/>
            <a:p>
              <a:pPr eaLnBrk="0" hangingPunct="0"/>
              <a:r>
                <a:rPr lang="en-GB">
                  <a:solidFill>
                    <a:srgbClr val="FFFFFF"/>
                  </a:solidFill>
                  <a:latin typeface="Lucida Sans Unicode" pitchFamily="34" charset="0"/>
                </a:rPr>
                <a:t>6km</a:t>
              </a:r>
            </a:p>
          </p:txBody>
        </p:sp>
      </p:grpSp>
    </p:spTree>
  </p:cSld>
  <p:clrMapOvr>
    <a:masterClrMapping/>
  </p:clrMapOvr>
  <p:transition spd="med" advTm="39062"/>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4" cstate="print"/>
          <a:srcRect/>
          <a:stretch>
            <a:fillRect/>
          </a:stretch>
        </p:blipFill>
        <p:spPr bwMode="auto">
          <a:xfrm>
            <a:off x="3214688" y="2936875"/>
            <a:ext cx="5572125" cy="3778250"/>
          </a:xfrm>
          <a:prstGeom prst="rect">
            <a:avLst/>
          </a:prstGeom>
          <a:noFill/>
          <a:ln w="9525">
            <a:noFill/>
            <a:miter lim="800000"/>
            <a:headEnd/>
            <a:tailEnd/>
          </a:ln>
        </p:spPr>
      </p:pic>
      <p:cxnSp>
        <p:nvCxnSpPr>
          <p:cNvPr id="17" name="16 Conector recto de flecha"/>
          <p:cNvCxnSpPr/>
          <p:nvPr/>
        </p:nvCxnSpPr>
        <p:spPr>
          <a:xfrm flipV="1">
            <a:off x="6000750" y="3786188"/>
            <a:ext cx="2143125" cy="17859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 name="27 Grupo"/>
          <p:cNvGrpSpPr>
            <a:grpSpLocks/>
          </p:cNvGrpSpPr>
          <p:nvPr/>
        </p:nvGrpSpPr>
        <p:grpSpPr bwMode="auto">
          <a:xfrm>
            <a:off x="357188" y="5072063"/>
            <a:ext cx="2786062" cy="1285875"/>
            <a:chOff x="6028056" y="4816816"/>
            <a:chExt cx="2786082" cy="1285884"/>
          </a:xfrm>
        </p:grpSpPr>
        <p:sp>
          <p:nvSpPr>
            <p:cNvPr id="26" name="25 Rectángulo redondeado"/>
            <p:cNvSpPr/>
            <p:nvPr/>
          </p:nvSpPr>
          <p:spPr>
            <a:xfrm>
              <a:off x="6072506" y="4816816"/>
              <a:ext cx="2714644" cy="1285884"/>
            </a:xfrm>
            <a:prstGeom prst="roundRect">
              <a:avLst/>
            </a:prstGeom>
            <a:gradFill>
              <a:gsLst>
                <a:gs pos="0">
                  <a:schemeClr val="accent3">
                    <a:tint val="65000"/>
                    <a:satMod val="270000"/>
                  </a:schemeClr>
                </a:gs>
                <a:gs pos="25000">
                  <a:schemeClr val="accent3">
                    <a:tint val="60000"/>
                    <a:satMod val="300000"/>
                  </a:schemeClr>
                </a:gs>
                <a:gs pos="100000">
                  <a:schemeClr val="accent3">
                    <a:tint val="29000"/>
                    <a:satMod val="4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740" name="21 CuadroTexto"/>
            <p:cNvSpPr txBox="1">
              <a:spLocks noChangeArrowheads="1"/>
            </p:cNvSpPr>
            <p:nvPr/>
          </p:nvSpPr>
          <p:spPr bwMode="auto">
            <a:xfrm>
              <a:off x="6028056" y="4913667"/>
              <a:ext cx="2786082" cy="1015663"/>
            </a:xfrm>
            <a:prstGeom prst="rect">
              <a:avLst/>
            </a:prstGeom>
            <a:noFill/>
            <a:ln w="9525">
              <a:noFill/>
              <a:miter lim="800000"/>
              <a:headEnd/>
              <a:tailEnd/>
            </a:ln>
          </p:spPr>
          <p:txBody>
            <a:bodyPr>
              <a:spAutoFit/>
            </a:bodyPr>
            <a:lstStyle/>
            <a:p>
              <a:pPr algn="ctr"/>
              <a:r>
                <a:rPr lang="en-GB" sz="2000"/>
                <a:t>168 active days</a:t>
              </a:r>
            </a:p>
            <a:p>
              <a:pPr algn="ctr"/>
              <a:r>
                <a:rPr lang="en-GB" sz="2000"/>
                <a:t>168 upward events</a:t>
              </a:r>
            </a:p>
            <a:p>
              <a:pPr algn="ctr"/>
              <a:r>
                <a:rPr lang="en-GB" sz="2000"/>
                <a:t>(multi-line fit)</a:t>
              </a:r>
            </a:p>
          </p:txBody>
        </p:sp>
      </p:grpSp>
      <p:pic>
        <p:nvPicPr>
          <p:cNvPr id="1027" name="Picture 3"/>
          <p:cNvPicPr>
            <a:picLocks noChangeAspect="1" noChangeArrowheads="1"/>
          </p:cNvPicPr>
          <p:nvPr/>
        </p:nvPicPr>
        <p:blipFill>
          <a:blip r:embed="rId5" cstate="print"/>
          <a:srcRect/>
          <a:stretch>
            <a:fillRect/>
          </a:stretch>
        </p:blipFill>
        <p:spPr bwMode="auto">
          <a:xfrm>
            <a:off x="4286250" y="976313"/>
            <a:ext cx="4143375" cy="2809875"/>
          </a:xfrm>
          <a:prstGeom prst="rect">
            <a:avLst/>
          </a:prstGeom>
          <a:noFill/>
          <a:ln w="9525">
            <a:noFill/>
            <a:miter lim="800000"/>
            <a:headEnd/>
            <a:tailEnd/>
          </a:ln>
        </p:spPr>
      </p:pic>
      <p:sp>
        <p:nvSpPr>
          <p:cNvPr id="29703" name="10 Título"/>
          <p:cNvSpPr>
            <a:spLocks noGrp="1"/>
          </p:cNvSpPr>
          <p:nvPr>
            <p:ph type="title"/>
          </p:nvPr>
        </p:nvSpPr>
        <p:spPr>
          <a:xfrm>
            <a:off x="857250" y="0"/>
            <a:ext cx="8286750" cy="785813"/>
          </a:xfrm>
        </p:spPr>
        <p:txBody>
          <a:bodyPr/>
          <a:lstStyle/>
          <a:p>
            <a:pPr>
              <a:lnSpc>
                <a:spcPct val="150000"/>
              </a:lnSpc>
            </a:pPr>
            <a:r>
              <a:rPr lang="en-GB" sz="3000" b="1" smtClean="0"/>
              <a:t>5 line data (2007)</a:t>
            </a:r>
            <a:r>
              <a:rPr lang="en-GB" sz="3000" smtClean="0"/>
              <a:t>: NEUTRINOS</a:t>
            </a:r>
          </a:p>
        </p:txBody>
      </p:sp>
      <p:cxnSp>
        <p:nvCxnSpPr>
          <p:cNvPr id="16" name="15 Conector recto de flecha"/>
          <p:cNvCxnSpPr/>
          <p:nvPr/>
        </p:nvCxnSpPr>
        <p:spPr>
          <a:xfrm rot="5400000" flipH="1" flipV="1">
            <a:off x="3250406" y="4321970"/>
            <a:ext cx="1571625" cy="5000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rot="5400000" flipH="1" flipV="1">
            <a:off x="3429794" y="6428582"/>
            <a:ext cx="428625" cy="1587"/>
          </a:xfrm>
          <a:prstGeom prst="straightConnector1">
            <a:avLst/>
          </a:prstGeom>
          <a:ln w="1905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rot="5400000">
            <a:off x="8117682" y="6384131"/>
            <a:ext cx="490538" cy="9525"/>
          </a:xfrm>
          <a:prstGeom prst="straightConnector1">
            <a:avLst/>
          </a:prstGeom>
          <a:ln w="1905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5715000" y="6500813"/>
            <a:ext cx="571500" cy="1587"/>
          </a:xfrm>
          <a:prstGeom prst="straightConnector1">
            <a:avLst/>
          </a:prstGeom>
          <a:ln w="19050">
            <a:solidFill>
              <a:srgbClr val="3333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708" name="19 CuadroTexto"/>
          <p:cNvSpPr txBox="1">
            <a:spLocks noChangeArrowheads="1"/>
          </p:cNvSpPr>
          <p:nvPr/>
        </p:nvSpPr>
        <p:spPr bwMode="auto">
          <a:xfrm>
            <a:off x="8358188" y="6286500"/>
            <a:ext cx="528637" cy="246063"/>
          </a:xfrm>
          <a:prstGeom prst="rect">
            <a:avLst/>
          </a:prstGeom>
          <a:noFill/>
          <a:ln w="9525">
            <a:noFill/>
            <a:miter lim="800000"/>
            <a:headEnd/>
            <a:tailEnd/>
          </a:ln>
        </p:spPr>
        <p:txBody>
          <a:bodyPr wrap="none">
            <a:spAutoFit/>
          </a:bodyPr>
          <a:lstStyle/>
          <a:p>
            <a:r>
              <a:rPr lang="en-GB" sz="1000">
                <a:solidFill>
                  <a:srgbClr val="3333FF"/>
                </a:solidFill>
              </a:rPr>
              <a:t>down</a:t>
            </a:r>
          </a:p>
        </p:txBody>
      </p:sp>
      <p:sp>
        <p:nvSpPr>
          <p:cNvPr id="29709" name="20 CuadroTexto"/>
          <p:cNvSpPr txBox="1">
            <a:spLocks noChangeArrowheads="1"/>
          </p:cNvSpPr>
          <p:nvPr/>
        </p:nvSpPr>
        <p:spPr bwMode="auto">
          <a:xfrm>
            <a:off x="3357563" y="6429375"/>
            <a:ext cx="346075" cy="246063"/>
          </a:xfrm>
          <a:prstGeom prst="rect">
            <a:avLst/>
          </a:prstGeom>
          <a:noFill/>
          <a:ln w="9525">
            <a:noFill/>
            <a:miter lim="800000"/>
            <a:headEnd/>
            <a:tailEnd/>
          </a:ln>
        </p:spPr>
        <p:txBody>
          <a:bodyPr>
            <a:spAutoFit/>
          </a:bodyPr>
          <a:lstStyle/>
          <a:p>
            <a:r>
              <a:rPr lang="en-GB" sz="1000">
                <a:solidFill>
                  <a:srgbClr val="3333FF"/>
                </a:solidFill>
              </a:rPr>
              <a:t>up</a:t>
            </a:r>
          </a:p>
        </p:txBody>
      </p:sp>
      <p:sp>
        <p:nvSpPr>
          <p:cNvPr id="29710" name="22 CuadroTexto"/>
          <p:cNvSpPr txBox="1">
            <a:spLocks noChangeArrowheads="1"/>
          </p:cNvSpPr>
          <p:nvPr/>
        </p:nvSpPr>
        <p:spPr bwMode="auto">
          <a:xfrm>
            <a:off x="5675313" y="6540500"/>
            <a:ext cx="825500" cy="246063"/>
          </a:xfrm>
          <a:prstGeom prst="rect">
            <a:avLst/>
          </a:prstGeom>
          <a:noFill/>
          <a:ln w="9525">
            <a:noFill/>
            <a:miter lim="800000"/>
            <a:headEnd/>
            <a:tailEnd/>
          </a:ln>
        </p:spPr>
        <p:txBody>
          <a:bodyPr wrap="none">
            <a:spAutoFit/>
          </a:bodyPr>
          <a:lstStyle/>
          <a:p>
            <a:r>
              <a:rPr lang="en-GB" sz="1000">
                <a:solidFill>
                  <a:srgbClr val="3333FF"/>
                </a:solidFill>
              </a:rPr>
              <a:t>horizontal</a:t>
            </a:r>
          </a:p>
        </p:txBody>
      </p:sp>
      <p:grpSp>
        <p:nvGrpSpPr>
          <p:cNvPr id="3" name="Group 55"/>
          <p:cNvGrpSpPr>
            <a:grpSpLocks/>
          </p:cNvGrpSpPr>
          <p:nvPr/>
        </p:nvGrpSpPr>
        <p:grpSpPr bwMode="auto">
          <a:xfrm>
            <a:off x="71438" y="1285875"/>
            <a:ext cx="2881312" cy="2786063"/>
            <a:chOff x="71438" y="1285875"/>
            <a:chExt cx="2881312" cy="2786063"/>
          </a:xfrm>
        </p:grpSpPr>
        <p:pic>
          <p:nvPicPr>
            <p:cNvPr id="29713" name="Picture 15"/>
            <p:cNvPicPr>
              <a:picLocks noChangeAspect="1" noChangeArrowheads="1"/>
            </p:cNvPicPr>
            <p:nvPr/>
          </p:nvPicPr>
          <p:blipFill>
            <a:blip r:embed="rId6" cstate="print"/>
            <a:srcRect/>
            <a:stretch>
              <a:fillRect/>
            </a:stretch>
          </p:blipFill>
          <p:spPr bwMode="auto">
            <a:xfrm>
              <a:off x="214313" y="1285875"/>
              <a:ext cx="2738437" cy="2786063"/>
            </a:xfrm>
            <a:prstGeom prst="rect">
              <a:avLst/>
            </a:prstGeom>
            <a:noFill/>
            <a:ln w="9525">
              <a:solidFill>
                <a:schemeClr val="bg1"/>
              </a:solidFill>
              <a:miter lim="800000"/>
              <a:headEnd/>
              <a:tailEnd/>
            </a:ln>
          </p:spPr>
        </p:pic>
        <p:sp>
          <p:nvSpPr>
            <p:cNvPr id="29714" name="Text Box 16"/>
            <p:cNvSpPr txBox="1">
              <a:spLocks noChangeArrowheads="1"/>
            </p:cNvSpPr>
            <p:nvPr/>
          </p:nvSpPr>
          <p:spPr bwMode="auto">
            <a:xfrm>
              <a:off x="2547938" y="1768475"/>
              <a:ext cx="261937" cy="320675"/>
            </a:xfrm>
            <a:prstGeom prst="rect">
              <a:avLst/>
            </a:prstGeom>
            <a:noFill/>
            <a:ln w="9525">
              <a:noFill/>
              <a:miter lim="800000"/>
              <a:headEnd/>
              <a:tailEnd/>
            </a:ln>
          </p:spPr>
          <p:txBody>
            <a:bodyPr wrap="none">
              <a:spAutoFit/>
            </a:bodyPr>
            <a:lstStyle/>
            <a:p>
              <a:pPr algn="ctr" eaLnBrk="0" hangingPunct="0"/>
              <a:r>
                <a:rPr lang="en-US" altLang="fr-FR" sz="2400">
                  <a:solidFill>
                    <a:srgbClr val="FFCC00"/>
                  </a:solidFill>
                  <a:latin typeface="Helvetica" pitchFamily="34" charset="0"/>
                </a:rPr>
                <a:t>p</a:t>
              </a:r>
              <a:endParaRPr lang="en-US" altLang="fr-FR" sz="2400">
                <a:solidFill>
                  <a:srgbClr val="FFCC00"/>
                </a:solidFill>
                <a:latin typeface="Times" pitchFamily="18" charset="0"/>
              </a:endParaRPr>
            </a:p>
          </p:txBody>
        </p:sp>
        <p:sp>
          <p:nvSpPr>
            <p:cNvPr id="29715" name="Text Box 17"/>
            <p:cNvSpPr txBox="1">
              <a:spLocks noChangeArrowheads="1"/>
            </p:cNvSpPr>
            <p:nvPr/>
          </p:nvSpPr>
          <p:spPr bwMode="auto">
            <a:xfrm>
              <a:off x="1000125" y="3392488"/>
              <a:ext cx="463550" cy="461962"/>
            </a:xfrm>
            <a:prstGeom prst="rect">
              <a:avLst/>
            </a:prstGeom>
            <a:noFill/>
            <a:ln w="9525">
              <a:noFill/>
              <a:miter lim="800000"/>
              <a:headEnd/>
              <a:tailEnd/>
            </a:ln>
          </p:spPr>
          <p:txBody>
            <a:bodyPr wrap="none">
              <a:spAutoFit/>
            </a:bodyPr>
            <a:lstStyle/>
            <a:p>
              <a:pPr algn="ctr" eaLnBrk="0" hangingPunct="0"/>
              <a:r>
                <a:rPr lang="en-US" altLang="fr-FR" sz="2400" b="1">
                  <a:solidFill>
                    <a:srgbClr val="00B0F0"/>
                  </a:solidFill>
                  <a:latin typeface="Symbol" pitchFamily="18" charset="2"/>
                </a:rPr>
                <a:t>n</a:t>
              </a:r>
              <a:r>
                <a:rPr lang="en-US" altLang="fr-FR" sz="2400" b="1" baseline="-25000">
                  <a:solidFill>
                    <a:srgbClr val="00B0F0"/>
                  </a:solidFill>
                  <a:latin typeface="Symbol" pitchFamily="18" charset="2"/>
                </a:rPr>
                <a:t>m</a:t>
              </a:r>
              <a:endParaRPr lang="en-US" altLang="fr-FR" sz="2400" b="1">
                <a:solidFill>
                  <a:srgbClr val="00B0F0"/>
                </a:solidFill>
                <a:latin typeface="Symbol" pitchFamily="18" charset="2"/>
              </a:endParaRPr>
            </a:p>
          </p:txBody>
        </p:sp>
        <p:sp>
          <p:nvSpPr>
            <p:cNvPr id="29716" name="Text Box 18"/>
            <p:cNvSpPr txBox="1">
              <a:spLocks noChangeArrowheads="1"/>
            </p:cNvSpPr>
            <p:nvPr/>
          </p:nvSpPr>
          <p:spPr bwMode="auto">
            <a:xfrm>
              <a:off x="1500188" y="1824038"/>
              <a:ext cx="463550" cy="461962"/>
            </a:xfrm>
            <a:prstGeom prst="rect">
              <a:avLst/>
            </a:prstGeom>
            <a:noFill/>
            <a:ln w="9525">
              <a:noFill/>
              <a:miter lim="800000"/>
              <a:headEnd/>
              <a:tailEnd/>
            </a:ln>
          </p:spPr>
          <p:txBody>
            <a:bodyPr wrap="none">
              <a:spAutoFit/>
            </a:bodyPr>
            <a:lstStyle/>
            <a:p>
              <a:pPr algn="ctr" eaLnBrk="0" hangingPunct="0"/>
              <a:r>
                <a:rPr lang="en-US" altLang="fr-FR" sz="2400" b="1">
                  <a:solidFill>
                    <a:srgbClr val="00B0F0"/>
                  </a:solidFill>
                  <a:latin typeface="Symbol" pitchFamily="18" charset="2"/>
                </a:rPr>
                <a:t>n</a:t>
              </a:r>
              <a:r>
                <a:rPr lang="en-US" altLang="fr-FR" sz="2400" b="1" baseline="-25000">
                  <a:solidFill>
                    <a:srgbClr val="00B0F0"/>
                  </a:solidFill>
                  <a:latin typeface="Symbol" pitchFamily="18" charset="2"/>
                </a:rPr>
                <a:t>m</a:t>
              </a:r>
              <a:endParaRPr lang="en-US" altLang="fr-FR" sz="2400" b="1">
                <a:solidFill>
                  <a:srgbClr val="00B0F0"/>
                </a:solidFill>
                <a:latin typeface="Symbol" pitchFamily="18" charset="2"/>
              </a:endParaRPr>
            </a:p>
          </p:txBody>
        </p:sp>
        <p:sp>
          <p:nvSpPr>
            <p:cNvPr id="29717" name="Rectangle 20"/>
            <p:cNvSpPr>
              <a:spLocks noChangeArrowheads="1"/>
            </p:cNvSpPr>
            <p:nvPr/>
          </p:nvSpPr>
          <p:spPr bwMode="auto">
            <a:xfrm rot="-1989646">
              <a:off x="917575" y="1677988"/>
              <a:ext cx="193675" cy="174625"/>
            </a:xfrm>
            <a:prstGeom prst="rect">
              <a:avLst/>
            </a:prstGeom>
            <a:solidFill>
              <a:srgbClr val="FFFF00"/>
            </a:solidFill>
            <a:ln w="9525">
              <a:solidFill>
                <a:srgbClr val="FFFF00"/>
              </a:solidFill>
              <a:miter lim="800000"/>
              <a:headEnd/>
              <a:tailEnd/>
            </a:ln>
          </p:spPr>
          <p:txBody>
            <a:bodyPr wrap="none" anchor="ctr"/>
            <a:lstStyle/>
            <a:p>
              <a:endParaRPr lang="fr-FR"/>
            </a:p>
          </p:txBody>
        </p:sp>
        <p:sp>
          <p:nvSpPr>
            <p:cNvPr id="29718" name="Line 21"/>
            <p:cNvSpPr>
              <a:spLocks noChangeShapeType="1"/>
            </p:cNvSpPr>
            <p:nvPr/>
          </p:nvSpPr>
          <p:spPr bwMode="auto">
            <a:xfrm flipH="1" flipV="1">
              <a:off x="1000125" y="1785938"/>
              <a:ext cx="406400" cy="2093912"/>
            </a:xfrm>
            <a:prstGeom prst="line">
              <a:avLst/>
            </a:prstGeom>
            <a:noFill/>
            <a:ln w="38100">
              <a:solidFill>
                <a:srgbClr val="00B0F0"/>
              </a:solidFill>
              <a:round/>
              <a:headEnd/>
              <a:tailEnd/>
            </a:ln>
          </p:spPr>
          <p:txBody>
            <a:bodyPr wrap="none" anchor="ctr"/>
            <a:lstStyle/>
            <a:p>
              <a:endParaRPr lang="it-IT"/>
            </a:p>
          </p:txBody>
        </p:sp>
        <p:sp>
          <p:nvSpPr>
            <p:cNvPr id="29719" name="Line 24"/>
            <p:cNvSpPr>
              <a:spLocks noChangeShapeType="1"/>
            </p:cNvSpPr>
            <p:nvPr/>
          </p:nvSpPr>
          <p:spPr bwMode="auto">
            <a:xfrm>
              <a:off x="134938" y="1524000"/>
              <a:ext cx="476250" cy="188913"/>
            </a:xfrm>
            <a:prstGeom prst="line">
              <a:avLst/>
            </a:prstGeom>
            <a:noFill/>
            <a:ln w="28575">
              <a:solidFill>
                <a:srgbClr val="FFCC00"/>
              </a:solidFill>
              <a:round/>
              <a:headEnd/>
              <a:tailEnd/>
            </a:ln>
          </p:spPr>
          <p:txBody>
            <a:bodyPr wrap="none" anchor="ctr"/>
            <a:lstStyle/>
            <a:p>
              <a:endParaRPr lang="it-IT"/>
            </a:p>
          </p:txBody>
        </p:sp>
        <p:sp>
          <p:nvSpPr>
            <p:cNvPr id="29720" name="Line 25"/>
            <p:cNvSpPr>
              <a:spLocks noChangeShapeType="1"/>
            </p:cNvSpPr>
            <p:nvPr/>
          </p:nvSpPr>
          <p:spPr bwMode="auto">
            <a:xfrm>
              <a:off x="611188" y="1697038"/>
              <a:ext cx="58737" cy="180975"/>
            </a:xfrm>
            <a:prstGeom prst="line">
              <a:avLst/>
            </a:prstGeom>
            <a:noFill/>
            <a:ln w="19050">
              <a:solidFill>
                <a:srgbClr val="FFCC00"/>
              </a:solidFill>
              <a:round/>
              <a:headEnd/>
              <a:tailEnd/>
            </a:ln>
          </p:spPr>
          <p:txBody>
            <a:bodyPr wrap="none" anchor="ctr"/>
            <a:lstStyle/>
            <a:p>
              <a:endParaRPr lang="it-IT"/>
            </a:p>
          </p:txBody>
        </p:sp>
        <p:sp>
          <p:nvSpPr>
            <p:cNvPr id="29721" name="Line 26"/>
            <p:cNvSpPr>
              <a:spLocks noChangeShapeType="1"/>
            </p:cNvSpPr>
            <p:nvPr/>
          </p:nvSpPr>
          <p:spPr bwMode="auto">
            <a:xfrm flipH="1" flipV="1">
              <a:off x="636588" y="1768475"/>
              <a:ext cx="150812" cy="139700"/>
            </a:xfrm>
            <a:prstGeom prst="line">
              <a:avLst/>
            </a:prstGeom>
            <a:noFill/>
            <a:ln w="19050">
              <a:solidFill>
                <a:srgbClr val="FFCC00"/>
              </a:solidFill>
              <a:round/>
              <a:headEnd/>
              <a:tailEnd/>
            </a:ln>
          </p:spPr>
          <p:txBody>
            <a:bodyPr wrap="none" anchor="ctr"/>
            <a:lstStyle/>
            <a:p>
              <a:endParaRPr lang="it-IT"/>
            </a:p>
          </p:txBody>
        </p:sp>
        <p:sp>
          <p:nvSpPr>
            <p:cNvPr id="29722" name="Line 27"/>
            <p:cNvSpPr>
              <a:spLocks noChangeShapeType="1"/>
            </p:cNvSpPr>
            <p:nvPr/>
          </p:nvSpPr>
          <p:spPr bwMode="auto">
            <a:xfrm>
              <a:off x="611188" y="1704975"/>
              <a:ext cx="133350" cy="79375"/>
            </a:xfrm>
            <a:prstGeom prst="line">
              <a:avLst/>
            </a:prstGeom>
            <a:noFill/>
            <a:ln w="19050">
              <a:solidFill>
                <a:srgbClr val="FFCC00"/>
              </a:solidFill>
              <a:round/>
              <a:headEnd/>
              <a:tailEnd/>
            </a:ln>
          </p:spPr>
          <p:txBody>
            <a:bodyPr wrap="none" anchor="ctr"/>
            <a:lstStyle/>
            <a:p>
              <a:endParaRPr lang="it-IT"/>
            </a:p>
          </p:txBody>
        </p:sp>
        <p:sp>
          <p:nvSpPr>
            <p:cNvPr id="29723" name="Line 28"/>
            <p:cNvSpPr>
              <a:spLocks noChangeShapeType="1"/>
            </p:cNvSpPr>
            <p:nvPr/>
          </p:nvSpPr>
          <p:spPr bwMode="auto">
            <a:xfrm flipH="1">
              <a:off x="603250" y="1674813"/>
              <a:ext cx="165100" cy="30162"/>
            </a:xfrm>
            <a:prstGeom prst="line">
              <a:avLst/>
            </a:prstGeom>
            <a:noFill/>
            <a:ln w="19050">
              <a:solidFill>
                <a:srgbClr val="FFCC00"/>
              </a:solidFill>
              <a:round/>
              <a:headEnd/>
              <a:tailEnd/>
            </a:ln>
          </p:spPr>
          <p:txBody>
            <a:bodyPr wrap="none" anchor="ctr"/>
            <a:lstStyle/>
            <a:p>
              <a:endParaRPr lang="it-IT"/>
            </a:p>
          </p:txBody>
        </p:sp>
        <p:sp>
          <p:nvSpPr>
            <p:cNvPr id="29724" name="Line 29"/>
            <p:cNvSpPr>
              <a:spLocks noChangeShapeType="1"/>
            </p:cNvSpPr>
            <p:nvPr/>
          </p:nvSpPr>
          <p:spPr bwMode="auto">
            <a:xfrm>
              <a:off x="736600" y="1776413"/>
              <a:ext cx="82550" cy="101600"/>
            </a:xfrm>
            <a:prstGeom prst="line">
              <a:avLst/>
            </a:prstGeom>
            <a:noFill/>
            <a:ln w="19050">
              <a:solidFill>
                <a:srgbClr val="FFCC00"/>
              </a:solidFill>
              <a:round/>
              <a:headEnd/>
              <a:tailEnd/>
            </a:ln>
          </p:spPr>
          <p:txBody>
            <a:bodyPr wrap="none" anchor="ctr"/>
            <a:lstStyle/>
            <a:p>
              <a:endParaRPr lang="it-IT"/>
            </a:p>
          </p:txBody>
        </p:sp>
        <p:sp>
          <p:nvSpPr>
            <p:cNvPr id="29725" name="Line 30"/>
            <p:cNvSpPr>
              <a:spLocks noChangeShapeType="1"/>
            </p:cNvSpPr>
            <p:nvPr/>
          </p:nvSpPr>
          <p:spPr bwMode="auto">
            <a:xfrm flipH="1" flipV="1">
              <a:off x="714375" y="1739900"/>
              <a:ext cx="285750" cy="46038"/>
            </a:xfrm>
            <a:prstGeom prst="line">
              <a:avLst/>
            </a:prstGeom>
            <a:noFill/>
            <a:ln w="38100">
              <a:solidFill>
                <a:srgbClr val="FF3300"/>
              </a:solidFill>
              <a:round/>
              <a:headEnd/>
              <a:tailEnd/>
            </a:ln>
          </p:spPr>
          <p:txBody>
            <a:bodyPr wrap="none" anchor="ctr"/>
            <a:lstStyle/>
            <a:p>
              <a:endParaRPr lang="it-IT"/>
            </a:p>
          </p:txBody>
        </p:sp>
        <p:sp>
          <p:nvSpPr>
            <p:cNvPr id="70" name="Line 31"/>
            <p:cNvSpPr>
              <a:spLocks noChangeShapeType="1"/>
            </p:cNvSpPr>
            <p:nvPr/>
          </p:nvSpPr>
          <p:spPr bwMode="auto">
            <a:xfrm>
              <a:off x="1000125" y="1785938"/>
              <a:ext cx="857250" cy="642937"/>
            </a:xfrm>
            <a:prstGeom prst="line">
              <a:avLst/>
            </a:prstGeom>
            <a:ln w="38100">
              <a:solidFill>
                <a:srgbClr val="00B0F0"/>
              </a:solidFill>
              <a:headEnd/>
              <a:tailEnd/>
            </a:ln>
          </p:spPr>
          <p:style>
            <a:lnRef idx="1">
              <a:schemeClr val="accent1"/>
            </a:lnRef>
            <a:fillRef idx="0">
              <a:schemeClr val="accent1"/>
            </a:fillRef>
            <a:effectRef idx="0">
              <a:schemeClr val="accent1"/>
            </a:effectRef>
            <a:fontRef idx="minor">
              <a:schemeClr val="tx1"/>
            </a:fontRef>
          </p:style>
          <p:txBody>
            <a:bodyPr wrap="none" anchor="ctr"/>
            <a:lstStyle/>
            <a:p>
              <a:pPr>
                <a:defRPr/>
              </a:pPr>
              <a:endParaRPr lang="en-GB"/>
            </a:p>
          </p:txBody>
        </p:sp>
        <p:grpSp>
          <p:nvGrpSpPr>
            <p:cNvPr id="4" name="Group 38"/>
            <p:cNvGrpSpPr>
              <a:grpSpLocks/>
            </p:cNvGrpSpPr>
            <p:nvPr/>
          </p:nvGrpSpPr>
          <p:grpSpPr bwMode="auto">
            <a:xfrm>
              <a:off x="1757357" y="2312981"/>
              <a:ext cx="242886" cy="258761"/>
              <a:chOff x="1906517" y="1902013"/>
              <a:chExt cx="242726" cy="258962"/>
            </a:xfrm>
          </p:grpSpPr>
          <p:sp>
            <p:nvSpPr>
              <p:cNvPr id="29733" name="Line 32"/>
              <p:cNvSpPr>
                <a:spLocks noChangeShapeType="1"/>
              </p:cNvSpPr>
              <p:nvPr/>
            </p:nvSpPr>
            <p:spPr bwMode="auto">
              <a:xfrm flipH="1" flipV="1">
                <a:off x="1997979" y="1902013"/>
                <a:ext cx="134848" cy="148457"/>
              </a:xfrm>
              <a:prstGeom prst="line">
                <a:avLst/>
              </a:prstGeom>
              <a:noFill/>
              <a:ln w="19050">
                <a:solidFill>
                  <a:srgbClr val="FFCC00"/>
                </a:solidFill>
                <a:round/>
                <a:headEnd/>
                <a:tailEnd/>
              </a:ln>
            </p:spPr>
            <p:txBody>
              <a:bodyPr wrap="none" anchor="ctr"/>
              <a:lstStyle/>
              <a:p>
                <a:endParaRPr lang="it-IT"/>
              </a:p>
            </p:txBody>
          </p:sp>
          <p:sp>
            <p:nvSpPr>
              <p:cNvPr id="29734" name="Line 33"/>
              <p:cNvSpPr>
                <a:spLocks noChangeShapeType="1"/>
              </p:cNvSpPr>
              <p:nvPr/>
            </p:nvSpPr>
            <p:spPr bwMode="auto">
              <a:xfrm flipH="1">
                <a:off x="1906517" y="1963405"/>
                <a:ext cx="175889" cy="0"/>
              </a:xfrm>
              <a:prstGeom prst="line">
                <a:avLst/>
              </a:prstGeom>
              <a:noFill/>
              <a:ln w="19050">
                <a:solidFill>
                  <a:srgbClr val="FFCC00"/>
                </a:solidFill>
                <a:round/>
                <a:headEnd/>
                <a:tailEnd/>
              </a:ln>
            </p:spPr>
            <p:txBody>
              <a:bodyPr wrap="none" anchor="ctr"/>
              <a:lstStyle/>
              <a:p>
                <a:endParaRPr lang="it-IT"/>
              </a:p>
            </p:txBody>
          </p:sp>
          <p:sp>
            <p:nvSpPr>
              <p:cNvPr id="29735" name="Line 34"/>
              <p:cNvSpPr>
                <a:spLocks noChangeShapeType="1"/>
              </p:cNvSpPr>
              <p:nvPr/>
            </p:nvSpPr>
            <p:spPr bwMode="auto">
              <a:xfrm flipH="1">
                <a:off x="1922933" y="2073910"/>
                <a:ext cx="226310" cy="87065"/>
              </a:xfrm>
              <a:prstGeom prst="line">
                <a:avLst/>
              </a:prstGeom>
              <a:noFill/>
              <a:ln w="19050">
                <a:solidFill>
                  <a:srgbClr val="FFCC00"/>
                </a:solidFill>
                <a:round/>
                <a:headEnd/>
                <a:tailEnd/>
              </a:ln>
            </p:spPr>
            <p:txBody>
              <a:bodyPr wrap="none" anchor="ctr"/>
              <a:lstStyle/>
              <a:p>
                <a:endParaRPr lang="it-IT"/>
              </a:p>
            </p:txBody>
          </p:sp>
          <p:sp>
            <p:nvSpPr>
              <p:cNvPr id="29736" name="Line 35"/>
              <p:cNvSpPr>
                <a:spLocks noChangeShapeType="1"/>
              </p:cNvSpPr>
              <p:nvPr/>
            </p:nvSpPr>
            <p:spPr bwMode="auto">
              <a:xfrm flipH="1" flipV="1">
                <a:off x="1932314" y="2105165"/>
                <a:ext cx="75046" cy="32371"/>
              </a:xfrm>
              <a:prstGeom prst="line">
                <a:avLst/>
              </a:prstGeom>
              <a:noFill/>
              <a:ln w="19050">
                <a:solidFill>
                  <a:srgbClr val="FFCC00"/>
                </a:solidFill>
                <a:round/>
                <a:headEnd/>
                <a:tailEnd/>
              </a:ln>
            </p:spPr>
            <p:txBody>
              <a:bodyPr wrap="none" anchor="ctr"/>
              <a:lstStyle/>
              <a:p>
                <a:endParaRPr lang="it-IT"/>
              </a:p>
            </p:txBody>
          </p:sp>
          <p:sp>
            <p:nvSpPr>
              <p:cNvPr id="29737" name="Line 36"/>
              <p:cNvSpPr>
                <a:spLocks noChangeShapeType="1"/>
              </p:cNvSpPr>
              <p:nvPr/>
            </p:nvSpPr>
            <p:spPr bwMode="auto">
              <a:xfrm flipH="1" flipV="1">
                <a:off x="1906517" y="1995775"/>
                <a:ext cx="184097" cy="101576"/>
              </a:xfrm>
              <a:prstGeom prst="line">
                <a:avLst/>
              </a:prstGeom>
              <a:noFill/>
              <a:ln w="19050">
                <a:solidFill>
                  <a:srgbClr val="FFCC00"/>
                </a:solidFill>
                <a:round/>
                <a:headEnd/>
                <a:tailEnd/>
              </a:ln>
            </p:spPr>
            <p:txBody>
              <a:bodyPr wrap="none" anchor="ctr"/>
              <a:lstStyle/>
              <a:p>
                <a:endParaRPr lang="it-IT"/>
              </a:p>
            </p:txBody>
          </p:sp>
          <p:sp>
            <p:nvSpPr>
              <p:cNvPr id="29738" name="Line 37"/>
              <p:cNvSpPr>
                <a:spLocks noChangeShapeType="1"/>
              </p:cNvSpPr>
              <p:nvPr/>
            </p:nvSpPr>
            <p:spPr bwMode="auto">
              <a:xfrm flipH="1" flipV="1">
                <a:off x="1940522" y="2058283"/>
                <a:ext cx="75046" cy="15627"/>
              </a:xfrm>
              <a:prstGeom prst="line">
                <a:avLst/>
              </a:prstGeom>
              <a:noFill/>
              <a:ln w="19050">
                <a:solidFill>
                  <a:srgbClr val="FFCC00"/>
                </a:solidFill>
                <a:round/>
                <a:headEnd/>
                <a:tailEnd/>
              </a:ln>
            </p:spPr>
            <p:txBody>
              <a:bodyPr wrap="none" anchor="ctr"/>
              <a:lstStyle/>
              <a:p>
                <a:endParaRPr lang="it-IT"/>
              </a:p>
            </p:txBody>
          </p:sp>
        </p:grpSp>
        <p:sp>
          <p:nvSpPr>
            <p:cNvPr id="29728" name="Text Box 38"/>
            <p:cNvSpPr txBox="1">
              <a:spLocks noChangeArrowheads="1"/>
            </p:cNvSpPr>
            <p:nvPr/>
          </p:nvSpPr>
          <p:spPr bwMode="auto">
            <a:xfrm>
              <a:off x="71438" y="1601788"/>
              <a:ext cx="527050" cy="320675"/>
            </a:xfrm>
            <a:prstGeom prst="rect">
              <a:avLst/>
            </a:prstGeom>
            <a:noFill/>
            <a:ln w="9525">
              <a:noFill/>
              <a:miter lim="800000"/>
              <a:headEnd/>
              <a:tailEnd/>
            </a:ln>
          </p:spPr>
          <p:txBody>
            <a:bodyPr wrap="none">
              <a:spAutoFit/>
            </a:bodyPr>
            <a:lstStyle/>
            <a:p>
              <a:pPr algn="ctr" eaLnBrk="0" hangingPunct="0"/>
              <a:r>
                <a:rPr lang="en-US" altLang="fr-FR" sz="2400">
                  <a:solidFill>
                    <a:srgbClr val="FFCC00"/>
                  </a:solidFill>
                  <a:latin typeface="Helvetica" pitchFamily="34" charset="0"/>
                </a:rPr>
                <a:t>p, </a:t>
              </a:r>
              <a:r>
                <a:rPr lang="en-US" altLang="fr-FR" sz="2400">
                  <a:solidFill>
                    <a:srgbClr val="FFCC00"/>
                  </a:solidFill>
                  <a:latin typeface="Symbol" pitchFamily="18" charset="2"/>
                </a:rPr>
                <a:t>a</a:t>
              </a:r>
              <a:endParaRPr lang="en-US" altLang="fr-FR" sz="2400">
                <a:solidFill>
                  <a:srgbClr val="FFCC00"/>
                </a:solidFill>
                <a:latin typeface="Times" pitchFamily="18" charset="0"/>
              </a:endParaRPr>
            </a:p>
          </p:txBody>
        </p:sp>
        <p:sp>
          <p:nvSpPr>
            <p:cNvPr id="29729" name="Freeform 39"/>
            <p:cNvSpPr>
              <a:spLocks/>
            </p:cNvSpPr>
            <p:nvPr/>
          </p:nvSpPr>
          <p:spPr bwMode="auto">
            <a:xfrm rot="-1229302">
              <a:off x="1928813" y="1987550"/>
              <a:ext cx="731837" cy="544513"/>
            </a:xfrm>
            <a:custGeom>
              <a:avLst/>
              <a:gdLst>
                <a:gd name="T0" fmla="*/ 0 w 624"/>
                <a:gd name="T1" fmla="*/ 2147483647 h 488"/>
                <a:gd name="T2" fmla="*/ 2147483647 w 624"/>
                <a:gd name="T3" fmla="*/ 2147483647 h 488"/>
                <a:gd name="T4" fmla="*/ 2147483647 w 624"/>
                <a:gd name="T5" fmla="*/ 0 h 488"/>
                <a:gd name="T6" fmla="*/ 0 60000 65536"/>
                <a:gd name="T7" fmla="*/ 0 60000 65536"/>
                <a:gd name="T8" fmla="*/ 0 60000 65536"/>
                <a:gd name="T9" fmla="*/ 0 w 624"/>
                <a:gd name="T10" fmla="*/ 0 h 488"/>
                <a:gd name="T11" fmla="*/ 624 w 624"/>
                <a:gd name="T12" fmla="*/ 488 h 488"/>
              </a:gdLst>
              <a:ahLst/>
              <a:cxnLst>
                <a:cxn ang="T6">
                  <a:pos x="T0" y="T1"/>
                </a:cxn>
                <a:cxn ang="T7">
                  <a:pos x="T2" y="T3"/>
                </a:cxn>
                <a:cxn ang="T8">
                  <a:pos x="T4" y="T5"/>
                </a:cxn>
              </a:cxnLst>
              <a:rect l="T9" t="T10" r="T11" b="T12"/>
              <a:pathLst>
                <a:path w="624" h="488">
                  <a:moveTo>
                    <a:pt x="0" y="336"/>
                  </a:moveTo>
                  <a:cubicBezTo>
                    <a:pt x="92" y="412"/>
                    <a:pt x="184" y="488"/>
                    <a:pt x="288" y="432"/>
                  </a:cubicBezTo>
                  <a:cubicBezTo>
                    <a:pt x="392" y="376"/>
                    <a:pt x="568" y="80"/>
                    <a:pt x="624" y="0"/>
                  </a:cubicBezTo>
                </a:path>
              </a:pathLst>
            </a:custGeom>
            <a:noFill/>
            <a:ln w="28575">
              <a:solidFill>
                <a:srgbClr val="FFCC00"/>
              </a:solidFill>
              <a:round/>
              <a:headEnd/>
              <a:tailEnd/>
            </a:ln>
          </p:spPr>
          <p:txBody>
            <a:bodyPr/>
            <a:lstStyle/>
            <a:p>
              <a:endParaRPr lang="fr-FR"/>
            </a:p>
          </p:txBody>
        </p:sp>
        <p:sp>
          <p:nvSpPr>
            <p:cNvPr id="29730" name="Text Box 40"/>
            <p:cNvSpPr txBox="1">
              <a:spLocks noChangeArrowheads="1"/>
            </p:cNvSpPr>
            <p:nvPr/>
          </p:nvSpPr>
          <p:spPr bwMode="auto">
            <a:xfrm>
              <a:off x="1589088" y="3375025"/>
              <a:ext cx="228600" cy="322263"/>
            </a:xfrm>
            <a:prstGeom prst="rect">
              <a:avLst/>
            </a:prstGeom>
            <a:noFill/>
            <a:ln w="9525">
              <a:noFill/>
              <a:miter lim="800000"/>
              <a:headEnd/>
              <a:tailEnd/>
            </a:ln>
          </p:spPr>
          <p:txBody>
            <a:bodyPr wrap="none">
              <a:spAutoFit/>
            </a:bodyPr>
            <a:lstStyle/>
            <a:p>
              <a:pPr algn="ctr" eaLnBrk="0" hangingPunct="0"/>
              <a:r>
                <a:rPr lang="en-US" altLang="fr-FR" sz="2400" b="1">
                  <a:solidFill>
                    <a:schemeClr val="accent1"/>
                  </a:solidFill>
                  <a:latin typeface="Symbol" pitchFamily="18" charset="2"/>
                </a:rPr>
                <a:t>g</a:t>
              </a:r>
            </a:p>
          </p:txBody>
        </p:sp>
        <p:sp>
          <p:nvSpPr>
            <p:cNvPr id="29731" name="Line 42"/>
            <p:cNvSpPr>
              <a:spLocks noChangeShapeType="1"/>
            </p:cNvSpPr>
            <p:nvPr/>
          </p:nvSpPr>
          <p:spPr bwMode="auto">
            <a:xfrm flipH="1" flipV="1">
              <a:off x="1422400" y="3352800"/>
              <a:ext cx="95250" cy="504825"/>
            </a:xfrm>
            <a:prstGeom prst="line">
              <a:avLst/>
            </a:prstGeom>
            <a:noFill/>
            <a:ln w="28575">
              <a:solidFill>
                <a:schemeClr val="accent1"/>
              </a:solidFill>
              <a:round/>
              <a:headEnd/>
              <a:tailEnd/>
            </a:ln>
          </p:spPr>
          <p:txBody>
            <a:bodyPr wrap="none" anchor="ctr"/>
            <a:lstStyle/>
            <a:p>
              <a:endParaRPr lang="it-IT"/>
            </a:p>
          </p:txBody>
        </p:sp>
        <p:sp>
          <p:nvSpPr>
            <p:cNvPr id="29732" name="Line 43"/>
            <p:cNvSpPr>
              <a:spLocks noChangeShapeType="1"/>
            </p:cNvSpPr>
            <p:nvPr/>
          </p:nvSpPr>
          <p:spPr bwMode="auto">
            <a:xfrm flipH="1" flipV="1">
              <a:off x="1365250" y="3000375"/>
              <a:ext cx="57150" cy="344488"/>
            </a:xfrm>
            <a:prstGeom prst="line">
              <a:avLst/>
            </a:prstGeom>
            <a:noFill/>
            <a:ln w="28575" cap="rnd">
              <a:solidFill>
                <a:schemeClr val="accent1"/>
              </a:solidFill>
              <a:prstDash val="sysDot"/>
              <a:round/>
              <a:headEnd/>
              <a:tailEnd/>
            </a:ln>
          </p:spPr>
          <p:txBody>
            <a:bodyPr wrap="none" anchor="ctr"/>
            <a:lstStyle/>
            <a:p>
              <a:endParaRPr lang="it-IT"/>
            </a:p>
          </p:txBody>
        </p:sp>
      </p:grpSp>
      <p:sp>
        <p:nvSpPr>
          <p:cNvPr id="29712" name="18 CuadroTexto"/>
          <p:cNvSpPr txBox="1">
            <a:spLocks noChangeArrowheads="1"/>
          </p:cNvSpPr>
          <p:nvPr/>
        </p:nvSpPr>
        <p:spPr bwMode="auto">
          <a:xfrm rot="2595632">
            <a:off x="7353300" y="3390900"/>
            <a:ext cx="1493838" cy="369888"/>
          </a:xfrm>
          <a:prstGeom prst="rect">
            <a:avLst/>
          </a:prstGeom>
          <a:noFill/>
          <a:ln w="9525">
            <a:noFill/>
            <a:miter lim="800000"/>
            <a:headEnd/>
            <a:tailEnd/>
          </a:ln>
        </p:spPr>
        <p:txBody>
          <a:bodyPr wrap="none">
            <a:spAutoFit/>
          </a:bodyPr>
          <a:lstStyle/>
          <a:p>
            <a:r>
              <a:rPr lang="en-GB">
                <a:solidFill>
                  <a:srgbClr val="FF0000"/>
                </a:solidFill>
              </a:rPr>
              <a:t>Preliminary</a:t>
            </a:r>
          </a:p>
        </p:txBody>
      </p:sp>
    </p:spTree>
    <p:custDataLst>
      <p:tags r:id="rId1"/>
    </p:custDataLst>
  </p:cSld>
  <p:clrMapOvr>
    <a:masterClrMapping/>
  </p:clrMapOvr>
  <p:transition spd="med" advTm="471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500"/>
                                        <p:tgtEl>
                                          <p:spTgt spid="16"/>
                                        </p:tgtEl>
                                      </p:cBhvr>
                                    </p:animEffect>
                                  </p:childTnLst>
                                </p:cTn>
                              </p:par>
                              <p:par>
                                <p:cTn id="8" presetID="18" presetClass="entr" presetSubtype="3"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upRight)">
                                      <p:cBhvr>
                                        <p:cTn id="10" dur="500"/>
                                        <p:tgtEl>
                                          <p:spTgt spid="17"/>
                                        </p:tgtEl>
                                      </p:cBhvr>
                                    </p:animEffect>
                                  </p:childTnLst>
                                </p:cTn>
                              </p:par>
                            </p:childTnLst>
                          </p:cTn>
                        </p:par>
                        <p:par>
                          <p:cTn id="11" fill="hold">
                            <p:stCondLst>
                              <p:cond delay="500"/>
                            </p:stCondLst>
                            <p:childTnLst>
                              <p:par>
                                <p:cTn id="12" presetID="18" presetClass="entr" presetSubtype="3"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strips(upRight)">
                                      <p:cBhvr>
                                        <p:cTn id="14" dur="500"/>
                                        <p:tgtEl>
                                          <p:spTgt spid="1027"/>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rrowheads="1"/>
          </p:cNvSpPr>
          <p:nvPr>
            <p:ph type="title"/>
          </p:nvPr>
        </p:nvSpPr>
        <p:spPr>
          <a:xfrm>
            <a:off x="457200" y="44450"/>
            <a:ext cx="8229600" cy="1143000"/>
          </a:xfrm>
        </p:spPr>
        <p:txBody>
          <a:bodyPr/>
          <a:lstStyle/>
          <a:p>
            <a:r>
              <a:rPr lang="it-IT"/>
              <a:t>The NEMO collaboration</a:t>
            </a:r>
          </a:p>
        </p:txBody>
      </p:sp>
      <p:sp>
        <p:nvSpPr>
          <p:cNvPr id="285699" name="Text Box 3"/>
          <p:cNvSpPr txBox="1">
            <a:spLocks noChangeArrowheads="1"/>
          </p:cNvSpPr>
          <p:nvPr/>
        </p:nvSpPr>
        <p:spPr bwMode="auto">
          <a:xfrm>
            <a:off x="838200" y="1041400"/>
            <a:ext cx="8153400" cy="4824413"/>
          </a:xfrm>
          <a:prstGeom prst="rect">
            <a:avLst/>
          </a:prstGeom>
          <a:noFill/>
          <a:ln w="9525">
            <a:noFill/>
            <a:miter lim="800000"/>
            <a:headEnd/>
            <a:tailEnd/>
          </a:ln>
          <a:effectLst/>
        </p:spPr>
        <p:txBody>
          <a:bodyPr>
            <a:spAutoFit/>
          </a:bodyPr>
          <a:lstStyle/>
          <a:p>
            <a:r>
              <a:rPr lang="en-GB" sz="1800" b="1">
                <a:solidFill>
                  <a:srgbClr val="FF3300"/>
                </a:solidFill>
                <a:latin typeface="Arial" charset="0"/>
                <a:ea typeface="MS PGothic" pitchFamily="34" charset="-128"/>
              </a:rPr>
              <a:t>INFN</a:t>
            </a:r>
          </a:p>
          <a:p>
            <a:r>
              <a:rPr lang="en-GB" sz="1600" b="1">
                <a:latin typeface="Arial" charset="0"/>
                <a:ea typeface="MS PGothic" pitchFamily="34" charset="-128"/>
              </a:rPr>
              <a:t>Bari, Bologna, Catania, Genova, LNF, LNS, </a:t>
            </a:r>
            <a:br>
              <a:rPr lang="en-GB" sz="1600" b="1">
                <a:latin typeface="Arial" charset="0"/>
                <a:ea typeface="MS PGothic" pitchFamily="34" charset="-128"/>
              </a:rPr>
            </a:br>
            <a:r>
              <a:rPr lang="en-GB" sz="1600" b="1">
                <a:latin typeface="Arial" charset="0"/>
                <a:ea typeface="MS PGothic" pitchFamily="34" charset="-128"/>
              </a:rPr>
              <a:t>Napoli, Pisa, Roma</a:t>
            </a:r>
            <a:endParaRPr lang="en-GB" sz="1800" b="1">
              <a:latin typeface="Arial" charset="0"/>
              <a:ea typeface="MS PGothic" pitchFamily="34" charset="-128"/>
            </a:endParaRPr>
          </a:p>
          <a:p>
            <a:r>
              <a:rPr lang="en-GB" sz="1800" b="1">
                <a:solidFill>
                  <a:srgbClr val="FF9900"/>
                </a:solidFill>
                <a:latin typeface="Arial" charset="0"/>
                <a:ea typeface="MS PGothic" pitchFamily="34" charset="-128"/>
              </a:rPr>
              <a:t>Università</a:t>
            </a:r>
            <a:endParaRPr lang="en-GB" sz="1800" b="1">
              <a:solidFill>
                <a:srgbClr val="FF0000"/>
              </a:solidFill>
              <a:latin typeface="Arial" charset="0"/>
              <a:ea typeface="MS PGothic" pitchFamily="34" charset="-128"/>
            </a:endParaRPr>
          </a:p>
          <a:p>
            <a:r>
              <a:rPr lang="en-GB" sz="1600" b="1">
                <a:latin typeface="Arial" charset="0"/>
                <a:ea typeface="MS PGothic" pitchFamily="34" charset="-128"/>
              </a:rPr>
              <a:t>Bari, Bologna, Catania, Genova, Napoli, </a:t>
            </a:r>
            <a:br>
              <a:rPr lang="en-GB" sz="1600" b="1">
                <a:latin typeface="Arial" charset="0"/>
                <a:ea typeface="MS PGothic" pitchFamily="34" charset="-128"/>
              </a:rPr>
            </a:br>
            <a:r>
              <a:rPr lang="en-GB" sz="1600" b="1">
                <a:latin typeface="Arial" charset="0"/>
                <a:ea typeface="MS PGothic" pitchFamily="34" charset="-128"/>
              </a:rPr>
              <a:t>Pisa, Roma </a:t>
            </a:r>
            <a:r>
              <a:rPr lang="en-GB" sz="1600" b="1" i="1">
                <a:latin typeface="Arial" charset="0"/>
                <a:ea typeface="MS PGothic" pitchFamily="34" charset="-128"/>
              </a:rPr>
              <a:t>“La Sapienza”</a:t>
            </a:r>
            <a:endParaRPr lang="en-GB" sz="1800" b="1">
              <a:latin typeface="Arial" charset="0"/>
              <a:ea typeface="MS PGothic" pitchFamily="34" charset="-128"/>
            </a:endParaRPr>
          </a:p>
          <a:p>
            <a:pPr>
              <a:spcBef>
                <a:spcPct val="100000"/>
              </a:spcBef>
            </a:pPr>
            <a:r>
              <a:rPr lang="en-GB" sz="1800" b="1">
                <a:solidFill>
                  <a:srgbClr val="FF9900"/>
                </a:solidFill>
                <a:latin typeface="Arial" charset="0"/>
                <a:ea typeface="MS PGothic" pitchFamily="34" charset="-128"/>
              </a:rPr>
              <a:t>CNR</a:t>
            </a:r>
            <a:endParaRPr lang="en-GB" sz="1800" b="1">
              <a:solidFill>
                <a:srgbClr val="000080"/>
              </a:solidFill>
              <a:latin typeface="Arial" charset="0"/>
              <a:ea typeface="MS PGothic" pitchFamily="34" charset="-128"/>
            </a:endParaRPr>
          </a:p>
          <a:p>
            <a:r>
              <a:rPr lang="en-GB" sz="1600" b="1">
                <a:latin typeface="Arial" charset="0"/>
                <a:ea typeface="MS PGothic" pitchFamily="34" charset="-128"/>
              </a:rPr>
              <a:t>Istituto di Oceanografia Fisica, La Spezia</a:t>
            </a:r>
          </a:p>
          <a:p>
            <a:r>
              <a:rPr lang="en-GB" sz="1600" b="1">
                <a:latin typeface="Arial" charset="0"/>
                <a:ea typeface="MS PGothic" pitchFamily="34" charset="-128"/>
              </a:rPr>
              <a:t>Istituto di Biologia del Mare, Venezia</a:t>
            </a:r>
          </a:p>
          <a:p>
            <a:r>
              <a:rPr lang="en-GB" sz="1600" b="1">
                <a:latin typeface="Arial" charset="0"/>
                <a:ea typeface="MS PGothic" pitchFamily="34" charset="-128"/>
              </a:rPr>
              <a:t>Istituto Sperimentale Talassografico, Messina</a:t>
            </a:r>
            <a:endParaRPr lang="en-GB" sz="1800" b="1">
              <a:latin typeface="Arial" charset="0"/>
              <a:ea typeface="MS PGothic" pitchFamily="34" charset="-128"/>
            </a:endParaRPr>
          </a:p>
          <a:p>
            <a:pPr>
              <a:spcBef>
                <a:spcPct val="100000"/>
              </a:spcBef>
            </a:pPr>
            <a:r>
              <a:rPr lang="en-GB" sz="1800" b="1">
                <a:solidFill>
                  <a:srgbClr val="FF9900"/>
                </a:solidFill>
                <a:latin typeface="Arial" charset="0"/>
                <a:ea typeface="MS PGothic" pitchFamily="34" charset="-128"/>
              </a:rPr>
              <a:t>Istituto Nazionale di Geofisica e Vulcanologia (INGV)</a:t>
            </a:r>
          </a:p>
          <a:p>
            <a:pPr>
              <a:spcBef>
                <a:spcPct val="100000"/>
              </a:spcBef>
            </a:pPr>
            <a:r>
              <a:rPr lang="en-GB" sz="1800" b="1">
                <a:solidFill>
                  <a:srgbClr val="FF9900"/>
                </a:solidFill>
                <a:latin typeface="Arial" charset="0"/>
                <a:ea typeface="MS PGothic" pitchFamily="34" charset="-128"/>
              </a:rPr>
              <a:t>Istituto Nazionale di Oceanografia e Geofisica Sperimentale (OGS)</a:t>
            </a:r>
          </a:p>
          <a:p>
            <a:pPr>
              <a:spcBef>
                <a:spcPct val="100000"/>
              </a:spcBef>
            </a:pPr>
            <a:r>
              <a:rPr lang="en-GB" sz="1800" b="1">
                <a:solidFill>
                  <a:srgbClr val="FF9900"/>
                </a:solidFill>
                <a:latin typeface="Arial" charset="0"/>
              </a:rPr>
              <a:t>Istituto Superiore delle Comunicazioni e delle Tecnologie dell’Informazione (ISCTI)</a:t>
            </a:r>
            <a:endParaRPr lang="en-GB" sz="1800" b="1" i="1">
              <a:solidFill>
                <a:schemeClr val="accent2"/>
              </a:solidFill>
              <a:latin typeface="Arial" charset="0"/>
              <a:ea typeface="MS PGothic" pitchFamily="34" charset="-128"/>
            </a:endParaRPr>
          </a:p>
        </p:txBody>
      </p:sp>
      <p:pic>
        <p:nvPicPr>
          <p:cNvPr id="285700" name="Picture 4" descr="ogs"/>
          <p:cNvPicPr>
            <a:picLocks noChangeAspect="1" noChangeArrowheads="1"/>
          </p:cNvPicPr>
          <p:nvPr/>
        </p:nvPicPr>
        <p:blipFill>
          <a:blip r:embed="rId3" cstate="print"/>
          <a:srcRect/>
          <a:stretch>
            <a:fillRect/>
          </a:stretch>
        </p:blipFill>
        <p:spPr bwMode="auto">
          <a:xfrm>
            <a:off x="352425" y="4660900"/>
            <a:ext cx="406400" cy="381000"/>
          </a:xfrm>
          <a:prstGeom prst="rect">
            <a:avLst/>
          </a:prstGeom>
          <a:solidFill>
            <a:schemeClr val="bg1"/>
          </a:solidFill>
        </p:spPr>
      </p:pic>
      <p:pic>
        <p:nvPicPr>
          <p:cNvPr id="285701" name="Picture 5" descr="CNRlogo"/>
          <p:cNvPicPr>
            <a:picLocks noChangeAspect="1" noChangeArrowheads="1"/>
          </p:cNvPicPr>
          <p:nvPr/>
        </p:nvPicPr>
        <p:blipFill>
          <a:blip r:embed="rId4" cstate="print"/>
          <a:srcRect/>
          <a:stretch>
            <a:fillRect/>
          </a:stretch>
        </p:blipFill>
        <p:spPr bwMode="auto">
          <a:xfrm>
            <a:off x="352425" y="2895600"/>
            <a:ext cx="406400" cy="317500"/>
          </a:xfrm>
          <a:prstGeom prst="rect">
            <a:avLst/>
          </a:prstGeom>
          <a:noFill/>
        </p:spPr>
      </p:pic>
      <p:pic>
        <p:nvPicPr>
          <p:cNvPr id="285702" name="Picture 6" descr="ingv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7338" y="4037013"/>
            <a:ext cx="538162" cy="471487"/>
          </a:xfrm>
          <a:prstGeom prst="rect">
            <a:avLst/>
          </a:prstGeom>
          <a:noFill/>
        </p:spPr>
      </p:pic>
      <p:pic>
        <p:nvPicPr>
          <p:cNvPr id="285703" name="Picture 7"/>
          <p:cNvPicPr>
            <a:picLocks noChangeAspect="1" noChangeArrowheads="1"/>
          </p:cNvPicPr>
          <p:nvPr/>
        </p:nvPicPr>
        <p:blipFill>
          <a:blip r:embed="rId6" cstate="print"/>
          <a:srcRect/>
          <a:stretch>
            <a:fillRect/>
          </a:stretch>
        </p:blipFill>
        <p:spPr bwMode="auto">
          <a:xfrm>
            <a:off x="304800" y="990600"/>
            <a:ext cx="533400" cy="533400"/>
          </a:xfrm>
          <a:prstGeom prst="rect">
            <a:avLst/>
          </a:prstGeom>
          <a:noFill/>
        </p:spPr>
      </p:pic>
      <p:sp>
        <p:nvSpPr>
          <p:cNvPr id="285704" name="Rectangle 8"/>
          <p:cNvSpPr>
            <a:spLocks noChangeArrowheads="1"/>
          </p:cNvSpPr>
          <p:nvPr/>
        </p:nvSpPr>
        <p:spPr bwMode="auto">
          <a:xfrm>
            <a:off x="673100" y="6019800"/>
            <a:ext cx="6596063" cy="366713"/>
          </a:xfrm>
          <a:prstGeom prst="rect">
            <a:avLst/>
          </a:prstGeom>
          <a:noFill/>
          <a:ln w="9525">
            <a:noFill/>
            <a:miter lim="800000"/>
            <a:headEnd/>
            <a:tailEnd/>
          </a:ln>
          <a:effectLst/>
        </p:spPr>
        <p:txBody>
          <a:bodyPr wrap="none">
            <a:spAutoFit/>
          </a:bodyPr>
          <a:lstStyle/>
          <a:p>
            <a:r>
              <a:rPr lang="en-GB" sz="1800">
                <a:solidFill>
                  <a:srgbClr val="FF2222"/>
                </a:solidFill>
                <a:latin typeface="Tahoma" pitchFamily="34" charset="0"/>
                <a:ea typeface="MS PGothic" pitchFamily="34" charset="-128"/>
              </a:rPr>
              <a:t>More than 70 researchers from INFN and other italian institutes</a:t>
            </a:r>
            <a:endParaRPr lang="it-IT" sz="1800">
              <a:solidFill>
                <a:srgbClr val="FF2222"/>
              </a:solidFill>
              <a:latin typeface="Tahoma" pitchFamily="34" charset="0"/>
              <a:ea typeface="MS PGothic" pitchFamily="34" charset="-128"/>
            </a:endParaRPr>
          </a:p>
        </p:txBody>
      </p:sp>
      <p:pic>
        <p:nvPicPr>
          <p:cNvPr id="285705" name="Picture 9" descr="MARCHIO DOS RIDISEGNATO"/>
          <p:cNvPicPr>
            <a:picLocks noChangeAspect="1" noChangeArrowheads="1"/>
          </p:cNvPicPr>
          <p:nvPr/>
        </p:nvPicPr>
        <p:blipFill>
          <a:blip r:embed="rId7" cstate="print"/>
          <a:srcRect/>
          <a:stretch>
            <a:fillRect/>
          </a:stretch>
        </p:blipFill>
        <p:spPr bwMode="auto">
          <a:xfrm>
            <a:off x="220663" y="5241925"/>
            <a:ext cx="617537" cy="485775"/>
          </a:xfrm>
          <a:prstGeom prst="rect">
            <a:avLst/>
          </a:prstGeom>
          <a:noFill/>
        </p:spPr>
      </p:pic>
      <p:pic>
        <p:nvPicPr>
          <p:cNvPr id="285706" name="Picture 10" descr="cartinaitalia6big"/>
          <p:cNvPicPr>
            <a:picLocks noChangeAspect="1" noChangeArrowheads="1"/>
          </p:cNvPicPr>
          <p:nvPr/>
        </p:nvPicPr>
        <p:blipFill>
          <a:blip r:embed="rId8" cstate="print"/>
          <a:srcRect/>
          <a:stretch>
            <a:fillRect/>
          </a:stretch>
        </p:blipFill>
        <p:spPr bwMode="auto">
          <a:xfrm>
            <a:off x="6019800" y="914400"/>
            <a:ext cx="2606675" cy="3048000"/>
          </a:xfrm>
          <a:prstGeom prst="rect">
            <a:avLst/>
          </a:prstGeom>
          <a:noFill/>
          <a:ln w="12700">
            <a:solidFill>
              <a:srgbClr val="00CCFF"/>
            </a:solidFill>
            <a:miter lim="800000"/>
            <a:headEnd/>
            <a:tailEnd/>
          </a:ln>
          <a:effectLst>
            <a:outerShdw dist="35921" dir="2700000" algn="ctr" rotWithShape="0">
              <a:srgbClr val="808080"/>
            </a:outerShdw>
          </a:effectLst>
        </p:spPr>
      </p:pic>
      <p:sp>
        <p:nvSpPr>
          <p:cNvPr id="285707" name="Oval 11"/>
          <p:cNvSpPr>
            <a:spLocks noChangeArrowheads="1"/>
          </p:cNvSpPr>
          <p:nvPr/>
        </p:nvSpPr>
        <p:spPr bwMode="auto">
          <a:xfrm>
            <a:off x="6880225" y="2290763"/>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08" name="Oval 12"/>
          <p:cNvSpPr>
            <a:spLocks noChangeArrowheads="1"/>
          </p:cNvSpPr>
          <p:nvPr/>
        </p:nvSpPr>
        <p:spPr bwMode="auto">
          <a:xfrm>
            <a:off x="7127875" y="2366963"/>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09" name="Oval 13"/>
          <p:cNvSpPr>
            <a:spLocks noChangeArrowheads="1"/>
          </p:cNvSpPr>
          <p:nvPr/>
        </p:nvSpPr>
        <p:spPr bwMode="auto">
          <a:xfrm>
            <a:off x="7478713" y="2609850"/>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10" name="Oval 14"/>
          <p:cNvSpPr>
            <a:spLocks noChangeArrowheads="1"/>
          </p:cNvSpPr>
          <p:nvPr/>
        </p:nvSpPr>
        <p:spPr bwMode="auto">
          <a:xfrm>
            <a:off x="7932738" y="2630488"/>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11" name="Oval 15"/>
          <p:cNvSpPr>
            <a:spLocks noChangeArrowheads="1"/>
          </p:cNvSpPr>
          <p:nvPr/>
        </p:nvSpPr>
        <p:spPr bwMode="auto">
          <a:xfrm>
            <a:off x="7519988" y="3567113"/>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12" name="Oval 16"/>
          <p:cNvSpPr>
            <a:spLocks noChangeArrowheads="1"/>
          </p:cNvSpPr>
          <p:nvPr/>
        </p:nvSpPr>
        <p:spPr bwMode="auto">
          <a:xfrm>
            <a:off x="7519988" y="3657600"/>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13" name="Oval 17"/>
          <p:cNvSpPr>
            <a:spLocks noChangeArrowheads="1"/>
          </p:cNvSpPr>
          <p:nvPr/>
        </p:nvSpPr>
        <p:spPr bwMode="auto">
          <a:xfrm>
            <a:off x="6726238" y="1965325"/>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14" name="Oval 18"/>
          <p:cNvSpPr>
            <a:spLocks noChangeArrowheads="1"/>
          </p:cNvSpPr>
          <p:nvPr/>
        </p:nvSpPr>
        <p:spPr bwMode="auto">
          <a:xfrm>
            <a:off x="6272213" y="1592263"/>
            <a:ext cx="381000" cy="76200"/>
          </a:xfrm>
          <a:prstGeom prst="ellipse">
            <a:avLst/>
          </a:prstGeom>
          <a:noFill/>
          <a:ln w="12700">
            <a:solidFill>
              <a:srgbClr val="FF0000"/>
            </a:solidFill>
            <a:round/>
            <a:headEnd/>
            <a:tailEnd/>
          </a:ln>
          <a:effectLst/>
        </p:spPr>
        <p:txBody>
          <a:bodyPr wrap="none" anchor="ctr"/>
          <a:lstStyle/>
          <a:p>
            <a:endParaRPr lang="it-IT"/>
          </a:p>
        </p:txBody>
      </p:sp>
      <p:sp>
        <p:nvSpPr>
          <p:cNvPr id="285715" name="Oval 19"/>
          <p:cNvSpPr>
            <a:spLocks noChangeArrowheads="1"/>
          </p:cNvSpPr>
          <p:nvPr/>
        </p:nvSpPr>
        <p:spPr bwMode="auto">
          <a:xfrm>
            <a:off x="6813550" y="1520825"/>
            <a:ext cx="381000" cy="76200"/>
          </a:xfrm>
          <a:prstGeom prst="ellipse">
            <a:avLst/>
          </a:prstGeom>
          <a:noFill/>
          <a:ln w="12700">
            <a:solidFill>
              <a:srgbClr val="FF0000"/>
            </a:solidFill>
            <a:round/>
            <a:headEnd/>
            <a:tailEnd/>
          </a:ln>
          <a:effectLst/>
        </p:spPr>
        <p:txBody>
          <a:bodyPr wrap="none" anchor="ctr"/>
          <a:lstStyle/>
          <a:p>
            <a:endParaRPr lang="it-IT"/>
          </a:p>
        </p:txBody>
      </p:sp>
      <p:pic>
        <p:nvPicPr>
          <p:cNvPr id="285716" name="Picture 20"/>
          <p:cNvPicPr>
            <a:picLocks noChangeAspect="1" noChangeArrowheads="1"/>
          </p:cNvPicPr>
          <p:nvPr/>
        </p:nvPicPr>
        <p:blipFill>
          <a:blip r:embed="rId6" cstate="print"/>
          <a:srcRect/>
          <a:stretch>
            <a:fillRect/>
          </a:stretch>
        </p:blipFill>
        <p:spPr bwMode="auto">
          <a:xfrm>
            <a:off x="7924800" y="990600"/>
            <a:ext cx="609600" cy="609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lstStyle/>
          <a:p>
            <a:r>
              <a:rPr lang="en-US"/>
              <a:t>Cosmic Rays </a:t>
            </a:r>
            <a:r>
              <a:rPr lang="en-US">
                <a:sym typeface="Wingdings" pitchFamily="2" charset="2"/>
              </a:rPr>
              <a:t> Neutrinos</a:t>
            </a:r>
            <a:endParaRPr lang="en-US"/>
          </a:p>
        </p:txBody>
      </p:sp>
      <p:sp>
        <p:nvSpPr>
          <p:cNvPr id="220163" name="Rectangle 3"/>
          <p:cNvSpPr>
            <a:spLocks noGrp="1" noChangeArrowheads="1"/>
          </p:cNvSpPr>
          <p:nvPr>
            <p:ph type="body" idx="1"/>
          </p:nvPr>
        </p:nvSpPr>
        <p:spPr>
          <a:xfrm>
            <a:off x="4751388" y="1223963"/>
            <a:ext cx="4095750" cy="5219700"/>
          </a:xfrm>
        </p:spPr>
        <p:txBody>
          <a:bodyPr/>
          <a:lstStyle/>
          <a:p>
            <a:pPr>
              <a:lnSpc>
                <a:spcPct val="80000"/>
              </a:lnSpc>
            </a:pPr>
            <a:r>
              <a:rPr lang="en-US" sz="2200"/>
              <a:t>Cosmic rays follow a broken</a:t>
            </a:r>
            <a:r>
              <a:rPr lang="en-US" sz="2200">
                <a:solidFill>
                  <a:srgbClr val="FFFF66"/>
                </a:solidFill>
              </a:rPr>
              <a:t> power-law</a:t>
            </a:r>
            <a:r>
              <a:rPr lang="en-US" sz="2200"/>
              <a:t>:</a:t>
            </a:r>
          </a:p>
          <a:p>
            <a:pPr>
              <a:lnSpc>
                <a:spcPct val="80000"/>
              </a:lnSpc>
            </a:pPr>
            <a:endParaRPr lang="en-US" sz="2200"/>
          </a:p>
          <a:p>
            <a:pPr>
              <a:lnSpc>
                <a:spcPct val="80000"/>
              </a:lnSpc>
            </a:pPr>
            <a:endParaRPr lang="en-US" sz="2200"/>
          </a:p>
          <a:p>
            <a:pPr>
              <a:lnSpc>
                <a:spcPct val="80000"/>
              </a:lnSpc>
            </a:pPr>
            <a:endParaRPr lang="en-US" sz="2200"/>
          </a:p>
          <a:p>
            <a:pPr>
              <a:lnSpc>
                <a:spcPct val="80000"/>
              </a:lnSpc>
            </a:pPr>
            <a:endParaRPr lang="en-US" sz="2200"/>
          </a:p>
          <a:p>
            <a:pPr>
              <a:lnSpc>
                <a:spcPct val="80000"/>
              </a:lnSpc>
            </a:pPr>
            <a:r>
              <a:rPr lang="en-US" sz="2200"/>
              <a:t>Beyond 6×10</a:t>
            </a:r>
            <a:r>
              <a:rPr lang="en-US" sz="2200" baseline="30000"/>
              <a:t>19</a:t>
            </a:r>
            <a:r>
              <a:rPr lang="en-US" sz="2200"/>
              <a:t> eV, the flux should vanish due to the interaction of protons with the CMB (</a:t>
            </a:r>
            <a:r>
              <a:rPr lang="en-US" sz="2200">
                <a:solidFill>
                  <a:srgbClr val="FFFF66"/>
                </a:solidFill>
              </a:rPr>
              <a:t>GZK limit</a:t>
            </a:r>
            <a:r>
              <a:rPr lang="en-US" sz="2200"/>
              <a:t>)</a:t>
            </a:r>
          </a:p>
          <a:p>
            <a:pPr>
              <a:lnSpc>
                <a:spcPct val="80000"/>
              </a:lnSpc>
            </a:pPr>
            <a:endParaRPr lang="en-US" sz="2200"/>
          </a:p>
          <a:p>
            <a:pPr>
              <a:lnSpc>
                <a:spcPct val="80000"/>
              </a:lnSpc>
            </a:pPr>
            <a:r>
              <a:rPr lang="en-US" sz="2200"/>
              <a:t>High energy neutrinos could give information about the origin of cosmic rays.</a:t>
            </a:r>
          </a:p>
        </p:txBody>
      </p:sp>
      <p:sp>
        <p:nvSpPr>
          <p:cNvPr id="220164" name="Rectangle 4"/>
          <p:cNvSpPr>
            <a:spLocks noChangeArrowheads="1"/>
          </p:cNvSpPr>
          <p:nvPr/>
        </p:nvSpPr>
        <p:spPr bwMode="auto">
          <a:xfrm>
            <a:off x="261938" y="1223963"/>
            <a:ext cx="4545012" cy="5084762"/>
          </a:xfrm>
          <a:prstGeom prst="rect">
            <a:avLst/>
          </a:prstGeom>
          <a:solidFill>
            <a:srgbClr val="0000FF">
              <a:alpha val="28999"/>
            </a:srgbClr>
          </a:solidFill>
          <a:ln w="9525">
            <a:noFill/>
            <a:miter lim="800000"/>
            <a:headEnd/>
            <a:tailEnd/>
          </a:ln>
          <a:effectLst/>
        </p:spPr>
        <p:txBody>
          <a:bodyPr wrap="none" anchor="ctr"/>
          <a:lstStyle/>
          <a:p>
            <a:endParaRPr lang="it-IT"/>
          </a:p>
        </p:txBody>
      </p:sp>
      <p:pic>
        <p:nvPicPr>
          <p:cNvPr id="220165" name="Picture 5" descr="spectrum"/>
          <p:cNvPicPr>
            <a:picLocks noGrp="1" noChangeAspect="1" noChangeArrowheads="1"/>
          </p:cNvPicPr>
          <p:nvPr>
            <p:ph/>
          </p:nvPr>
        </p:nvPicPr>
        <p:blipFill>
          <a:blip r:embed="rId4" cstate="print">
            <a:lum bright="94000" contrast="100000"/>
          </a:blip>
          <a:srcRect/>
          <a:stretch>
            <a:fillRect/>
          </a:stretch>
        </p:blipFill>
        <p:spPr>
          <a:xfrm>
            <a:off x="306388" y="1484313"/>
            <a:ext cx="4535487" cy="4824412"/>
          </a:xfrm>
          <a:noFill/>
          <a:ln/>
        </p:spPr>
      </p:pic>
      <p:sp>
        <p:nvSpPr>
          <p:cNvPr id="220166" name="Line 6"/>
          <p:cNvSpPr>
            <a:spLocks noChangeShapeType="1"/>
          </p:cNvSpPr>
          <p:nvPr/>
        </p:nvSpPr>
        <p:spPr bwMode="auto">
          <a:xfrm flipV="1">
            <a:off x="3294063" y="5040313"/>
            <a:ext cx="719137" cy="71437"/>
          </a:xfrm>
          <a:prstGeom prst="line">
            <a:avLst/>
          </a:prstGeom>
          <a:noFill/>
          <a:ln w="9525">
            <a:solidFill>
              <a:schemeClr val="tx1"/>
            </a:solidFill>
            <a:round/>
            <a:headEnd/>
            <a:tailEnd type="triangle" w="med" len="med"/>
          </a:ln>
          <a:effectLst/>
        </p:spPr>
        <p:txBody>
          <a:bodyPr/>
          <a:lstStyle/>
          <a:p>
            <a:endParaRPr lang="it-IT"/>
          </a:p>
        </p:txBody>
      </p:sp>
      <p:sp>
        <p:nvSpPr>
          <p:cNvPr id="220167" name="Text Box 7"/>
          <p:cNvSpPr txBox="1">
            <a:spLocks noChangeArrowheads="1"/>
          </p:cNvSpPr>
          <p:nvPr/>
        </p:nvSpPr>
        <p:spPr bwMode="auto">
          <a:xfrm>
            <a:off x="2393950" y="2087563"/>
            <a:ext cx="2138363" cy="274637"/>
          </a:xfrm>
          <a:prstGeom prst="rect">
            <a:avLst/>
          </a:prstGeom>
          <a:noFill/>
          <a:ln w="9525">
            <a:noFill/>
            <a:miter lim="800000"/>
            <a:headEnd/>
            <a:tailEnd/>
          </a:ln>
          <a:effectLst/>
        </p:spPr>
        <p:txBody>
          <a:bodyPr wrap="none">
            <a:spAutoFit/>
          </a:bodyPr>
          <a:lstStyle/>
          <a:p>
            <a:r>
              <a:rPr lang="en-US" sz="1200" b="1">
                <a:latin typeface="Arial" charset="0"/>
              </a:rPr>
              <a:t>(1 particle per m</a:t>
            </a:r>
            <a:r>
              <a:rPr lang="en-US" sz="1200" b="1" baseline="30000">
                <a:latin typeface="Arial" charset="0"/>
              </a:rPr>
              <a:t>2</a:t>
            </a:r>
            <a:r>
              <a:rPr lang="en-US" sz="1200" b="1">
                <a:latin typeface="Arial" charset="0"/>
                <a:cs typeface="Arial" charset="0"/>
              </a:rPr>
              <a:t> - </a:t>
            </a:r>
            <a:r>
              <a:rPr lang="en-US" sz="1200" b="1">
                <a:latin typeface="Arial" charset="0"/>
              </a:rPr>
              <a:t>second)</a:t>
            </a:r>
          </a:p>
        </p:txBody>
      </p:sp>
      <p:sp>
        <p:nvSpPr>
          <p:cNvPr id="220168" name="Text Box 8"/>
          <p:cNvSpPr txBox="1">
            <a:spLocks noChangeArrowheads="1"/>
          </p:cNvSpPr>
          <p:nvPr/>
        </p:nvSpPr>
        <p:spPr bwMode="auto">
          <a:xfrm>
            <a:off x="2681288" y="2951163"/>
            <a:ext cx="1873250" cy="457200"/>
          </a:xfrm>
          <a:prstGeom prst="rect">
            <a:avLst/>
          </a:prstGeom>
          <a:noFill/>
          <a:ln w="9525">
            <a:noFill/>
            <a:miter lim="800000"/>
            <a:headEnd/>
            <a:tailEnd/>
          </a:ln>
          <a:effectLst/>
        </p:spPr>
        <p:txBody>
          <a:bodyPr wrap="none">
            <a:spAutoFit/>
          </a:bodyPr>
          <a:lstStyle/>
          <a:p>
            <a:r>
              <a:rPr lang="en-US" sz="1200" b="1">
                <a:latin typeface="Arial" charset="0"/>
              </a:rPr>
              <a:t>Knee</a:t>
            </a:r>
          </a:p>
          <a:p>
            <a:r>
              <a:rPr lang="en-US" sz="1200" b="1">
                <a:latin typeface="Arial" charset="0"/>
              </a:rPr>
              <a:t>(1 particle per m</a:t>
            </a:r>
            <a:r>
              <a:rPr lang="en-US" sz="1200" b="1" baseline="30000">
                <a:latin typeface="Arial" charset="0"/>
              </a:rPr>
              <a:t>2</a:t>
            </a:r>
            <a:r>
              <a:rPr lang="en-US" sz="1200" b="1">
                <a:latin typeface="Arial" charset="0"/>
              </a:rPr>
              <a:t>- year)</a:t>
            </a:r>
          </a:p>
        </p:txBody>
      </p:sp>
      <p:sp>
        <p:nvSpPr>
          <p:cNvPr id="220169" name="Text Box 9"/>
          <p:cNvSpPr txBox="1">
            <a:spLocks noChangeArrowheads="1"/>
          </p:cNvSpPr>
          <p:nvPr/>
        </p:nvSpPr>
        <p:spPr bwMode="auto">
          <a:xfrm>
            <a:off x="1746250" y="4967288"/>
            <a:ext cx="2008188" cy="457200"/>
          </a:xfrm>
          <a:prstGeom prst="rect">
            <a:avLst/>
          </a:prstGeom>
          <a:noFill/>
          <a:ln w="9525">
            <a:noFill/>
            <a:miter lim="800000"/>
            <a:headEnd/>
            <a:tailEnd/>
          </a:ln>
          <a:effectLst/>
        </p:spPr>
        <p:txBody>
          <a:bodyPr wrap="none">
            <a:spAutoFit/>
          </a:bodyPr>
          <a:lstStyle/>
          <a:p>
            <a:r>
              <a:rPr lang="en-US" sz="1200" b="1">
                <a:latin typeface="Century Gothic" pitchFamily="34" charset="0"/>
              </a:rPr>
              <a:t>Ankle</a:t>
            </a:r>
          </a:p>
          <a:p>
            <a:r>
              <a:rPr lang="en-US" sz="1200" b="1">
                <a:latin typeface="Century Gothic" pitchFamily="34" charset="0"/>
              </a:rPr>
              <a:t>(1 particle per km</a:t>
            </a:r>
            <a:r>
              <a:rPr lang="en-US" sz="1200" b="1" baseline="30000">
                <a:latin typeface="Century Gothic" pitchFamily="34" charset="0"/>
              </a:rPr>
              <a:t>2</a:t>
            </a:r>
            <a:r>
              <a:rPr lang="en-US" sz="1200" b="1">
                <a:latin typeface="Century Gothic" pitchFamily="34" charset="0"/>
              </a:rPr>
              <a:t>-year)</a:t>
            </a:r>
          </a:p>
        </p:txBody>
      </p:sp>
      <p:sp>
        <p:nvSpPr>
          <p:cNvPr id="220170" name="Line 10"/>
          <p:cNvSpPr>
            <a:spLocks noChangeShapeType="1"/>
          </p:cNvSpPr>
          <p:nvPr/>
        </p:nvSpPr>
        <p:spPr bwMode="auto">
          <a:xfrm flipH="1">
            <a:off x="1962150" y="2232025"/>
            <a:ext cx="503238" cy="0"/>
          </a:xfrm>
          <a:prstGeom prst="line">
            <a:avLst/>
          </a:prstGeom>
          <a:noFill/>
          <a:ln w="9525">
            <a:solidFill>
              <a:schemeClr val="tx1"/>
            </a:solidFill>
            <a:round/>
            <a:headEnd/>
            <a:tailEnd type="triangle" w="med" len="med"/>
          </a:ln>
          <a:effectLst/>
        </p:spPr>
        <p:txBody>
          <a:bodyPr/>
          <a:lstStyle/>
          <a:p>
            <a:endParaRPr lang="it-IT"/>
          </a:p>
        </p:txBody>
      </p:sp>
      <p:sp>
        <p:nvSpPr>
          <p:cNvPr id="220171" name="Line 11"/>
          <p:cNvSpPr>
            <a:spLocks noChangeShapeType="1"/>
          </p:cNvSpPr>
          <p:nvPr/>
        </p:nvSpPr>
        <p:spPr bwMode="auto">
          <a:xfrm flipH="1">
            <a:off x="3186113" y="3455988"/>
            <a:ext cx="287337" cy="287337"/>
          </a:xfrm>
          <a:prstGeom prst="line">
            <a:avLst/>
          </a:prstGeom>
          <a:noFill/>
          <a:ln w="9525">
            <a:solidFill>
              <a:schemeClr val="tx1"/>
            </a:solidFill>
            <a:round/>
            <a:headEnd/>
            <a:tailEnd type="triangle" w="med" len="med"/>
          </a:ln>
          <a:effectLst/>
        </p:spPr>
        <p:txBody>
          <a:bodyPr/>
          <a:lstStyle/>
          <a:p>
            <a:endParaRPr lang="it-IT"/>
          </a:p>
        </p:txBody>
      </p:sp>
      <p:sp>
        <p:nvSpPr>
          <p:cNvPr id="220172" name="Text Box 12"/>
          <p:cNvSpPr txBox="1">
            <a:spLocks noChangeArrowheads="1"/>
          </p:cNvSpPr>
          <p:nvPr/>
        </p:nvSpPr>
        <p:spPr bwMode="auto">
          <a:xfrm rot="16200000">
            <a:off x="-354012" y="2219325"/>
            <a:ext cx="1585912" cy="274638"/>
          </a:xfrm>
          <a:prstGeom prst="rect">
            <a:avLst/>
          </a:prstGeom>
          <a:noFill/>
          <a:ln w="9525">
            <a:noFill/>
            <a:miter lim="800000"/>
            <a:headEnd/>
            <a:tailEnd/>
          </a:ln>
          <a:effectLst/>
        </p:spPr>
        <p:txBody>
          <a:bodyPr wrap="none">
            <a:spAutoFit/>
          </a:bodyPr>
          <a:lstStyle/>
          <a:p>
            <a:r>
              <a:rPr lang="en-US" sz="1200" b="1">
                <a:solidFill>
                  <a:srgbClr val="FFFFCC"/>
                </a:solidFill>
                <a:latin typeface="Arial" charset="0"/>
              </a:rPr>
              <a:t>Flux (m</a:t>
            </a:r>
            <a:r>
              <a:rPr lang="en-US" sz="1200" b="1" baseline="30000">
                <a:solidFill>
                  <a:srgbClr val="FFFFCC"/>
                </a:solidFill>
                <a:latin typeface="Arial" charset="0"/>
              </a:rPr>
              <a:t>2</a:t>
            </a:r>
            <a:r>
              <a:rPr lang="en-US" sz="1200" b="1">
                <a:solidFill>
                  <a:srgbClr val="FFFFCC"/>
                </a:solidFill>
                <a:latin typeface="Arial" charset="0"/>
              </a:rPr>
              <a:t> sr s GeV)</a:t>
            </a:r>
            <a:r>
              <a:rPr lang="en-US" sz="1200" b="1" baseline="30000">
                <a:solidFill>
                  <a:srgbClr val="FFFFCC"/>
                </a:solidFill>
                <a:latin typeface="Arial" charset="0"/>
              </a:rPr>
              <a:t>-1</a:t>
            </a:r>
            <a:endParaRPr lang="en-US" sz="1200" b="1">
              <a:solidFill>
                <a:srgbClr val="FFFFCC"/>
              </a:solidFill>
              <a:latin typeface="Arial" charset="0"/>
            </a:endParaRPr>
          </a:p>
        </p:txBody>
      </p:sp>
      <p:sp>
        <p:nvSpPr>
          <p:cNvPr id="220173" name="Text Box 13"/>
          <p:cNvSpPr txBox="1">
            <a:spLocks noChangeArrowheads="1"/>
          </p:cNvSpPr>
          <p:nvPr/>
        </p:nvSpPr>
        <p:spPr bwMode="auto">
          <a:xfrm>
            <a:off x="3797300" y="6034088"/>
            <a:ext cx="1030288" cy="274637"/>
          </a:xfrm>
          <a:prstGeom prst="rect">
            <a:avLst/>
          </a:prstGeom>
          <a:noFill/>
          <a:ln w="9525">
            <a:noFill/>
            <a:miter lim="800000"/>
            <a:headEnd/>
            <a:tailEnd/>
          </a:ln>
          <a:effectLst/>
        </p:spPr>
        <p:txBody>
          <a:bodyPr wrap="none">
            <a:spAutoFit/>
          </a:bodyPr>
          <a:lstStyle/>
          <a:p>
            <a:r>
              <a:rPr lang="en-US" sz="1200" b="1">
                <a:solidFill>
                  <a:srgbClr val="FFFFCC"/>
                </a:solidFill>
                <a:latin typeface="Arial" charset="0"/>
              </a:rPr>
              <a:t>Energy (eV)</a:t>
            </a:r>
          </a:p>
        </p:txBody>
      </p:sp>
      <p:sp>
        <p:nvSpPr>
          <p:cNvPr id="220174" name="Text Box 14"/>
          <p:cNvSpPr txBox="1">
            <a:spLocks noChangeArrowheads="1"/>
          </p:cNvSpPr>
          <p:nvPr/>
        </p:nvSpPr>
        <p:spPr bwMode="auto">
          <a:xfrm>
            <a:off x="1665288" y="1566863"/>
            <a:ext cx="1411287" cy="274637"/>
          </a:xfrm>
          <a:prstGeom prst="rect">
            <a:avLst/>
          </a:prstGeom>
          <a:noFill/>
          <a:ln w="9525">
            <a:noFill/>
            <a:miter lim="800000"/>
            <a:headEnd/>
            <a:tailEnd/>
          </a:ln>
          <a:effectLst/>
        </p:spPr>
        <p:txBody>
          <a:bodyPr wrap="none">
            <a:spAutoFit/>
          </a:bodyPr>
          <a:lstStyle/>
          <a:p>
            <a:r>
              <a:rPr lang="en-US" sz="1200" b="1">
                <a:solidFill>
                  <a:srgbClr val="FFFFCC"/>
                </a:solidFill>
                <a:latin typeface="Arial" charset="0"/>
              </a:rPr>
              <a:t>Cosmic Ray Flux</a:t>
            </a:r>
          </a:p>
        </p:txBody>
      </p:sp>
      <p:graphicFrame>
        <p:nvGraphicFramePr>
          <p:cNvPr id="220175" name="Object 15"/>
          <p:cNvGraphicFramePr>
            <a:graphicFrameLocks noChangeAspect="1"/>
          </p:cNvGraphicFramePr>
          <p:nvPr/>
        </p:nvGraphicFramePr>
        <p:xfrm>
          <a:off x="5157788" y="2105025"/>
          <a:ext cx="1389062" cy="828675"/>
        </p:xfrm>
        <a:graphic>
          <a:graphicData uri="http://schemas.openxmlformats.org/presentationml/2006/ole">
            <p:oleObj spid="_x0000_s220175" name="Equation" r:id="rId5" imgW="660240" imgH="393480" progId="">
              <p:embed/>
            </p:oleObj>
          </a:graphicData>
        </a:graphic>
      </p:graphicFrame>
      <p:sp>
        <p:nvSpPr>
          <p:cNvPr id="220176" name="Text Box 16"/>
          <p:cNvSpPr txBox="1">
            <a:spLocks noChangeArrowheads="1"/>
          </p:cNvSpPr>
          <p:nvPr/>
        </p:nvSpPr>
        <p:spPr bwMode="auto">
          <a:xfrm>
            <a:off x="1692275" y="2889250"/>
            <a:ext cx="588963" cy="304800"/>
          </a:xfrm>
          <a:prstGeom prst="rect">
            <a:avLst/>
          </a:prstGeom>
          <a:noFill/>
          <a:ln w="9525" algn="ctr">
            <a:noFill/>
            <a:miter lim="800000"/>
            <a:headEnd/>
            <a:tailEnd/>
          </a:ln>
          <a:effectLst/>
        </p:spPr>
        <p:txBody>
          <a:bodyPr wrap="none">
            <a:spAutoFit/>
          </a:bodyPr>
          <a:lstStyle/>
          <a:p>
            <a:r>
              <a:rPr lang="en-US" sz="1400" b="1">
                <a:solidFill>
                  <a:srgbClr val="FFFF99"/>
                </a:solidFill>
                <a:latin typeface="Century Gothic" pitchFamily="34" charset="0"/>
              </a:rPr>
              <a:t>SNRs</a:t>
            </a:r>
          </a:p>
        </p:txBody>
      </p:sp>
      <p:sp>
        <p:nvSpPr>
          <p:cNvPr id="220177" name="Text Box 17"/>
          <p:cNvSpPr txBox="1">
            <a:spLocks noChangeArrowheads="1"/>
          </p:cNvSpPr>
          <p:nvPr/>
        </p:nvSpPr>
        <p:spPr bwMode="auto">
          <a:xfrm>
            <a:off x="2366963" y="4149725"/>
            <a:ext cx="863600" cy="304800"/>
          </a:xfrm>
          <a:prstGeom prst="rect">
            <a:avLst/>
          </a:prstGeom>
          <a:noFill/>
          <a:ln w="9525" algn="ctr">
            <a:noFill/>
            <a:miter lim="800000"/>
            <a:headEnd/>
            <a:tailEnd/>
          </a:ln>
          <a:effectLst/>
        </p:spPr>
        <p:txBody>
          <a:bodyPr wrap="none">
            <a:spAutoFit/>
          </a:bodyPr>
          <a:lstStyle/>
          <a:p>
            <a:r>
              <a:rPr lang="en-US" sz="1400" b="1">
                <a:solidFill>
                  <a:srgbClr val="FFFF99"/>
                </a:solidFill>
                <a:latin typeface="Century Gothic" pitchFamily="34" charset="0"/>
              </a:rPr>
              <a:t>Pulsars?</a:t>
            </a:r>
          </a:p>
        </p:txBody>
      </p:sp>
      <p:sp>
        <p:nvSpPr>
          <p:cNvPr id="220178" name="Text Box 18"/>
          <p:cNvSpPr txBox="1">
            <a:spLocks noChangeArrowheads="1"/>
          </p:cNvSpPr>
          <p:nvPr/>
        </p:nvSpPr>
        <p:spPr bwMode="auto">
          <a:xfrm>
            <a:off x="4022725" y="4789488"/>
            <a:ext cx="774700" cy="304800"/>
          </a:xfrm>
          <a:prstGeom prst="rect">
            <a:avLst/>
          </a:prstGeom>
          <a:noFill/>
          <a:ln w="9525" algn="ctr">
            <a:noFill/>
            <a:miter lim="800000"/>
            <a:headEnd/>
            <a:tailEnd/>
          </a:ln>
          <a:effectLst/>
        </p:spPr>
        <p:txBody>
          <a:bodyPr wrap="none">
            <a:spAutoFit/>
          </a:bodyPr>
          <a:lstStyle/>
          <a:p>
            <a:r>
              <a:rPr lang="en-US" sz="1400" b="1">
                <a:solidFill>
                  <a:srgbClr val="FFFF99"/>
                </a:solidFill>
                <a:latin typeface="Century Gothic" pitchFamily="34" charset="0"/>
              </a:rPr>
              <a:t>AGNs?</a:t>
            </a:r>
          </a:p>
        </p:txBody>
      </p:sp>
      <p:sp>
        <p:nvSpPr>
          <p:cNvPr id="220179" name="Text Box 19"/>
          <p:cNvSpPr txBox="1">
            <a:spLocks noChangeArrowheads="1"/>
          </p:cNvSpPr>
          <p:nvPr/>
        </p:nvSpPr>
        <p:spPr bwMode="auto">
          <a:xfrm>
            <a:off x="7786688" y="2168525"/>
            <a:ext cx="1052512" cy="336550"/>
          </a:xfrm>
          <a:prstGeom prst="rect">
            <a:avLst/>
          </a:prstGeom>
          <a:noFill/>
          <a:ln w="9525" algn="ctr">
            <a:noFill/>
            <a:miter lim="800000"/>
            <a:headEnd/>
            <a:tailEnd/>
          </a:ln>
          <a:effectLst/>
        </p:spPr>
        <p:txBody>
          <a:bodyPr wrap="none">
            <a:spAutoFit/>
          </a:bodyPr>
          <a:lstStyle/>
          <a:p>
            <a:pPr algn="ctr"/>
            <a:r>
              <a:rPr lang="en-US" sz="1600">
                <a:latin typeface="Century Gothic" pitchFamily="34" charset="0"/>
              </a:rPr>
              <a:t>the knee</a:t>
            </a:r>
            <a:endParaRPr lang="en-US" sz="1200">
              <a:latin typeface="Century Gothic" pitchFamily="34" charset="0"/>
            </a:endParaRPr>
          </a:p>
        </p:txBody>
      </p:sp>
      <p:sp>
        <p:nvSpPr>
          <p:cNvPr id="220180" name="Text Box 20"/>
          <p:cNvSpPr txBox="1">
            <a:spLocks noChangeArrowheads="1"/>
          </p:cNvSpPr>
          <p:nvPr/>
        </p:nvSpPr>
        <p:spPr bwMode="auto">
          <a:xfrm>
            <a:off x="7786688" y="2484438"/>
            <a:ext cx="1100137" cy="336550"/>
          </a:xfrm>
          <a:prstGeom prst="rect">
            <a:avLst/>
          </a:prstGeom>
          <a:noFill/>
          <a:ln w="9525" algn="ctr">
            <a:noFill/>
            <a:miter lim="800000"/>
            <a:headEnd/>
            <a:tailEnd/>
          </a:ln>
          <a:effectLst/>
        </p:spPr>
        <p:txBody>
          <a:bodyPr wrap="none">
            <a:spAutoFit/>
          </a:bodyPr>
          <a:lstStyle/>
          <a:p>
            <a:pPr algn="ctr"/>
            <a:r>
              <a:rPr lang="en-US" sz="1600">
                <a:latin typeface="Century Gothic" pitchFamily="34" charset="0"/>
              </a:rPr>
              <a:t>the ankle</a:t>
            </a:r>
            <a:endParaRPr lang="en-US" sz="1200">
              <a:latin typeface="Century Gothic" pitchFamily="34" charset="0"/>
            </a:endParaRPr>
          </a:p>
        </p:txBody>
      </p:sp>
      <p:sp>
        <p:nvSpPr>
          <p:cNvPr id="220181" name="Line 21"/>
          <p:cNvSpPr>
            <a:spLocks noChangeShapeType="1"/>
          </p:cNvSpPr>
          <p:nvPr/>
        </p:nvSpPr>
        <p:spPr bwMode="auto">
          <a:xfrm>
            <a:off x="7181850" y="2349500"/>
            <a:ext cx="585788" cy="0"/>
          </a:xfrm>
          <a:prstGeom prst="line">
            <a:avLst/>
          </a:prstGeom>
          <a:noFill/>
          <a:ln w="9525">
            <a:solidFill>
              <a:srgbClr val="FF5050"/>
            </a:solidFill>
            <a:prstDash val="dash"/>
            <a:round/>
            <a:headEnd/>
            <a:tailEnd type="arrow" w="med" len="med"/>
          </a:ln>
          <a:effectLst/>
        </p:spPr>
        <p:txBody>
          <a:bodyPr>
            <a:spAutoFit/>
          </a:bodyPr>
          <a:lstStyle/>
          <a:p>
            <a:endParaRPr lang="it-IT"/>
          </a:p>
        </p:txBody>
      </p:sp>
      <p:sp>
        <p:nvSpPr>
          <p:cNvPr id="220182" name="Line 22"/>
          <p:cNvSpPr>
            <a:spLocks noChangeShapeType="1"/>
          </p:cNvSpPr>
          <p:nvPr/>
        </p:nvSpPr>
        <p:spPr bwMode="auto">
          <a:xfrm flipV="1">
            <a:off x="7181850" y="2663825"/>
            <a:ext cx="585788" cy="0"/>
          </a:xfrm>
          <a:prstGeom prst="line">
            <a:avLst/>
          </a:prstGeom>
          <a:noFill/>
          <a:ln w="9525">
            <a:solidFill>
              <a:srgbClr val="FF5050"/>
            </a:solidFill>
            <a:prstDash val="dash"/>
            <a:round/>
            <a:headEnd/>
            <a:tailEnd type="arrow" w="med" len="med"/>
          </a:ln>
          <a:effectLst/>
        </p:spPr>
        <p:txBody>
          <a:bodyPr>
            <a:spAutoFit/>
          </a:bodyPr>
          <a:lstStyle/>
          <a:p>
            <a:endParaRPr lang="it-IT"/>
          </a:p>
        </p:txBody>
      </p:sp>
      <p:graphicFrame>
        <p:nvGraphicFramePr>
          <p:cNvPr id="220183" name="Object 23"/>
          <p:cNvGraphicFramePr>
            <a:graphicFrameLocks noChangeAspect="1"/>
          </p:cNvGraphicFramePr>
          <p:nvPr/>
        </p:nvGraphicFramePr>
        <p:xfrm>
          <a:off x="6642100" y="2079625"/>
          <a:ext cx="685800" cy="873125"/>
        </p:xfrm>
        <a:graphic>
          <a:graphicData uri="http://schemas.openxmlformats.org/presentationml/2006/ole">
            <p:oleObj spid="_x0000_s220183" name="Equation" r:id="rId6" imgW="558720" imgH="711000" progId="">
              <p:embed/>
            </p:oleObj>
          </a:graphicData>
        </a:graphic>
      </p:graphicFrame>
      <p:sp>
        <p:nvSpPr>
          <p:cNvPr id="220184" name="Line 24"/>
          <p:cNvSpPr>
            <a:spLocks noChangeShapeType="1"/>
          </p:cNvSpPr>
          <p:nvPr/>
        </p:nvSpPr>
        <p:spPr bwMode="auto">
          <a:xfrm>
            <a:off x="4257675" y="5138738"/>
            <a:ext cx="0" cy="720725"/>
          </a:xfrm>
          <a:prstGeom prst="line">
            <a:avLst/>
          </a:prstGeom>
          <a:noFill/>
          <a:ln w="28575">
            <a:solidFill>
              <a:srgbClr val="660033"/>
            </a:solidFill>
            <a:prstDash val="sysDot"/>
            <a:round/>
            <a:headEnd/>
            <a:tailEnd/>
          </a:ln>
          <a:effectLst/>
        </p:spPr>
        <p:txBody>
          <a:bodyPr>
            <a:spAutoFit/>
          </a:bodyP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163">
                                            <p:txEl>
                                              <p:pRg st="5" end="5"/>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220184"/>
                                        </p:tgtEl>
                                        <p:attrNameLst>
                                          <p:attrName>style.visibility</p:attrName>
                                        </p:attrNameLst>
                                      </p:cBhvr>
                                      <p:to>
                                        <p:strVal val="visible"/>
                                      </p:to>
                                    </p:set>
                                    <p:animEffect transition="in" filter="wipe(down)">
                                      <p:cBhvr>
                                        <p:cTn id="9" dur="500"/>
                                        <p:tgtEl>
                                          <p:spTgt spid="22018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01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8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457200" y="-26988"/>
            <a:ext cx="8229600" cy="1143001"/>
          </a:xfrm>
        </p:spPr>
        <p:txBody>
          <a:bodyPr/>
          <a:lstStyle/>
          <a:p>
            <a:r>
              <a:rPr lang="it-IT"/>
              <a:t>The NEMO Site </a:t>
            </a:r>
          </a:p>
        </p:txBody>
      </p:sp>
      <p:graphicFrame>
        <p:nvGraphicFramePr>
          <p:cNvPr id="287747" name="Object 3"/>
          <p:cNvGraphicFramePr>
            <a:graphicFrameLocks noChangeAspect="1"/>
          </p:cNvGraphicFramePr>
          <p:nvPr/>
        </p:nvGraphicFramePr>
        <p:xfrm>
          <a:off x="5486400" y="3600450"/>
          <a:ext cx="3249613" cy="3284538"/>
        </p:xfrm>
        <a:graphic>
          <a:graphicData uri="http://schemas.openxmlformats.org/presentationml/2006/ole">
            <p:oleObj spid="_x0000_s287747" name="Documento" r:id="rId4" imgW="6332400" imgH="6397920" progId="Word.Document.8">
              <p:embed/>
            </p:oleObj>
          </a:graphicData>
        </a:graphic>
      </p:graphicFrame>
      <p:graphicFrame>
        <p:nvGraphicFramePr>
          <p:cNvPr id="287748" name="Object 4"/>
          <p:cNvGraphicFramePr>
            <a:graphicFrameLocks noChangeAspect="1"/>
          </p:cNvGraphicFramePr>
          <p:nvPr/>
        </p:nvGraphicFramePr>
        <p:xfrm>
          <a:off x="0" y="981075"/>
          <a:ext cx="5483225" cy="3705225"/>
        </p:xfrm>
        <a:graphic>
          <a:graphicData uri="http://schemas.openxmlformats.org/presentationml/2006/ole">
            <p:oleObj spid="_x0000_s287748" name="Foglio di lavoro" r:id="rId5" imgW="5212080" imgH="3822192" progId="Excel.Sheet.8">
              <p:embed/>
            </p:oleObj>
          </a:graphicData>
        </a:graphic>
      </p:graphicFrame>
      <p:sp>
        <p:nvSpPr>
          <p:cNvPr id="287749" name="Oval 5"/>
          <p:cNvSpPr>
            <a:spLocks noChangeArrowheads="1"/>
          </p:cNvSpPr>
          <p:nvPr/>
        </p:nvSpPr>
        <p:spPr bwMode="auto">
          <a:xfrm rot="2400000">
            <a:off x="7010400" y="5476875"/>
            <a:ext cx="1522413" cy="688975"/>
          </a:xfrm>
          <a:prstGeom prst="ellipse">
            <a:avLst/>
          </a:prstGeom>
          <a:noFill/>
          <a:ln w="25400">
            <a:solidFill>
              <a:srgbClr val="FFFF00"/>
            </a:solidFill>
            <a:round/>
            <a:headEnd/>
            <a:tailEnd/>
          </a:ln>
          <a:effectLst/>
        </p:spPr>
        <p:txBody>
          <a:bodyPr wrap="none" anchor="ctr"/>
          <a:lstStyle/>
          <a:p>
            <a:endParaRPr lang="it-IT"/>
          </a:p>
        </p:txBody>
      </p:sp>
      <p:sp>
        <p:nvSpPr>
          <p:cNvPr id="287750" name="Line 6"/>
          <p:cNvSpPr>
            <a:spLocks noChangeShapeType="1"/>
          </p:cNvSpPr>
          <p:nvPr/>
        </p:nvSpPr>
        <p:spPr bwMode="auto">
          <a:xfrm flipH="1" flipV="1">
            <a:off x="0" y="4724400"/>
            <a:ext cx="8172450" cy="1657350"/>
          </a:xfrm>
          <a:prstGeom prst="line">
            <a:avLst/>
          </a:prstGeom>
          <a:noFill/>
          <a:ln w="25400">
            <a:solidFill>
              <a:srgbClr val="FFFF00"/>
            </a:solidFill>
            <a:round/>
            <a:headEnd/>
            <a:tailEnd/>
          </a:ln>
          <a:effectLst/>
        </p:spPr>
        <p:txBody>
          <a:bodyPr/>
          <a:lstStyle/>
          <a:p>
            <a:endParaRPr lang="it-IT"/>
          </a:p>
        </p:txBody>
      </p:sp>
      <p:sp>
        <p:nvSpPr>
          <p:cNvPr id="287751" name="Line 7"/>
          <p:cNvSpPr>
            <a:spLocks noChangeShapeType="1"/>
          </p:cNvSpPr>
          <p:nvPr/>
        </p:nvSpPr>
        <p:spPr bwMode="auto">
          <a:xfrm flipH="1" flipV="1">
            <a:off x="5508625" y="981075"/>
            <a:ext cx="2808288" cy="4968875"/>
          </a:xfrm>
          <a:prstGeom prst="line">
            <a:avLst/>
          </a:prstGeom>
          <a:noFill/>
          <a:ln w="25400">
            <a:solidFill>
              <a:srgbClr val="FFFF00"/>
            </a:solidFill>
            <a:round/>
            <a:headEnd/>
            <a:tailEnd/>
          </a:ln>
          <a:effectLst/>
        </p:spPr>
        <p:txBody>
          <a:bodyPr/>
          <a:lstStyle/>
          <a:p>
            <a:endParaRPr lang="it-IT"/>
          </a:p>
        </p:txBody>
      </p:sp>
      <p:sp>
        <p:nvSpPr>
          <p:cNvPr id="287752" name="Text Box 8"/>
          <p:cNvSpPr txBox="1">
            <a:spLocks noChangeArrowheads="1"/>
          </p:cNvSpPr>
          <p:nvPr/>
        </p:nvSpPr>
        <p:spPr bwMode="auto">
          <a:xfrm>
            <a:off x="323850" y="4797425"/>
            <a:ext cx="5472113" cy="1603375"/>
          </a:xfrm>
          <a:prstGeom prst="rect">
            <a:avLst/>
          </a:prstGeom>
          <a:noFill/>
          <a:ln w="9525">
            <a:noFill/>
            <a:miter lim="800000"/>
            <a:headEnd/>
            <a:tailEnd/>
          </a:ln>
          <a:effectLst/>
        </p:spPr>
        <p:txBody>
          <a:bodyPr>
            <a:spAutoFit/>
          </a:bodyPr>
          <a:lstStyle/>
          <a:p>
            <a:pPr>
              <a:spcBef>
                <a:spcPct val="50000"/>
              </a:spcBef>
              <a:buFontTx/>
              <a:buChar char="•"/>
            </a:pPr>
            <a:r>
              <a:rPr lang="en-GB" sz="1800">
                <a:latin typeface="Garamond" pitchFamily="18" charset="0"/>
              </a:rPr>
              <a:t> In a six years activity the NEMO collaboration has selected a deep sea site offshore Capo Passero (Sicily) with optimal oceanographycal and environmental properties</a:t>
            </a:r>
          </a:p>
          <a:p>
            <a:pPr>
              <a:spcBef>
                <a:spcPct val="50000"/>
              </a:spcBef>
              <a:buFontTx/>
              <a:buChar char="•"/>
            </a:pPr>
            <a:r>
              <a:rPr lang="en-GB" sz="1800">
                <a:latin typeface="Garamond" pitchFamily="18" charset="0"/>
              </a:rPr>
              <a:t> The site has been proposed in january 2003 to ApPEC</a:t>
            </a:r>
            <a:br>
              <a:rPr lang="en-GB" sz="1800">
                <a:latin typeface="Garamond" pitchFamily="18" charset="0"/>
              </a:rPr>
            </a:br>
            <a:r>
              <a:rPr lang="en-GB" sz="1800">
                <a:latin typeface="Garamond" pitchFamily="18" charset="0"/>
              </a:rPr>
              <a:t>as a candidate for the km3 intallation</a:t>
            </a:r>
          </a:p>
        </p:txBody>
      </p:sp>
      <p:sp>
        <p:nvSpPr>
          <p:cNvPr id="287753" name="Rectangle 9"/>
          <p:cNvSpPr>
            <a:spLocks noChangeArrowheads="1"/>
          </p:cNvSpPr>
          <p:nvPr/>
        </p:nvSpPr>
        <p:spPr bwMode="auto">
          <a:xfrm>
            <a:off x="5651500" y="908050"/>
            <a:ext cx="3313113" cy="2838450"/>
          </a:xfrm>
          <a:prstGeom prst="rect">
            <a:avLst/>
          </a:prstGeom>
          <a:noFill/>
          <a:ln w="25400">
            <a:noFill/>
            <a:miter lim="800000"/>
            <a:headEnd/>
            <a:tailEnd/>
          </a:ln>
          <a:effectLst/>
        </p:spPr>
        <p:txBody>
          <a:bodyPr>
            <a:spAutoFit/>
          </a:bodyPr>
          <a:lstStyle/>
          <a:p>
            <a:pPr>
              <a:buFontTx/>
              <a:buChar char="•"/>
            </a:pPr>
            <a:r>
              <a:rPr lang="en-GB" sz="1800">
                <a:latin typeface="Garamond" pitchFamily="18" charset="0"/>
              </a:rPr>
              <a:t>Depths of  3500 m reached at 100 km from the shore</a:t>
            </a:r>
          </a:p>
          <a:p>
            <a:pPr>
              <a:buFontTx/>
              <a:buChar char="•"/>
            </a:pPr>
            <a:r>
              <a:rPr lang="en-GB" sz="1800">
                <a:latin typeface="Garamond" pitchFamily="18" charset="0"/>
              </a:rPr>
              <a:t> Optimal water optical properties (La ≈ 70 m @ </a:t>
            </a:r>
            <a:r>
              <a:rPr lang="en-GB" sz="1800">
                <a:latin typeface="Garamond" pitchFamily="18" charset="0"/>
                <a:sym typeface="Symbol" pitchFamily="18" charset="2"/>
              </a:rPr>
              <a:t></a:t>
            </a:r>
            <a:r>
              <a:rPr lang="en-GB" sz="1800">
                <a:latin typeface="Garamond" pitchFamily="18" charset="0"/>
              </a:rPr>
              <a:t> = 440 nm)</a:t>
            </a:r>
          </a:p>
          <a:p>
            <a:pPr>
              <a:buFontTx/>
              <a:buChar char="•"/>
            </a:pPr>
            <a:r>
              <a:rPr lang="en-GB" sz="1800">
                <a:latin typeface="Garamond" pitchFamily="18" charset="0"/>
              </a:rPr>
              <a:t> Low optical backgroung from bioluminescence bacteria</a:t>
            </a:r>
          </a:p>
          <a:p>
            <a:pPr>
              <a:buFontTx/>
              <a:buChar char="•"/>
            </a:pPr>
            <a:r>
              <a:rPr lang="en-GB" sz="1800">
                <a:latin typeface="Garamond" pitchFamily="18" charset="0"/>
              </a:rPr>
              <a:t>Stable water characteristics</a:t>
            </a:r>
          </a:p>
          <a:p>
            <a:pPr>
              <a:buFontTx/>
              <a:buChar char="•"/>
            </a:pPr>
            <a:r>
              <a:rPr lang="en-GB" sz="1800">
                <a:latin typeface="Garamond" pitchFamily="18" charset="0"/>
              </a:rPr>
              <a:t> Low and stable deep sea water currents (3 cm/s avg., 10 cm/s peak)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par>
                                <p:cTn id="8" presetID="9" presetClass="entr" presetSubtype="0" fill="hold" nodeType="withEffect">
                                  <p:stCondLst>
                                    <p:cond delay="0"/>
                                  </p:stCondLst>
                                  <p:childTnLst>
                                    <p:set>
                                      <p:cBhvr>
                                        <p:cTn id="9" dur="1" fill="hold">
                                          <p:stCondLst>
                                            <p:cond delay="0"/>
                                          </p:stCondLst>
                                        </p:cTn>
                                        <p:tgtEl>
                                          <p:spTgt spid="287748"/>
                                        </p:tgtEl>
                                        <p:attrNameLst>
                                          <p:attrName>style.visibility</p:attrName>
                                        </p:attrNameLst>
                                      </p:cBhvr>
                                      <p:to>
                                        <p:strVal val="visible"/>
                                      </p:to>
                                    </p:set>
                                    <p:animEffect transition="in" filter="dissolve">
                                      <p:cBhvr>
                                        <p:cTn id="10" dur="500"/>
                                        <p:tgtEl>
                                          <p:spTgt spid="2877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7749"/>
                                        </p:tgtEl>
                                        <p:attrNameLst>
                                          <p:attrName>style.visibility</p:attrName>
                                        </p:attrNameLst>
                                      </p:cBhvr>
                                      <p:to>
                                        <p:strVal val="visible"/>
                                      </p:to>
                                    </p:set>
                                    <p:animEffect transition="in" filter="dissolve">
                                      <p:cBhvr>
                                        <p:cTn id="13" dur="500"/>
                                        <p:tgtEl>
                                          <p:spTgt spid="2877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7750"/>
                                        </p:tgtEl>
                                        <p:attrNameLst>
                                          <p:attrName>style.visibility</p:attrName>
                                        </p:attrNameLst>
                                      </p:cBhvr>
                                      <p:to>
                                        <p:strVal val="visible"/>
                                      </p:to>
                                    </p:set>
                                    <p:animEffect transition="in" filter="dissolve">
                                      <p:cBhvr>
                                        <p:cTn id="16" dur="500"/>
                                        <p:tgtEl>
                                          <p:spTgt spid="2877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7751"/>
                                        </p:tgtEl>
                                        <p:attrNameLst>
                                          <p:attrName>style.visibility</p:attrName>
                                        </p:attrNameLst>
                                      </p:cBhvr>
                                      <p:to>
                                        <p:strVal val="visible"/>
                                      </p:to>
                                    </p:set>
                                    <p:animEffect transition="in" filter="dissolve">
                                      <p:cBhvr>
                                        <p:cTn id="19" dur="500"/>
                                        <p:tgtEl>
                                          <p:spTgt spid="287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animBg="1"/>
      <p:bldP spid="287750" grpId="0" animBg="1"/>
      <p:bldP spid="28775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rrowheads="1"/>
          </p:cNvSpPr>
          <p:nvPr>
            <p:ph type="title"/>
          </p:nvPr>
        </p:nvSpPr>
        <p:spPr/>
        <p:txBody>
          <a:bodyPr/>
          <a:lstStyle/>
          <a:p>
            <a:r>
              <a:rPr lang="it-IT"/>
              <a:t>The NEMO “tower”</a:t>
            </a:r>
          </a:p>
        </p:txBody>
      </p:sp>
      <p:grpSp>
        <p:nvGrpSpPr>
          <p:cNvPr id="289795" name="Group 3"/>
          <p:cNvGrpSpPr>
            <a:grpSpLocks/>
          </p:cNvGrpSpPr>
          <p:nvPr/>
        </p:nvGrpSpPr>
        <p:grpSpPr bwMode="auto">
          <a:xfrm>
            <a:off x="1752600" y="3568700"/>
            <a:ext cx="6084888" cy="2743200"/>
            <a:chOff x="144" y="2256"/>
            <a:chExt cx="2736" cy="1300"/>
          </a:xfrm>
        </p:grpSpPr>
        <p:pic>
          <p:nvPicPr>
            <p:cNvPr id="289796" name="Picture 4"/>
            <p:cNvPicPr>
              <a:picLocks noChangeAspect="1" noChangeArrowheads="1"/>
            </p:cNvPicPr>
            <p:nvPr/>
          </p:nvPicPr>
          <p:blipFill>
            <a:blip r:embed="rId3" cstate="print"/>
            <a:srcRect/>
            <a:stretch>
              <a:fillRect/>
            </a:stretch>
          </p:blipFill>
          <p:spPr bwMode="auto">
            <a:xfrm>
              <a:off x="144" y="2256"/>
              <a:ext cx="2736" cy="1300"/>
            </a:xfrm>
            <a:prstGeom prst="rect">
              <a:avLst/>
            </a:prstGeom>
            <a:noFill/>
          </p:spPr>
        </p:pic>
        <p:sp>
          <p:nvSpPr>
            <p:cNvPr id="289797" name="Line 5"/>
            <p:cNvSpPr>
              <a:spLocks noChangeShapeType="1"/>
            </p:cNvSpPr>
            <p:nvPr/>
          </p:nvSpPr>
          <p:spPr bwMode="auto">
            <a:xfrm flipH="1">
              <a:off x="384" y="2640"/>
              <a:ext cx="48" cy="624"/>
            </a:xfrm>
            <a:prstGeom prst="line">
              <a:avLst/>
            </a:prstGeom>
            <a:noFill/>
            <a:ln w="19050">
              <a:solidFill>
                <a:srgbClr val="E7ED00"/>
              </a:solidFill>
              <a:round/>
              <a:headEnd/>
              <a:tailEnd type="triangle" w="med" len="med"/>
            </a:ln>
            <a:effectLst/>
          </p:spPr>
          <p:txBody>
            <a:bodyPr wrap="none" anchor="ctr"/>
            <a:lstStyle/>
            <a:p>
              <a:endParaRPr lang="it-IT"/>
            </a:p>
          </p:txBody>
        </p:sp>
        <p:sp>
          <p:nvSpPr>
            <p:cNvPr id="289798" name="Line 6"/>
            <p:cNvSpPr>
              <a:spLocks noChangeShapeType="1"/>
            </p:cNvSpPr>
            <p:nvPr/>
          </p:nvSpPr>
          <p:spPr bwMode="auto">
            <a:xfrm>
              <a:off x="432" y="2640"/>
              <a:ext cx="96" cy="576"/>
            </a:xfrm>
            <a:prstGeom prst="line">
              <a:avLst/>
            </a:prstGeom>
            <a:noFill/>
            <a:ln w="19050">
              <a:solidFill>
                <a:srgbClr val="E7ED00"/>
              </a:solidFill>
              <a:round/>
              <a:headEnd/>
              <a:tailEnd type="triangle" w="med" len="med"/>
            </a:ln>
            <a:effectLst/>
          </p:spPr>
          <p:txBody>
            <a:bodyPr wrap="none" anchor="ctr"/>
            <a:lstStyle/>
            <a:p>
              <a:endParaRPr lang="it-IT"/>
            </a:p>
          </p:txBody>
        </p:sp>
        <p:sp>
          <p:nvSpPr>
            <p:cNvPr id="289799" name="Rectangle 7"/>
            <p:cNvSpPr>
              <a:spLocks noChangeArrowheads="1"/>
            </p:cNvSpPr>
            <p:nvPr/>
          </p:nvSpPr>
          <p:spPr bwMode="auto">
            <a:xfrm>
              <a:off x="270" y="2438"/>
              <a:ext cx="817" cy="160"/>
            </a:xfrm>
            <a:prstGeom prst="rect">
              <a:avLst/>
            </a:prstGeom>
            <a:noFill/>
            <a:ln w="9525">
              <a:noFill/>
              <a:miter lim="800000"/>
              <a:headEnd/>
              <a:tailEnd/>
            </a:ln>
            <a:effectLst/>
          </p:spPr>
          <p:txBody>
            <a:bodyPr wrap="none">
              <a:spAutoFit/>
            </a:bodyPr>
            <a:lstStyle/>
            <a:p>
              <a:r>
                <a:rPr lang="en-US" sz="1600" b="1">
                  <a:solidFill>
                    <a:srgbClr val="E7ED00"/>
                  </a:solidFill>
                  <a:latin typeface="Tahoma" pitchFamily="34" charset="0"/>
                </a:rPr>
                <a:t>Optical Modules</a:t>
              </a:r>
              <a:endParaRPr lang="it-IT" sz="1600" b="1">
                <a:solidFill>
                  <a:srgbClr val="E7ED00"/>
                </a:solidFill>
                <a:latin typeface="Tahoma" pitchFamily="34" charset="0"/>
              </a:endParaRPr>
            </a:p>
          </p:txBody>
        </p:sp>
        <p:sp>
          <p:nvSpPr>
            <p:cNvPr id="289800" name="Rectangle 8"/>
            <p:cNvSpPr>
              <a:spLocks noChangeArrowheads="1"/>
            </p:cNvSpPr>
            <p:nvPr/>
          </p:nvSpPr>
          <p:spPr bwMode="auto">
            <a:xfrm>
              <a:off x="1488" y="3185"/>
              <a:ext cx="707" cy="130"/>
            </a:xfrm>
            <a:prstGeom prst="rect">
              <a:avLst/>
            </a:prstGeom>
            <a:noFill/>
            <a:ln w="9525">
              <a:noFill/>
              <a:miter lim="800000"/>
              <a:headEnd/>
              <a:tailEnd/>
            </a:ln>
            <a:effectLst/>
          </p:spPr>
          <p:txBody>
            <a:bodyPr wrap="none">
              <a:spAutoFit/>
            </a:bodyPr>
            <a:lstStyle/>
            <a:p>
              <a:r>
                <a:rPr lang="en-US" sz="1200">
                  <a:solidFill>
                    <a:srgbClr val="E7ED00"/>
                  </a:solidFill>
                  <a:latin typeface="Tahoma" pitchFamily="34" charset="0"/>
                </a:rPr>
                <a:t>Electronics container</a:t>
              </a:r>
              <a:endParaRPr lang="it-IT" sz="1200">
                <a:solidFill>
                  <a:srgbClr val="E7ED00"/>
                </a:solidFill>
                <a:latin typeface="Tahoma" pitchFamily="34" charset="0"/>
              </a:endParaRPr>
            </a:p>
          </p:txBody>
        </p:sp>
        <p:sp>
          <p:nvSpPr>
            <p:cNvPr id="289801" name="Line 9"/>
            <p:cNvSpPr>
              <a:spLocks noChangeShapeType="1"/>
            </p:cNvSpPr>
            <p:nvPr/>
          </p:nvSpPr>
          <p:spPr bwMode="auto">
            <a:xfrm flipH="1" flipV="1">
              <a:off x="1824" y="2880"/>
              <a:ext cx="192" cy="336"/>
            </a:xfrm>
            <a:prstGeom prst="line">
              <a:avLst/>
            </a:prstGeom>
            <a:noFill/>
            <a:ln w="19050">
              <a:solidFill>
                <a:srgbClr val="E7ED00"/>
              </a:solidFill>
              <a:round/>
              <a:headEnd/>
              <a:tailEnd type="triangle" w="med" len="med"/>
            </a:ln>
            <a:effectLst/>
          </p:spPr>
          <p:txBody>
            <a:bodyPr wrap="none" anchor="ctr"/>
            <a:lstStyle/>
            <a:p>
              <a:endParaRPr lang="it-IT"/>
            </a:p>
          </p:txBody>
        </p:sp>
      </p:grpSp>
      <p:pic>
        <p:nvPicPr>
          <p:cNvPr id="289802" name="Picture 10" descr="torre4f c"/>
          <p:cNvPicPr>
            <a:picLocks noChangeAspect="1" noChangeArrowheads="1"/>
          </p:cNvPicPr>
          <p:nvPr/>
        </p:nvPicPr>
        <p:blipFill>
          <a:blip r:embed="rId4" cstate="print"/>
          <a:srcRect/>
          <a:stretch>
            <a:fillRect/>
          </a:stretch>
        </p:blipFill>
        <p:spPr bwMode="auto">
          <a:xfrm>
            <a:off x="76200" y="1090613"/>
            <a:ext cx="1393825" cy="5233987"/>
          </a:xfrm>
          <a:prstGeom prst="rect">
            <a:avLst/>
          </a:prstGeom>
          <a:noFill/>
          <a:ln w="9525">
            <a:noFill/>
            <a:miter lim="800000"/>
            <a:headEnd/>
            <a:tailEnd/>
          </a:ln>
          <a:effectLst/>
        </p:spPr>
      </p:pic>
      <p:sp>
        <p:nvSpPr>
          <p:cNvPr id="289803" name="Rectangle 11"/>
          <p:cNvSpPr>
            <a:spLocks noChangeArrowheads="1"/>
          </p:cNvSpPr>
          <p:nvPr/>
        </p:nvSpPr>
        <p:spPr bwMode="auto">
          <a:xfrm>
            <a:off x="1600200" y="1404938"/>
            <a:ext cx="7391400" cy="1736725"/>
          </a:xfrm>
          <a:prstGeom prst="rect">
            <a:avLst/>
          </a:prstGeom>
          <a:noFill/>
          <a:ln w="9525">
            <a:noFill/>
            <a:miter lim="800000"/>
            <a:headEnd/>
            <a:tailEnd/>
          </a:ln>
          <a:effectLst/>
        </p:spPr>
        <p:txBody>
          <a:bodyPr>
            <a:spAutoFit/>
          </a:bodyPr>
          <a:lstStyle/>
          <a:p>
            <a:pPr>
              <a:spcBef>
                <a:spcPct val="20000"/>
              </a:spcBef>
              <a:buFontTx/>
              <a:buChar char="•"/>
            </a:pPr>
            <a:r>
              <a:rPr lang="en-US" sz="2000">
                <a:latin typeface="Garamond" pitchFamily="18" charset="0"/>
              </a:rPr>
              <a:t> Mechanical structures for the km</a:t>
            </a:r>
            <a:r>
              <a:rPr lang="en-US" sz="2000" baseline="30000">
                <a:latin typeface="Garamond" pitchFamily="18" charset="0"/>
              </a:rPr>
              <a:t>3</a:t>
            </a:r>
            <a:r>
              <a:rPr lang="en-US" sz="2000">
                <a:latin typeface="Garamond" pitchFamily="18" charset="0"/>
              </a:rPr>
              <a:t> studied in order to optimize the detector performance</a:t>
            </a:r>
          </a:p>
          <a:p>
            <a:pPr>
              <a:spcBef>
                <a:spcPct val="20000"/>
              </a:spcBef>
              <a:buFontTx/>
              <a:buChar char="•"/>
            </a:pPr>
            <a:r>
              <a:rPr lang="en-US" sz="2000">
                <a:latin typeface="Garamond" pitchFamily="18" charset="0"/>
              </a:rPr>
              <a:t>Modular structure composed by a sequence of 15 m long storeys interconnected by tensioning cables. Full height 750 m.</a:t>
            </a:r>
          </a:p>
          <a:p>
            <a:pPr>
              <a:spcBef>
                <a:spcPct val="20000"/>
              </a:spcBef>
              <a:buFontTx/>
              <a:buChar char="•"/>
            </a:pPr>
            <a:r>
              <a:rPr lang="en-US" sz="2000">
                <a:latin typeface="Garamond" pitchFamily="18" charset="0"/>
              </a:rPr>
              <a:t>Power and data cables are kept separated from the tensioning ones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152400" y="1524000"/>
            <a:ext cx="4038600" cy="47244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it-IT"/>
          </a:p>
        </p:txBody>
      </p:sp>
      <p:sp>
        <p:nvSpPr>
          <p:cNvPr id="291843" name="Rectangle 3"/>
          <p:cNvSpPr>
            <a:spLocks noGrp="1" noRot="1" noChangeArrowheads="1"/>
          </p:cNvSpPr>
          <p:nvPr>
            <p:ph type="title"/>
          </p:nvPr>
        </p:nvSpPr>
        <p:spPr>
          <a:xfrm>
            <a:off x="457200" y="44450"/>
            <a:ext cx="8229600" cy="1143000"/>
          </a:xfrm>
        </p:spPr>
        <p:txBody>
          <a:bodyPr/>
          <a:lstStyle/>
          <a:p>
            <a:r>
              <a:rPr lang="it-IT"/>
              <a:t>The NEMO Phase 2 project</a:t>
            </a:r>
          </a:p>
        </p:txBody>
      </p:sp>
      <p:sp>
        <p:nvSpPr>
          <p:cNvPr id="291844" name="Rectangle 4"/>
          <p:cNvSpPr>
            <a:spLocks noChangeArrowheads="1"/>
          </p:cNvSpPr>
          <p:nvPr/>
        </p:nvSpPr>
        <p:spPr bwMode="auto">
          <a:xfrm>
            <a:off x="250825" y="981075"/>
            <a:ext cx="8458200" cy="398463"/>
          </a:xfrm>
          <a:prstGeom prst="rect">
            <a:avLst/>
          </a:prstGeom>
          <a:noFill/>
          <a:ln w="9525">
            <a:noFill/>
            <a:miter lim="800000"/>
            <a:headEnd/>
            <a:tailEnd/>
          </a:ln>
          <a:effectLst/>
        </p:spPr>
        <p:txBody>
          <a:bodyPr>
            <a:spAutoFit/>
          </a:bodyPr>
          <a:lstStyle/>
          <a:p>
            <a:r>
              <a:rPr lang="it-IT" sz="2000" b="1">
                <a:latin typeface="Garamond" pitchFamily="18" charset="0"/>
              </a:rPr>
              <a:t>A deep sea station on the Capo Passero site</a:t>
            </a:r>
            <a:endParaRPr lang="it-IT" sz="2000">
              <a:latin typeface="Garamond" pitchFamily="18" charset="0"/>
            </a:endParaRPr>
          </a:p>
        </p:txBody>
      </p:sp>
      <p:sp>
        <p:nvSpPr>
          <p:cNvPr id="291845" name="Rectangle 5"/>
          <p:cNvSpPr>
            <a:spLocks noChangeArrowheads="1"/>
          </p:cNvSpPr>
          <p:nvPr/>
        </p:nvSpPr>
        <p:spPr bwMode="auto">
          <a:xfrm>
            <a:off x="4343400" y="1484313"/>
            <a:ext cx="4800600" cy="5327650"/>
          </a:xfrm>
          <a:prstGeom prst="rect">
            <a:avLst/>
          </a:prstGeom>
          <a:noFill/>
          <a:ln w="38100">
            <a:noFill/>
            <a:miter lim="800000"/>
            <a:headEnd/>
            <a:tailEnd/>
          </a:ln>
          <a:effectLst/>
        </p:spPr>
        <p:txBody>
          <a:bodyPr>
            <a:spAutoFit/>
          </a:bodyPr>
          <a:lstStyle/>
          <a:p>
            <a:pPr marL="187325" indent="-187325" eaLnBrk="1" hangingPunct="1">
              <a:spcAft>
                <a:spcPct val="20000"/>
              </a:spcAft>
            </a:pPr>
            <a:r>
              <a:rPr lang="it-IT" sz="1600">
                <a:solidFill>
                  <a:schemeClr val="accent2"/>
                </a:solidFill>
                <a:latin typeface="Garamond" pitchFamily="18" charset="0"/>
              </a:rPr>
              <a:t>OBJECTIVES</a:t>
            </a:r>
          </a:p>
          <a:p>
            <a:pPr marL="187325" indent="-187325" eaLnBrk="1" hangingPunct="1">
              <a:spcAft>
                <a:spcPct val="20000"/>
              </a:spcAft>
              <a:buFontTx/>
              <a:buChar char="-"/>
            </a:pPr>
            <a:r>
              <a:rPr lang="it-IT" sz="1600">
                <a:latin typeface="Garamond" pitchFamily="18" charset="0"/>
              </a:rPr>
              <a:t>Realization of an underwater infrastructure at 3500 m on the CP site</a:t>
            </a:r>
          </a:p>
          <a:p>
            <a:pPr marL="187325" indent="-187325" eaLnBrk="1" hangingPunct="1">
              <a:spcAft>
                <a:spcPct val="20000"/>
              </a:spcAft>
              <a:buFontTx/>
              <a:buChar char="-"/>
            </a:pPr>
            <a:r>
              <a:rPr lang="it-IT" sz="1600">
                <a:latin typeface="Garamond" pitchFamily="18" charset="0"/>
              </a:rPr>
              <a:t>Test of the detector structure installation procedures at 3500 m</a:t>
            </a:r>
          </a:p>
          <a:p>
            <a:pPr marL="187325" indent="-187325" eaLnBrk="1" hangingPunct="1">
              <a:spcAft>
                <a:spcPct val="20000"/>
              </a:spcAft>
              <a:buFontTx/>
              <a:buChar char="-"/>
            </a:pPr>
            <a:r>
              <a:rPr lang="it-IT" sz="1600">
                <a:latin typeface="Garamond" pitchFamily="18" charset="0"/>
              </a:rPr>
              <a:t>Installation of a 16 storey tower</a:t>
            </a:r>
          </a:p>
          <a:p>
            <a:pPr marL="187325" indent="-187325" eaLnBrk="1" hangingPunct="1">
              <a:spcAft>
                <a:spcPct val="20000"/>
              </a:spcAft>
              <a:buFontTx/>
              <a:buChar char="-"/>
            </a:pPr>
            <a:r>
              <a:rPr lang="it-IT" sz="1600">
                <a:latin typeface="Garamond" pitchFamily="18" charset="0"/>
              </a:rPr>
              <a:t>Long term monitoring of the site</a:t>
            </a:r>
          </a:p>
          <a:p>
            <a:pPr marL="187325" indent="-187325" eaLnBrk="1" hangingPunct="1">
              <a:spcBef>
                <a:spcPct val="50000"/>
              </a:spcBef>
              <a:spcAft>
                <a:spcPct val="20000"/>
              </a:spcAft>
            </a:pPr>
            <a:r>
              <a:rPr lang="it-IT" sz="1600">
                <a:solidFill>
                  <a:schemeClr val="accent2"/>
                </a:solidFill>
                <a:latin typeface="Garamond" pitchFamily="18" charset="0"/>
              </a:rPr>
              <a:t>INFRASTRUCTURE UNDER CONSTRUCTION</a:t>
            </a:r>
          </a:p>
          <a:p>
            <a:pPr marL="187325" indent="-187325" eaLnBrk="1" hangingPunct="1">
              <a:spcAft>
                <a:spcPct val="20000"/>
              </a:spcAft>
              <a:buFontTx/>
              <a:buChar char="-"/>
            </a:pPr>
            <a:r>
              <a:rPr lang="it-IT" sz="1600">
                <a:latin typeface="Garamond" pitchFamily="18" charset="0"/>
              </a:rPr>
              <a:t>Shore station in Portopalo di Capo Passero</a:t>
            </a:r>
          </a:p>
          <a:p>
            <a:pPr marL="187325" indent="-187325" eaLnBrk="1" hangingPunct="1">
              <a:spcAft>
                <a:spcPct val="20000"/>
              </a:spcAft>
              <a:buFontTx/>
              <a:buChar char="-"/>
            </a:pPr>
            <a:r>
              <a:rPr lang="it-IT" sz="1600">
                <a:latin typeface="Garamond" pitchFamily="18" charset="0"/>
              </a:rPr>
              <a:t>100 km electro optical cable</a:t>
            </a:r>
          </a:p>
          <a:p>
            <a:pPr marL="187325" indent="-187325" eaLnBrk="1" hangingPunct="1">
              <a:spcAft>
                <a:spcPct val="20000"/>
              </a:spcAft>
              <a:buFontTx/>
              <a:buChar char="-"/>
            </a:pPr>
            <a:r>
              <a:rPr lang="it-IT" sz="1600">
                <a:latin typeface="Garamond" pitchFamily="18" charset="0"/>
              </a:rPr>
              <a:t>Underwater infrastructures</a:t>
            </a:r>
          </a:p>
          <a:p>
            <a:pPr marL="187325" indent="-187325" eaLnBrk="1" hangingPunct="1">
              <a:spcBef>
                <a:spcPct val="50000"/>
              </a:spcBef>
              <a:spcAft>
                <a:spcPct val="20000"/>
              </a:spcAft>
            </a:pPr>
            <a:r>
              <a:rPr lang="it-IT" sz="1600">
                <a:solidFill>
                  <a:schemeClr val="accent2"/>
                </a:solidFill>
                <a:latin typeface="Garamond" pitchFamily="18" charset="0"/>
              </a:rPr>
              <a:t>STATUS</a:t>
            </a:r>
          </a:p>
          <a:p>
            <a:pPr marL="187325" indent="-187325" eaLnBrk="1" hangingPunct="1">
              <a:spcAft>
                <a:spcPct val="20000"/>
              </a:spcAft>
              <a:buFontTx/>
              <a:buChar char="-"/>
            </a:pPr>
            <a:r>
              <a:rPr lang="it-IT" sz="1600">
                <a:solidFill>
                  <a:srgbClr val="FF0000"/>
                </a:solidFill>
                <a:latin typeface="Garamond" pitchFamily="18" charset="0"/>
              </a:rPr>
              <a:t>Purchase</a:t>
            </a:r>
            <a:r>
              <a:rPr lang="it-IT" sz="1600">
                <a:latin typeface="Garamond" pitchFamily="18" charset="0"/>
              </a:rPr>
              <a:t> of the electro-optical cable (&gt;50 kW) </a:t>
            </a:r>
            <a:r>
              <a:rPr lang="it-IT" sz="1600">
                <a:solidFill>
                  <a:srgbClr val="FF0000"/>
                </a:solidFill>
                <a:latin typeface="Garamond" pitchFamily="18" charset="0"/>
              </a:rPr>
              <a:t>under way</a:t>
            </a:r>
          </a:p>
          <a:p>
            <a:pPr marL="187325" indent="-187325" eaLnBrk="1" hangingPunct="1">
              <a:spcAft>
                <a:spcPct val="20000"/>
              </a:spcAft>
              <a:buFontTx/>
              <a:buChar char="-"/>
            </a:pPr>
            <a:r>
              <a:rPr lang="it-IT" sz="1600">
                <a:latin typeface="Garamond" pitchFamily="18" charset="0"/>
              </a:rPr>
              <a:t>A </a:t>
            </a:r>
            <a:r>
              <a:rPr lang="it-IT" sz="1600">
                <a:solidFill>
                  <a:srgbClr val="FF0000"/>
                </a:solidFill>
                <a:latin typeface="Garamond" pitchFamily="18" charset="0"/>
              </a:rPr>
              <a:t>building</a:t>
            </a:r>
            <a:r>
              <a:rPr lang="it-IT" sz="1600">
                <a:latin typeface="Garamond" pitchFamily="18" charset="0"/>
              </a:rPr>
              <a:t> (1000 m</a:t>
            </a:r>
            <a:r>
              <a:rPr lang="it-IT" sz="1600" baseline="30000">
                <a:latin typeface="Garamond" pitchFamily="18" charset="0"/>
              </a:rPr>
              <a:t>2</a:t>
            </a:r>
            <a:r>
              <a:rPr lang="it-IT" sz="1600">
                <a:latin typeface="Garamond" pitchFamily="18" charset="0"/>
              </a:rPr>
              <a:t>) located inside the harbour area of Portopalo has been </a:t>
            </a:r>
            <a:r>
              <a:rPr lang="it-IT" sz="1600">
                <a:solidFill>
                  <a:srgbClr val="FF0000"/>
                </a:solidFill>
                <a:latin typeface="Garamond" pitchFamily="18" charset="0"/>
              </a:rPr>
              <a:t>acquired</a:t>
            </a:r>
            <a:r>
              <a:rPr lang="it-IT" sz="1600">
                <a:latin typeface="Garamond" pitchFamily="18" charset="0"/>
              </a:rPr>
              <a:t>. It will be renovated to host the shore station</a:t>
            </a:r>
          </a:p>
          <a:p>
            <a:pPr marL="187325" indent="-187325" eaLnBrk="1" hangingPunct="1">
              <a:spcAft>
                <a:spcPct val="20000"/>
              </a:spcAft>
              <a:buFontTx/>
              <a:buChar char="-"/>
            </a:pPr>
            <a:r>
              <a:rPr lang="it-IT" sz="1600">
                <a:latin typeface="Garamond" pitchFamily="18" charset="0"/>
              </a:rPr>
              <a:t>Project completion planned in 2008</a:t>
            </a:r>
          </a:p>
        </p:txBody>
      </p:sp>
      <p:pic>
        <p:nvPicPr>
          <p:cNvPr id="291846" name="Picture 6"/>
          <p:cNvPicPr>
            <a:picLocks noChangeAspect="1" noChangeArrowheads="1"/>
          </p:cNvPicPr>
          <p:nvPr/>
        </p:nvPicPr>
        <p:blipFill>
          <a:blip r:embed="rId3" cstate="print"/>
          <a:srcRect/>
          <a:stretch>
            <a:fillRect/>
          </a:stretch>
        </p:blipFill>
        <p:spPr bwMode="auto">
          <a:xfrm>
            <a:off x="228600" y="1600200"/>
            <a:ext cx="3822700" cy="454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rrowheads="1"/>
          </p:cNvSpPr>
          <p:nvPr>
            <p:ph type="title"/>
          </p:nvPr>
        </p:nvSpPr>
        <p:spPr/>
        <p:txBody>
          <a:bodyPr/>
          <a:lstStyle/>
          <a:p>
            <a:r>
              <a:rPr lang="it-IT"/>
              <a:t>View of the cable landing area</a:t>
            </a:r>
          </a:p>
        </p:txBody>
      </p:sp>
      <p:graphicFrame>
        <p:nvGraphicFramePr>
          <p:cNvPr id="293891" name="Object 3"/>
          <p:cNvGraphicFramePr>
            <a:graphicFrameLocks noChangeAspect="1"/>
          </p:cNvGraphicFramePr>
          <p:nvPr/>
        </p:nvGraphicFramePr>
        <p:xfrm>
          <a:off x="1081088" y="1366838"/>
          <a:ext cx="7162800" cy="5375275"/>
        </p:xfrm>
        <a:graphic>
          <a:graphicData uri="http://schemas.openxmlformats.org/presentationml/2006/ole">
            <p:oleObj spid="_x0000_s293891" name="Documento" r:id="rId4" imgW="6422136" imgH="4818888" progId="Word.Document.8">
              <p:embed/>
            </p:oleObj>
          </a:graphicData>
        </a:graphic>
      </p:graphicFrame>
      <p:sp>
        <p:nvSpPr>
          <p:cNvPr id="293892" name="Oval 4"/>
          <p:cNvSpPr>
            <a:spLocks noChangeArrowheads="1"/>
          </p:cNvSpPr>
          <p:nvPr/>
        </p:nvSpPr>
        <p:spPr bwMode="auto">
          <a:xfrm>
            <a:off x="3470275" y="5353050"/>
            <a:ext cx="381000" cy="381000"/>
          </a:xfrm>
          <a:prstGeom prst="ellipse">
            <a:avLst/>
          </a:prstGeom>
          <a:noFill/>
          <a:ln w="22225">
            <a:solidFill>
              <a:srgbClr val="FFFF00"/>
            </a:solidFill>
            <a:round/>
            <a:headEnd/>
            <a:tailEnd/>
          </a:ln>
          <a:effectLst/>
        </p:spPr>
        <p:txBody>
          <a:bodyPr wrap="none" anchor="ctr"/>
          <a:lstStyle/>
          <a:p>
            <a:endParaRPr lang="it-IT"/>
          </a:p>
        </p:txBody>
      </p:sp>
      <p:sp>
        <p:nvSpPr>
          <p:cNvPr id="293893" name="Rectangle 5"/>
          <p:cNvSpPr>
            <a:spLocks noChangeArrowheads="1"/>
          </p:cNvSpPr>
          <p:nvPr/>
        </p:nvSpPr>
        <p:spPr bwMode="auto">
          <a:xfrm>
            <a:off x="3968750" y="4038600"/>
            <a:ext cx="1570038" cy="366713"/>
          </a:xfrm>
          <a:prstGeom prst="rect">
            <a:avLst/>
          </a:prstGeom>
          <a:noFill/>
          <a:ln w="9525">
            <a:noFill/>
            <a:miter lim="800000"/>
            <a:headEnd/>
            <a:tailEnd/>
          </a:ln>
          <a:effectLst/>
        </p:spPr>
        <p:txBody>
          <a:bodyPr wrap="none">
            <a:spAutoFit/>
          </a:bodyPr>
          <a:lstStyle/>
          <a:p>
            <a:r>
              <a:rPr lang="en-GB" sz="1800">
                <a:solidFill>
                  <a:srgbClr val="F9F900"/>
                </a:solidFill>
                <a:latin typeface="Helvetica" pitchFamily="34" charset="0"/>
              </a:rPr>
              <a:t>Shore Station</a:t>
            </a:r>
            <a:endParaRPr lang="it-IT" sz="1800">
              <a:latin typeface="Helvetica" pitchFamily="34" charset="0"/>
            </a:endParaRPr>
          </a:p>
        </p:txBody>
      </p:sp>
      <p:cxnSp>
        <p:nvCxnSpPr>
          <p:cNvPr id="293894" name="AutoShape 6"/>
          <p:cNvCxnSpPr>
            <a:cxnSpLocks noChangeShapeType="1"/>
            <a:stCxn id="293892" idx="7"/>
            <a:endCxn id="293893" idx="2"/>
          </p:cNvCxnSpPr>
          <p:nvPr/>
        </p:nvCxnSpPr>
        <p:spPr bwMode="auto">
          <a:xfrm flipV="1">
            <a:off x="3795713" y="4405313"/>
            <a:ext cx="958850" cy="992187"/>
          </a:xfrm>
          <a:prstGeom prst="straightConnector1">
            <a:avLst/>
          </a:prstGeom>
          <a:noFill/>
          <a:ln w="22225">
            <a:solidFill>
              <a:srgbClr val="FFFF00"/>
            </a:solidFill>
            <a:round/>
            <a:headEnd/>
            <a:tailEnd/>
          </a:ln>
          <a:effectLst/>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rrowheads="1"/>
          </p:cNvSpPr>
          <p:nvPr>
            <p:ph type="title"/>
          </p:nvPr>
        </p:nvSpPr>
        <p:spPr>
          <a:xfrm>
            <a:off x="457200" y="274638"/>
            <a:ext cx="2984500" cy="1143000"/>
          </a:xfrm>
        </p:spPr>
        <p:txBody>
          <a:bodyPr/>
          <a:lstStyle/>
          <a:p>
            <a:r>
              <a:rPr lang="it-IT" sz="4000">
                <a:solidFill>
                  <a:schemeClr val="tx1"/>
                </a:solidFill>
                <a:effectLst/>
              </a:rPr>
              <a:t>Icecube/</a:t>
            </a:r>
            <a:br>
              <a:rPr lang="it-IT" sz="4000">
                <a:solidFill>
                  <a:schemeClr val="tx1"/>
                </a:solidFill>
                <a:effectLst/>
              </a:rPr>
            </a:br>
            <a:r>
              <a:rPr lang="it-IT" sz="4000">
                <a:solidFill>
                  <a:schemeClr val="tx1"/>
                </a:solidFill>
                <a:effectLst/>
              </a:rPr>
              <a:t>KM3</a:t>
            </a:r>
          </a:p>
        </p:txBody>
      </p:sp>
      <p:pic>
        <p:nvPicPr>
          <p:cNvPr id="163844" name="Picture 4"/>
          <p:cNvPicPr>
            <a:picLocks noChangeArrowheads="1"/>
          </p:cNvPicPr>
          <p:nvPr/>
        </p:nvPicPr>
        <p:blipFill>
          <a:blip r:embed="rId2" cstate="print"/>
          <a:srcRect/>
          <a:stretch>
            <a:fillRect/>
          </a:stretch>
        </p:blipFill>
        <p:spPr bwMode="auto">
          <a:xfrm>
            <a:off x="3533775" y="0"/>
            <a:ext cx="5610225" cy="4656138"/>
          </a:xfrm>
          <a:prstGeom prst="rect">
            <a:avLst/>
          </a:prstGeom>
          <a:noFill/>
          <a:ln w="9525">
            <a:noFill/>
            <a:miter lim="800000"/>
            <a:headEnd/>
            <a:tailEnd/>
          </a:ln>
          <a:effectLst/>
        </p:spPr>
      </p:pic>
      <p:pic>
        <p:nvPicPr>
          <p:cNvPr id="163854" name="Picture 14" descr="CapoPassero_small"/>
          <p:cNvPicPr>
            <a:picLocks noChangeAspect="1" noChangeArrowheads="1"/>
          </p:cNvPicPr>
          <p:nvPr/>
        </p:nvPicPr>
        <p:blipFill>
          <a:blip r:embed="rId3" cstate="print">
            <a:lum bright="32000"/>
          </a:blip>
          <a:srcRect/>
          <a:stretch>
            <a:fillRect/>
          </a:stretch>
        </p:blipFill>
        <p:spPr bwMode="auto">
          <a:xfrm>
            <a:off x="0" y="2743200"/>
            <a:ext cx="6858000" cy="4013200"/>
          </a:xfrm>
          <a:prstGeom prst="rect">
            <a:avLst/>
          </a:prstGeom>
          <a:noFill/>
        </p:spPr>
      </p:pic>
      <p:sp>
        <p:nvSpPr>
          <p:cNvPr id="163849" name="Text Box 9"/>
          <p:cNvSpPr txBox="1">
            <a:spLocks noChangeArrowheads="1"/>
          </p:cNvSpPr>
          <p:nvPr/>
        </p:nvSpPr>
        <p:spPr bwMode="auto">
          <a:xfrm>
            <a:off x="534988" y="3962400"/>
            <a:ext cx="2328862" cy="869950"/>
          </a:xfrm>
          <a:prstGeom prst="rect">
            <a:avLst/>
          </a:prstGeom>
          <a:noFill/>
          <a:ln w="9525">
            <a:noFill/>
            <a:miter lim="800000"/>
            <a:headEnd/>
            <a:tailEnd/>
          </a:ln>
          <a:effectLst/>
        </p:spPr>
        <p:txBody>
          <a:bodyPr wrap="none">
            <a:spAutoFit/>
          </a:bodyPr>
          <a:lstStyle/>
          <a:p>
            <a:pPr algn="ctr" eaLnBrk="1" hangingPunct="1"/>
            <a:r>
              <a:rPr lang="it-IT" sz="1800" b="1">
                <a:solidFill>
                  <a:srgbClr val="FFFF00"/>
                </a:solidFill>
                <a:latin typeface="Tahoma" pitchFamily="34" charset="0"/>
              </a:rPr>
              <a:t>NEMO:Underwater</a:t>
            </a:r>
            <a:endParaRPr lang="en-US" sz="2200">
              <a:solidFill>
                <a:srgbClr val="FFFF00"/>
              </a:solidFill>
              <a:latin typeface="Times New Roman" pitchFamily="18" charset="0"/>
              <a:cs typeface="Times New Roman" pitchFamily="18" charset="0"/>
            </a:endParaRPr>
          </a:p>
          <a:p>
            <a:pPr algn="ctr" eaLnBrk="1" hangingPunct="1"/>
            <a:r>
              <a:rPr lang="it-IT" sz="1800" b="1">
                <a:solidFill>
                  <a:srgbClr val="FFFF00"/>
                </a:solidFill>
                <a:latin typeface="Tahoma" pitchFamily="34" charset="0"/>
              </a:rPr>
              <a:t>connections</a:t>
            </a:r>
            <a:endParaRPr lang="en-US" sz="2200">
              <a:solidFill>
                <a:srgbClr val="FFFF00"/>
              </a:solidFill>
              <a:latin typeface="Times New Roman" pitchFamily="18" charset="0"/>
              <a:cs typeface="Times New Roman" pitchFamily="18" charset="0"/>
            </a:endParaRPr>
          </a:p>
          <a:p>
            <a:pPr algn="ctr" eaLnBrk="1" hangingPunct="1"/>
            <a:r>
              <a:rPr lang="it-IT" sz="1500" b="1">
                <a:solidFill>
                  <a:srgbClr val="FFFF00"/>
                </a:solidFill>
                <a:latin typeface="Tahoma" pitchFamily="34" charset="0"/>
              </a:rPr>
              <a:t>Ocean Design</a:t>
            </a:r>
            <a:endParaRPr lang="it-IT">
              <a:solidFill>
                <a:srgbClr val="FFFF00"/>
              </a:solidFill>
            </a:endParaRPr>
          </a:p>
        </p:txBody>
      </p:sp>
      <p:sp>
        <p:nvSpPr>
          <p:cNvPr id="163846" name="Rectangle 6"/>
          <p:cNvSpPr>
            <a:spLocks noChangeArrowheads="1"/>
          </p:cNvSpPr>
          <p:nvPr/>
        </p:nvSpPr>
        <p:spPr bwMode="auto">
          <a:xfrm>
            <a:off x="93663" y="5915025"/>
            <a:ext cx="3797300" cy="428625"/>
          </a:xfrm>
          <a:prstGeom prst="rect">
            <a:avLst/>
          </a:prstGeom>
          <a:noFill/>
          <a:ln w="9525">
            <a:noFill/>
            <a:miter lim="800000"/>
            <a:headEnd/>
            <a:tailEnd/>
          </a:ln>
          <a:effectLst/>
        </p:spPr>
        <p:txBody>
          <a:bodyPr>
            <a:spAutoFit/>
          </a:bodyPr>
          <a:lstStyle/>
          <a:p>
            <a:pPr eaLnBrk="1" hangingPunct="1"/>
            <a:r>
              <a:rPr lang="it-IT" sz="1100" b="1">
                <a:solidFill>
                  <a:schemeClr val="folHlink"/>
                </a:solidFill>
                <a:latin typeface="Tahoma" pitchFamily="34" charset="0"/>
              </a:rPr>
              <a:t>ENI Consortium: </a:t>
            </a:r>
            <a:r>
              <a:rPr lang="en-US" sz="1100" b="1">
                <a:solidFill>
                  <a:schemeClr val="folHlink"/>
                </a:solidFill>
                <a:latin typeface="Tahoma" pitchFamily="34" charset="0"/>
              </a:rPr>
              <a:t>SAIPEM, SASP ENG., TECNOMARE INDUSTRIALE/SONSUB</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p:cNvSpPr>
            <a:spLocks noGrp="1"/>
          </p:cNvSpPr>
          <p:nvPr>
            <p:ph type="dt" sz="half" idx="10"/>
          </p:nvPr>
        </p:nvSpPr>
        <p:spPr/>
        <p:txBody>
          <a:bodyPr/>
          <a:lstStyle/>
          <a:p>
            <a:r>
              <a:rPr lang="it-IT"/>
              <a:t>Astrofisica con neutrini</a:t>
            </a:r>
          </a:p>
        </p:txBody>
      </p:sp>
      <p:sp>
        <p:nvSpPr>
          <p:cNvPr id="7" name="Segnaposto numero diapositiva 4"/>
          <p:cNvSpPr>
            <a:spLocks noGrp="1"/>
          </p:cNvSpPr>
          <p:nvPr>
            <p:ph type="sldNum" sz="quarter" idx="12"/>
          </p:nvPr>
        </p:nvSpPr>
        <p:spPr/>
        <p:txBody>
          <a:bodyPr/>
          <a:lstStyle/>
          <a:p>
            <a:fld id="{89F16901-28B7-4BAD-8975-2A6E55A674B7}" type="slidenum">
              <a:rPr lang="it-IT"/>
              <a:pPr/>
              <a:t>65</a:t>
            </a:fld>
            <a:endParaRPr lang="it-IT"/>
          </a:p>
        </p:txBody>
      </p:sp>
      <p:sp>
        <p:nvSpPr>
          <p:cNvPr id="172034" name="Rectangle 2"/>
          <p:cNvSpPr>
            <a:spLocks noGrp="1" noChangeArrowheads="1"/>
          </p:cNvSpPr>
          <p:nvPr>
            <p:ph type="title"/>
          </p:nvPr>
        </p:nvSpPr>
        <p:spPr>
          <a:xfrm>
            <a:off x="2066925" y="188913"/>
            <a:ext cx="6543675" cy="747712"/>
          </a:xfrm>
        </p:spPr>
        <p:txBody>
          <a:bodyPr/>
          <a:lstStyle/>
          <a:p>
            <a:r>
              <a:rPr lang="it-IT" sz="4000"/>
              <a:t>KM3NeT</a:t>
            </a:r>
          </a:p>
        </p:txBody>
      </p:sp>
      <p:sp>
        <p:nvSpPr>
          <p:cNvPr id="172035" name="Rectangle 3"/>
          <p:cNvSpPr>
            <a:spLocks noChangeArrowheads="1"/>
          </p:cNvSpPr>
          <p:nvPr/>
        </p:nvSpPr>
        <p:spPr bwMode="auto">
          <a:xfrm>
            <a:off x="588963" y="1830388"/>
            <a:ext cx="8304212" cy="54864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r>
              <a:rPr lang="it-IT" sz="2600">
                <a:solidFill>
                  <a:schemeClr val="tx1"/>
                </a:solidFill>
                <a:effectLst>
                  <a:outerShdw blurRad="38100" dist="38100" dir="2700000" algn="tl">
                    <a:srgbClr val="000000"/>
                  </a:outerShdw>
                </a:effectLst>
              </a:rPr>
              <a:t>Consortium between the Institutes that developed and support the pilot projects in the Mediterranean</a:t>
            </a:r>
            <a:endParaRPr lang="it-IT" sz="2800">
              <a:solidFill>
                <a:schemeClr val="tx1"/>
              </a:solidFill>
              <a:effectLst>
                <a:outerShdw blurRad="38100" dist="38100" dir="2700000" algn="tl">
                  <a:srgbClr val="000000"/>
                </a:outerShdw>
              </a:effectLst>
            </a:endParaRPr>
          </a:p>
          <a:p>
            <a:pPr marL="669925" lvl="1" indent="-325438">
              <a:lnSpc>
                <a:spcPct val="80000"/>
              </a:lnSpc>
              <a:spcBef>
                <a:spcPct val="10000"/>
              </a:spcBef>
              <a:buClr>
                <a:schemeClr val="tx1"/>
              </a:buClr>
              <a:buFontTx/>
              <a:buChar char="–"/>
            </a:pPr>
            <a:r>
              <a:rPr lang="it-IT">
                <a:solidFill>
                  <a:schemeClr val="tx1"/>
                </a:solidFill>
                <a:effectLst>
                  <a:outerShdw blurRad="38100" dist="38100" dir="2700000" algn="tl">
                    <a:srgbClr val="000000"/>
                  </a:outerShdw>
                </a:effectLst>
              </a:rPr>
              <a:t>40 Institutes from 10 EU Countries </a:t>
            </a:r>
            <a:r>
              <a:rPr lang="it-IT" sz="2000">
                <a:solidFill>
                  <a:schemeClr val="tx1"/>
                </a:solidFill>
                <a:effectLst>
                  <a:outerShdw blurRad="38100" dist="38100" dir="2700000" algn="tl">
                    <a:srgbClr val="000000"/>
                  </a:outerShdw>
                </a:effectLst>
              </a:rPr>
              <a:t>(Cyprus, France, Germany, Greece, Ireland, Italy, The Netherlands, Rumania, Spain, U.K.)</a:t>
            </a:r>
          </a:p>
          <a:p>
            <a:pPr marL="342900" indent="-342900">
              <a:spcBef>
                <a:spcPct val="20000"/>
              </a:spcBef>
              <a:buClr>
                <a:schemeClr val="hlink"/>
              </a:buClr>
              <a:buSzPct val="70000"/>
              <a:buFont typeface="Wingdings" pitchFamily="2" charset="2"/>
              <a:buChar char="n"/>
            </a:pPr>
            <a:r>
              <a:rPr lang="it-IT" sz="2600">
                <a:solidFill>
                  <a:schemeClr val="tx1"/>
                </a:solidFill>
                <a:effectLst>
                  <a:outerShdw blurRad="38100" dist="38100" dir="2700000" algn="tl">
                    <a:srgbClr val="000000"/>
                  </a:outerShdw>
                </a:effectLst>
              </a:rPr>
              <a:t>Large European Research Infrastructure, included in the ESFRI roadmap </a:t>
            </a:r>
          </a:p>
          <a:p>
            <a:pPr marL="342900" indent="-342900">
              <a:spcBef>
                <a:spcPct val="20000"/>
              </a:spcBef>
              <a:buClr>
                <a:schemeClr val="hlink"/>
              </a:buClr>
              <a:buSzPct val="70000"/>
              <a:buFont typeface="Wingdings" pitchFamily="2" charset="2"/>
              <a:buChar char="n"/>
            </a:pPr>
            <a:r>
              <a:rPr lang="it-IT" sz="2600">
                <a:solidFill>
                  <a:schemeClr val="tx1"/>
                </a:solidFill>
                <a:effectLst>
                  <a:outerShdw blurRad="38100" dist="38100" dir="2700000" algn="tl">
                    <a:srgbClr val="000000"/>
                  </a:outerShdw>
                </a:effectLst>
              </a:rPr>
              <a:t>Design Study project (under the 6th FP)</a:t>
            </a:r>
          </a:p>
          <a:p>
            <a:pPr marL="669925" lvl="1" indent="-325438">
              <a:lnSpc>
                <a:spcPct val="80000"/>
              </a:lnSpc>
              <a:spcBef>
                <a:spcPct val="10000"/>
              </a:spcBef>
              <a:buClr>
                <a:schemeClr val="tx1"/>
              </a:buClr>
              <a:buFontTx/>
              <a:buChar char="–"/>
            </a:pPr>
            <a:r>
              <a:rPr lang="it-IT">
                <a:solidFill>
                  <a:schemeClr val="tx1"/>
                </a:solidFill>
                <a:effectLst>
                  <a:outerShdw blurRad="38100" dist="38100" dir="2700000" algn="tl">
                    <a:srgbClr val="000000"/>
                  </a:outerShdw>
                </a:effectLst>
              </a:rPr>
              <a:t>3 year project started in 2006 funded by the EC for 9 M€</a:t>
            </a:r>
          </a:p>
          <a:p>
            <a:pPr marL="669925" lvl="1" indent="-325438">
              <a:lnSpc>
                <a:spcPct val="80000"/>
              </a:lnSpc>
              <a:spcBef>
                <a:spcPct val="10000"/>
              </a:spcBef>
              <a:buClr>
                <a:schemeClr val="tx1"/>
              </a:buClr>
              <a:buFontTx/>
              <a:buChar char="–"/>
            </a:pPr>
            <a:r>
              <a:rPr lang="it-IT">
                <a:solidFill>
                  <a:schemeClr val="tx1"/>
                </a:solidFill>
                <a:effectLst>
                  <a:outerShdw blurRad="38100" dist="38100" dir="2700000" algn="tl">
                    <a:srgbClr val="000000"/>
                  </a:outerShdw>
                </a:effectLst>
              </a:rPr>
              <a:t>Conceptual Design Report Published in 2008, TDR in 2009</a:t>
            </a:r>
          </a:p>
          <a:p>
            <a:pPr marL="342900" indent="-342900">
              <a:spcBef>
                <a:spcPct val="20000"/>
              </a:spcBef>
              <a:buClr>
                <a:schemeClr val="hlink"/>
              </a:buClr>
              <a:buSzPct val="70000"/>
              <a:buFont typeface="Wingdings" pitchFamily="2" charset="2"/>
              <a:buChar char="n"/>
            </a:pPr>
            <a:r>
              <a:rPr lang="it-IT" sz="2600">
                <a:solidFill>
                  <a:schemeClr val="tx1"/>
                </a:solidFill>
                <a:effectLst>
                  <a:outerShdw blurRad="38100" dist="38100" dir="2700000" algn="tl">
                    <a:srgbClr val="000000"/>
                  </a:outerShdw>
                </a:effectLst>
              </a:rPr>
              <a:t>Preparatory Phase project (under the 7th FP)</a:t>
            </a:r>
          </a:p>
          <a:p>
            <a:pPr marL="669925" lvl="1" indent="-325438">
              <a:lnSpc>
                <a:spcPct val="80000"/>
              </a:lnSpc>
              <a:spcBef>
                <a:spcPct val="10000"/>
              </a:spcBef>
              <a:buClr>
                <a:schemeClr val="tx1"/>
              </a:buClr>
              <a:buFontTx/>
              <a:buChar char="–"/>
            </a:pPr>
            <a:r>
              <a:rPr lang="it-IT">
                <a:solidFill>
                  <a:schemeClr val="tx1"/>
                </a:solidFill>
                <a:effectLst>
                  <a:outerShdw blurRad="38100" dist="38100" dir="2700000" algn="tl">
                    <a:srgbClr val="000000"/>
                  </a:outerShdw>
                </a:effectLst>
              </a:rPr>
              <a:t>3 year project started in 2008 funded by the EC for 5 M€</a:t>
            </a:r>
          </a:p>
          <a:p>
            <a:pPr marL="669925" lvl="1" indent="-325438">
              <a:lnSpc>
                <a:spcPct val="80000"/>
              </a:lnSpc>
              <a:spcBef>
                <a:spcPct val="10000"/>
              </a:spcBef>
              <a:buClr>
                <a:schemeClr val="tx1"/>
              </a:buClr>
              <a:buFontTx/>
              <a:buChar char="–"/>
            </a:pPr>
            <a:r>
              <a:rPr lang="it-IT">
                <a:solidFill>
                  <a:schemeClr val="tx1"/>
                </a:solidFill>
                <a:effectLst>
                  <a:outerShdw blurRad="38100" dist="38100" dir="2700000" algn="tl">
                    <a:srgbClr val="000000"/>
                  </a:outerShdw>
                </a:effectLst>
              </a:rPr>
              <a:t>Coordinated by INFN</a:t>
            </a:r>
          </a:p>
        </p:txBody>
      </p:sp>
      <p:pic>
        <p:nvPicPr>
          <p:cNvPr id="172036" name="Picture 4" descr="km3net_logo"/>
          <p:cNvPicPr>
            <a:picLocks noChangeAspect="1" noChangeArrowheads="1"/>
          </p:cNvPicPr>
          <p:nvPr/>
        </p:nvPicPr>
        <p:blipFill>
          <a:blip r:embed="rId3" cstate="print"/>
          <a:srcRect/>
          <a:stretch>
            <a:fillRect/>
          </a:stretch>
        </p:blipFill>
        <p:spPr bwMode="auto">
          <a:xfrm>
            <a:off x="228600" y="0"/>
            <a:ext cx="744538"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2"/>
          <p:cNvSpPr>
            <a:spLocks noGrp="1"/>
          </p:cNvSpPr>
          <p:nvPr>
            <p:ph type="dt" sz="half" idx="10"/>
          </p:nvPr>
        </p:nvSpPr>
        <p:spPr/>
        <p:txBody>
          <a:bodyPr/>
          <a:lstStyle/>
          <a:p>
            <a:r>
              <a:rPr lang="it-IT"/>
              <a:t>Astrofisica con neutrini</a:t>
            </a:r>
          </a:p>
        </p:txBody>
      </p:sp>
      <p:sp>
        <p:nvSpPr>
          <p:cNvPr id="7" name="Segnaposto numero diapositiva 4"/>
          <p:cNvSpPr>
            <a:spLocks noGrp="1"/>
          </p:cNvSpPr>
          <p:nvPr>
            <p:ph type="sldNum" sz="quarter" idx="12"/>
          </p:nvPr>
        </p:nvSpPr>
        <p:spPr/>
        <p:txBody>
          <a:bodyPr/>
          <a:lstStyle/>
          <a:p>
            <a:fld id="{158E09BE-B249-4BBC-9077-5A857A9FE50A}" type="slidenum">
              <a:rPr lang="it-IT"/>
              <a:pPr/>
              <a:t>66</a:t>
            </a:fld>
            <a:endParaRPr lang="it-IT"/>
          </a:p>
        </p:txBody>
      </p:sp>
      <p:sp>
        <p:nvSpPr>
          <p:cNvPr id="174082" name="Rectangle 2"/>
          <p:cNvSpPr>
            <a:spLocks noGrp="1" noChangeArrowheads="1"/>
          </p:cNvSpPr>
          <p:nvPr>
            <p:ph type="title"/>
          </p:nvPr>
        </p:nvSpPr>
        <p:spPr>
          <a:xfrm>
            <a:off x="1066800" y="304800"/>
            <a:ext cx="7543800" cy="1036638"/>
          </a:xfrm>
        </p:spPr>
        <p:txBody>
          <a:bodyPr/>
          <a:lstStyle/>
          <a:p>
            <a:r>
              <a:rPr lang="it-IT" sz="4000"/>
              <a:t>KM3neT reference detector</a:t>
            </a:r>
          </a:p>
        </p:txBody>
      </p:sp>
      <p:sp>
        <p:nvSpPr>
          <p:cNvPr id="174083" name="Rectangle 3"/>
          <p:cNvSpPr>
            <a:spLocks noChangeArrowheads="1"/>
          </p:cNvSpPr>
          <p:nvPr/>
        </p:nvSpPr>
        <p:spPr bwMode="auto">
          <a:xfrm>
            <a:off x="0" y="1524000"/>
            <a:ext cx="2773363" cy="46482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None/>
            </a:pPr>
            <a:r>
              <a:rPr lang="en-GB" sz="2400">
                <a:solidFill>
                  <a:schemeClr val="tx1"/>
                </a:solidFill>
                <a:effectLst>
                  <a:outerShdw blurRad="38100" dist="38100" dir="2700000" algn="tl">
                    <a:srgbClr val="000000"/>
                  </a:outerShdw>
                </a:effectLst>
              </a:rPr>
              <a:t>Factor ~3 more sensitive  than IceCube</a:t>
            </a:r>
          </a:p>
          <a:p>
            <a:pPr marL="669925" lvl="1" indent="-325438">
              <a:spcBef>
                <a:spcPct val="20000"/>
              </a:spcBef>
              <a:buClr>
                <a:schemeClr val="tx1"/>
              </a:buClr>
              <a:buFontTx/>
              <a:buChar char="–"/>
            </a:pPr>
            <a:r>
              <a:rPr lang="en-GB" sz="2400">
                <a:solidFill>
                  <a:schemeClr val="tx1"/>
                </a:solidFill>
                <a:effectLst>
                  <a:outerShdw blurRad="38100" dist="38100" dir="2700000" algn="tl">
                    <a:srgbClr val="000000"/>
                  </a:outerShdw>
                </a:effectLst>
              </a:rPr>
              <a:t>larger photo-cathode area</a:t>
            </a:r>
          </a:p>
          <a:p>
            <a:pPr marL="669925" lvl="1" indent="-325438">
              <a:spcBef>
                <a:spcPct val="20000"/>
              </a:spcBef>
              <a:buClr>
                <a:schemeClr val="tx1"/>
              </a:buClr>
              <a:buFontTx/>
              <a:buChar char="–"/>
            </a:pPr>
            <a:r>
              <a:rPr lang="en-GB" sz="2400">
                <a:solidFill>
                  <a:schemeClr val="tx1"/>
                </a:solidFill>
                <a:effectLst>
                  <a:outerShdw blurRad="38100" dist="38100" dir="2700000" algn="tl">
                    <a:srgbClr val="000000"/>
                  </a:outerShdw>
                </a:effectLst>
              </a:rPr>
              <a:t>better direction resolution</a:t>
            </a:r>
          </a:p>
          <a:p>
            <a:pPr marL="342900" indent="-342900">
              <a:spcBef>
                <a:spcPct val="20000"/>
              </a:spcBef>
              <a:buClr>
                <a:schemeClr val="hlink"/>
              </a:buClr>
              <a:buSzPct val="70000"/>
              <a:buFont typeface="Wingdings" pitchFamily="2" charset="2"/>
              <a:buChar char="n"/>
            </a:pPr>
            <a:r>
              <a:rPr lang="en-GB" sz="2400">
                <a:solidFill>
                  <a:schemeClr val="tx1"/>
                </a:solidFill>
                <a:effectLst>
                  <a:outerShdw blurRad="38100" dist="38100" dir="2700000" algn="tl">
                    <a:srgbClr val="000000"/>
                  </a:outerShdw>
                </a:effectLst>
              </a:rPr>
              <a:t>Study still needs refinements</a:t>
            </a:r>
          </a:p>
        </p:txBody>
      </p:sp>
      <p:pic>
        <p:nvPicPr>
          <p:cNvPr id="174084" name="Picture 4" descr="PointSourceSensitivity"/>
          <p:cNvPicPr>
            <a:picLocks noChangeAspect="1" noChangeArrowheads="1"/>
          </p:cNvPicPr>
          <p:nvPr/>
        </p:nvPicPr>
        <p:blipFill>
          <a:blip r:embed="rId3" cstate="print">
            <a:lum bright="-6000" contrast="26000"/>
          </a:blip>
          <a:srcRect/>
          <a:stretch>
            <a:fillRect/>
          </a:stretch>
        </p:blipFill>
        <p:spPr bwMode="auto">
          <a:xfrm>
            <a:off x="2779713" y="1409700"/>
            <a:ext cx="6148387" cy="4630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gnaposto data 2"/>
          <p:cNvSpPr>
            <a:spLocks noGrp="1"/>
          </p:cNvSpPr>
          <p:nvPr>
            <p:ph type="dt" sz="half" idx="10"/>
          </p:nvPr>
        </p:nvSpPr>
        <p:spPr/>
        <p:txBody>
          <a:bodyPr/>
          <a:lstStyle/>
          <a:p>
            <a:r>
              <a:rPr lang="it-IT"/>
              <a:t>Astrofisica con neutrini</a:t>
            </a:r>
          </a:p>
        </p:txBody>
      </p:sp>
      <p:sp>
        <p:nvSpPr>
          <p:cNvPr id="27" name="Segnaposto numero diapositiva 4"/>
          <p:cNvSpPr>
            <a:spLocks noGrp="1"/>
          </p:cNvSpPr>
          <p:nvPr>
            <p:ph type="sldNum" sz="quarter" idx="12"/>
          </p:nvPr>
        </p:nvSpPr>
        <p:spPr/>
        <p:txBody>
          <a:bodyPr/>
          <a:lstStyle/>
          <a:p>
            <a:fld id="{8D48B409-AB44-494E-9F5A-DC174BB7CF2A}" type="slidenum">
              <a:rPr lang="it-IT"/>
              <a:pPr/>
              <a:t>67</a:t>
            </a:fld>
            <a:endParaRPr lang="it-IT"/>
          </a:p>
        </p:txBody>
      </p:sp>
      <p:sp>
        <p:nvSpPr>
          <p:cNvPr id="176130" name="Rectangle 2"/>
          <p:cNvSpPr>
            <a:spLocks noGrp="1" noChangeArrowheads="1"/>
          </p:cNvSpPr>
          <p:nvPr>
            <p:ph type="title"/>
          </p:nvPr>
        </p:nvSpPr>
        <p:spPr/>
        <p:txBody>
          <a:bodyPr/>
          <a:lstStyle/>
          <a:p>
            <a:endParaRPr lang="it-IT"/>
          </a:p>
        </p:txBody>
      </p:sp>
      <p:pic>
        <p:nvPicPr>
          <p:cNvPr id="176131" name="Picture 3"/>
          <p:cNvPicPr>
            <a:picLocks noChangeAspect="1" noChangeArrowheads="1"/>
          </p:cNvPicPr>
          <p:nvPr/>
        </p:nvPicPr>
        <p:blipFill>
          <a:blip r:embed="rId3" cstate="print"/>
          <a:srcRect/>
          <a:stretch>
            <a:fillRect/>
          </a:stretch>
        </p:blipFill>
        <p:spPr bwMode="auto">
          <a:xfrm>
            <a:off x="1371600" y="4060825"/>
            <a:ext cx="1955800" cy="2438400"/>
          </a:xfrm>
          <a:prstGeom prst="rect">
            <a:avLst/>
          </a:prstGeom>
          <a:noFill/>
          <a:ln w="38100">
            <a:noFill/>
            <a:miter lim="800000"/>
            <a:headEnd/>
            <a:tailEnd/>
          </a:ln>
          <a:effectLst/>
        </p:spPr>
      </p:pic>
      <p:sp>
        <p:nvSpPr>
          <p:cNvPr id="176132" name="Text Box 4"/>
          <p:cNvSpPr txBox="1">
            <a:spLocks noChangeArrowheads="1"/>
          </p:cNvSpPr>
          <p:nvPr/>
        </p:nvSpPr>
        <p:spPr bwMode="auto">
          <a:xfrm>
            <a:off x="1447800" y="6042025"/>
            <a:ext cx="862013" cy="336550"/>
          </a:xfrm>
          <a:prstGeom prst="rect">
            <a:avLst/>
          </a:prstGeom>
          <a:noFill/>
          <a:ln w="9525">
            <a:noFill/>
            <a:miter lim="800000"/>
            <a:headEnd/>
            <a:tailEnd/>
          </a:ln>
          <a:effectLst/>
        </p:spPr>
        <p:txBody>
          <a:bodyPr wrap="none">
            <a:spAutoFit/>
          </a:bodyPr>
          <a:lstStyle/>
          <a:p>
            <a:pPr eaLnBrk="0" hangingPunct="0"/>
            <a:r>
              <a:rPr lang="en-GB" sz="1600" b="1">
                <a:solidFill>
                  <a:schemeClr val="accent2"/>
                </a:solidFill>
                <a:latin typeface="Arial" charset="0"/>
              </a:rPr>
              <a:t>Toulon</a:t>
            </a:r>
          </a:p>
        </p:txBody>
      </p:sp>
      <p:sp>
        <p:nvSpPr>
          <p:cNvPr id="176133" name="Text Box 5"/>
          <p:cNvSpPr txBox="1">
            <a:spLocks noChangeArrowheads="1"/>
          </p:cNvSpPr>
          <p:nvPr/>
        </p:nvSpPr>
        <p:spPr bwMode="auto">
          <a:xfrm>
            <a:off x="2293938" y="831850"/>
            <a:ext cx="184150" cy="457200"/>
          </a:xfrm>
          <a:prstGeom prst="rect">
            <a:avLst/>
          </a:prstGeom>
          <a:noFill/>
          <a:ln w="9525">
            <a:noFill/>
            <a:miter lim="800000"/>
            <a:headEnd/>
            <a:tailEnd/>
          </a:ln>
          <a:effectLst/>
        </p:spPr>
        <p:txBody>
          <a:bodyPr wrap="none">
            <a:spAutoFit/>
          </a:bodyPr>
          <a:lstStyle/>
          <a:p>
            <a:endParaRPr lang="en-GB" sz="2400" b="1">
              <a:solidFill>
                <a:srgbClr val="FF0000"/>
              </a:solidFill>
              <a:latin typeface="Arial" charset="0"/>
            </a:endParaRPr>
          </a:p>
        </p:txBody>
      </p:sp>
      <p:pic>
        <p:nvPicPr>
          <p:cNvPr id="176134" name="Picture 6"/>
          <p:cNvPicPr>
            <a:picLocks noChangeAspect="1" noChangeArrowheads="1"/>
          </p:cNvPicPr>
          <p:nvPr/>
        </p:nvPicPr>
        <p:blipFill>
          <a:blip r:embed="rId4" cstate="print"/>
          <a:srcRect/>
          <a:stretch>
            <a:fillRect/>
          </a:stretch>
        </p:blipFill>
        <p:spPr bwMode="auto">
          <a:xfrm>
            <a:off x="3571875" y="4038600"/>
            <a:ext cx="2130425" cy="2460625"/>
          </a:xfrm>
          <a:prstGeom prst="rect">
            <a:avLst/>
          </a:prstGeom>
          <a:noFill/>
          <a:ln w="38100">
            <a:noFill/>
            <a:miter lim="800000"/>
            <a:headEnd/>
            <a:tailEnd/>
          </a:ln>
          <a:effectLst/>
        </p:spPr>
      </p:pic>
      <p:pic>
        <p:nvPicPr>
          <p:cNvPr id="176135" name="Picture 7"/>
          <p:cNvPicPr>
            <a:picLocks noChangeAspect="1" noChangeArrowheads="1"/>
          </p:cNvPicPr>
          <p:nvPr/>
        </p:nvPicPr>
        <p:blipFill>
          <a:blip r:embed="rId5" cstate="print"/>
          <a:srcRect/>
          <a:stretch>
            <a:fillRect/>
          </a:stretch>
        </p:blipFill>
        <p:spPr bwMode="auto">
          <a:xfrm>
            <a:off x="5934075" y="4049713"/>
            <a:ext cx="2022475" cy="2449512"/>
          </a:xfrm>
          <a:prstGeom prst="rect">
            <a:avLst/>
          </a:prstGeom>
          <a:noFill/>
          <a:ln w="38100">
            <a:noFill/>
            <a:miter lim="800000"/>
            <a:headEnd/>
            <a:tailEnd/>
          </a:ln>
          <a:effectLst/>
        </p:spPr>
      </p:pic>
      <p:sp>
        <p:nvSpPr>
          <p:cNvPr id="176136" name="Rectangle 8"/>
          <p:cNvSpPr>
            <a:spLocks noChangeArrowheads="1"/>
          </p:cNvSpPr>
          <p:nvPr/>
        </p:nvSpPr>
        <p:spPr bwMode="auto">
          <a:xfrm>
            <a:off x="1984375" y="4921250"/>
            <a:ext cx="73025" cy="73025"/>
          </a:xfrm>
          <a:prstGeom prst="rect">
            <a:avLst/>
          </a:prstGeom>
          <a:solidFill>
            <a:schemeClr val="bg1"/>
          </a:solidFill>
          <a:ln w="9525">
            <a:noFill/>
            <a:miter lim="800000"/>
            <a:headEnd/>
            <a:tailEnd/>
          </a:ln>
          <a:effectLst/>
        </p:spPr>
        <p:txBody>
          <a:bodyPr wrap="none" anchor="ctr"/>
          <a:lstStyle/>
          <a:p>
            <a:pPr algn="ctr" eaLnBrk="0" hangingPunct="0"/>
            <a:endParaRPr lang="en-GB" sz="2400">
              <a:solidFill>
                <a:srgbClr val="FF0000"/>
              </a:solidFill>
              <a:latin typeface="Times New Roman" pitchFamily="18" charset="0"/>
            </a:endParaRPr>
          </a:p>
        </p:txBody>
      </p:sp>
      <p:sp>
        <p:nvSpPr>
          <p:cNvPr id="176137" name="Rectangle 9"/>
          <p:cNvSpPr>
            <a:spLocks noChangeArrowheads="1"/>
          </p:cNvSpPr>
          <p:nvPr/>
        </p:nvSpPr>
        <p:spPr bwMode="auto">
          <a:xfrm>
            <a:off x="5257800" y="5664200"/>
            <a:ext cx="73025" cy="73025"/>
          </a:xfrm>
          <a:prstGeom prst="rect">
            <a:avLst/>
          </a:prstGeom>
          <a:solidFill>
            <a:schemeClr val="bg1"/>
          </a:solidFill>
          <a:ln w="9525">
            <a:noFill/>
            <a:miter lim="800000"/>
            <a:headEnd/>
            <a:tailEnd/>
          </a:ln>
          <a:effectLst/>
        </p:spPr>
        <p:txBody>
          <a:bodyPr wrap="none" anchor="ctr"/>
          <a:lstStyle/>
          <a:p>
            <a:pPr algn="ctr" eaLnBrk="0" hangingPunct="0"/>
            <a:endParaRPr lang="en-GB" sz="2400">
              <a:solidFill>
                <a:srgbClr val="FF0000"/>
              </a:solidFill>
              <a:latin typeface="Times New Roman" pitchFamily="18" charset="0"/>
            </a:endParaRPr>
          </a:p>
        </p:txBody>
      </p:sp>
      <p:sp>
        <p:nvSpPr>
          <p:cNvPr id="176138" name="Rectangle 10"/>
          <p:cNvSpPr>
            <a:spLocks noChangeArrowheads="1"/>
          </p:cNvSpPr>
          <p:nvPr/>
        </p:nvSpPr>
        <p:spPr bwMode="auto">
          <a:xfrm>
            <a:off x="6553200" y="5588000"/>
            <a:ext cx="73025" cy="73025"/>
          </a:xfrm>
          <a:prstGeom prst="rect">
            <a:avLst/>
          </a:prstGeom>
          <a:solidFill>
            <a:schemeClr val="bg1"/>
          </a:solidFill>
          <a:ln w="9525">
            <a:noFill/>
            <a:miter lim="800000"/>
            <a:headEnd/>
            <a:tailEnd/>
          </a:ln>
          <a:effectLst/>
        </p:spPr>
        <p:txBody>
          <a:bodyPr wrap="none" anchor="ctr"/>
          <a:lstStyle/>
          <a:p>
            <a:pPr algn="ctr" eaLnBrk="0" hangingPunct="0"/>
            <a:endParaRPr lang="en-GB" sz="2400">
              <a:solidFill>
                <a:srgbClr val="FF0000"/>
              </a:solidFill>
              <a:latin typeface="Times New Roman" pitchFamily="18" charset="0"/>
            </a:endParaRPr>
          </a:p>
        </p:txBody>
      </p:sp>
      <p:sp>
        <p:nvSpPr>
          <p:cNvPr id="176139" name="Text Box 11"/>
          <p:cNvSpPr txBox="1">
            <a:spLocks noChangeArrowheads="1"/>
          </p:cNvSpPr>
          <p:nvPr/>
        </p:nvSpPr>
        <p:spPr bwMode="auto">
          <a:xfrm>
            <a:off x="6096000" y="5730875"/>
            <a:ext cx="1547813" cy="304800"/>
          </a:xfrm>
          <a:prstGeom prst="rect">
            <a:avLst/>
          </a:prstGeom>
          <a:noFill/>
          <a:ln w="9525">
            <a:noFill/>
            <a:miter lim="800000"/>
            <a:headEnd/>
            <a:tailEnd/>
          </a:ln>
          <a:effectLst/>
        </p:spPr>
        <p:txBody>
          <a:bodyPr wrap="none">
            <a:spAutoFit/>
          </a:bodyPr>
          <a:lstStyle/>
          <a:p>
            <a:pPr eaLnBrk="0" hangingPunct="0"/>
            <a:r>
              <a:rPr lang="it-IT" sz="1400" b="1">
                <a:solidFill>
                  <a:schemeClr val="bg1"/>
                </a:solidFill>
                <a:latin typeface="Arial" charset="0"/>
              </a:rPr>
              <a:t>4500 m - 5100 </a:t>
            </a:r>
            <a:r>
              <a:rPr lang="en-GB" sz="1400" b="1">
                <a:solidFill>
                  <a:schemeClr val="bg1"/>
                </a:solidFill>
                <a:latin typeface="Arial" charset="0"/>
              </a:rPr>
              <a:t>m</a:t>
            </a:r>
          </a:p>
        </p:txBody>
      </p:sp>
      <p:sp>
        <p:nvSpPr>
          <p:cNvPr id="176140" name="Text Box 12"/>
          <p:cNvSpPr txBox="1">
            <a:spLocks noChangeArrowheads="1"/>
          </p:cNvSpPr>
          <p:nvPr/>
        </p:nvSpPr>
        <p:spPr bwMode="auto">
          <a:xfrm>
            <a:off x="1641475" y="5051425"/>
            <a:ext cx="787400" cy="304800"/>
          </a:xfrm>
          <a:prstGeom prst="rect">
            <a:avLst/>
          </a:prstGeom>
          <a:noFill/>
          <a:ln w="9525">
            <a:noFill/>
            <a:miter lim="800000"/>
            <a:headEnd/>
            <a:tailEnd/>
          </a:ln>
          <a:effectLst/>
        </p:spPr>
        <p:txBody>
          <a:bodyPr wrap="none">
            <a:spAutoFit/>
          </a:bodyPr>
          <a:lstStyle/>
          <a:p>
            <a:pPr eaLnBrk="0" hangingPunct="0"/>
            <a:r>
              <a:rPr lang="en-GB" sz="1400" b="1">
                <a:solidFill>
                  <a:schemeClr val="bg1"/>
                </a:solidFill>
                <a:latin typeface="Arial" charset="0"/>
              </a:rPr>
              <a:t>2400</a:t>
            </a:r>
            <a:r>
              <a:rPr lang="it-IT" sz="1400" b="1">
                <a:solidFill>
                  <a:schemeClr val="bg1"/>
                </a:solidFill>
                <a:latin typeface="Arial" charset="0"/>
              </a:rPr>
              <a:t> </a:t>
            </a:r>
            <a:r>
              <a:rPr lang="en-GB" sz="1400" b="1">
                <a:solidFill>
                  <a:schemeClr val="bg1"/>
                </a:solidFill>
                <a:latin typeface="Arial" charset="0"/>
              </a:rPr>
              <a:t>m</a:t>
            </a:r>
          </a:p>
        </p:txBody>
      </p:sp>
      <p:sp>
        <p:nvSpPr>
          <p:cNvPr id="176141" name="Text Box 13"/>
          <p:cNvSpPr txBox="1">
            <a:spLocks noChangeArrowheads="1"/>
          </p:cNvSpPr>
          <p:nvPr/>
        </p:nvSpPr>
        <p:spPr bwMode="auto">
          <a:xfrm>
            <a:off x="4775200" y="5762625"/>
            <a:ext cx="787400" cy="304800"/>
          </a:xfrm>
          <a:prstGeom prst="rect">
            <a:avLst/>
          </a:prstGeom>
          <a:noFill/>
          <a:ln w="9525">
            <a:noFill/>
            <a:miter lim="800000"/>
            <a:headEnd/>
            <a:tailEnd/>
          </a:ln>
          <a:effectLst/>
        </p:spPr>
        <p:txBody>
          <a:bodyPr wrap="none">
            <a:spAutoFit/>
          </a:bodyPr>
          <a:lstStyle/>
          <a:p>
            <a:pPr eaLnBrk="0" hangingPunct="0"/>
            <a:r>
              <a:rPr lang="en-GB" sz="1400" b="1">
                <a:solidFill>
                  <a:schemeClr val="bg1"/>
                </a:solidFill>
                <a:latin typeface="Arial" charset="0"/>
              </a:rPr>
              <a:t>3500</a:t>
            </a:r>
            <a:r>
              <a:rPr lang="it-IT" sz="1400" b="1">
                <a:solidFill>
                  <a:schemeClr val="bg1"/>
                </a:solidFill>
                <a:latin typeface="Arial" charset="0"/>
              </a:rPr>
              <a:t> </a:t>
            </a:r>
            <a:r>
              <a:rPr lang="en-GB" sz="1400" b="1">
                <a:solidFill>
                  <a:schemeClr val="bg1"/>
                </a:solidFill>
                <a:latin typeface="Arial" charset="0"/>
              </a:rPr>
              <a:t>m</a:t>
            </a:r>
          </a:p>
        </p:txBody>
      </p:sp>
      <p:pic>
        <p:nvPicPr>
          <p:cNvPr id="176142" name="Picture 14" descr="MedBathy 800"/>
          <p:cNvPicPr>
            <a:picLocks noChangeAspect="1" noChangeArrowheads="1"/>
          </p:cNvPicPr>
          <p:nvPr/>
        </p:nvPicPr>
        <p:blipFill>
          <a:blip r:embed="rId6" cstate="print"/>
          <a:srcRect/>
          <a:stretch>
            <a:fillRect/>
          </a:stretch>
        </p:blipFill>
        <p:spPr bwMode="auto">
          <a:xfrm>
            <a:off x="1447800" y="698500"/>
            <a:ext cx="6172200" cy="3408363"/>
          </a:xfrm>
          <a:prstGeom prst="rect">
            <a:avLst/>
          </a:prstGeom>
          <a:noFill/>
        </p:spPr>
      </p:pic>
      <p:sp>
        <p:nvSpPr>
          <p:cNvPr id="176143" name="Text Box 15"/>
          <p:cNvSpPr txBox="1">
            <a:spLocks noChangeArrowheads="1"/>
          </p:cNvSpPr>
          <p:nvPr/>
        </p:nvSpPr>
        <p:spPr bwMode="auto">
          <a:xfrm>
            <a:off x="3733800" y="6042025"/>
            <a:ext cx="1539875" cy="336550"/>
          </a:xfrm>
          <a:prstGeom prst="rect">
            <a:avLst/>
          </a:prstGeom>
          <a:noFill/>
          <a:ln w="9525">
            <a:noFill/>
            <a:miter lim="800000"/>
            <a:headEnd/>
            <a:tailEnd/>
          </a:ln>
          <a:effectLst/>
        </p:spPr>
        <p:txBody>
          <a:bodyPr wrap="none">
            <a:spAutoFit/>
          </a:bodyPr>
          <a:lstStyle/>
          <a:p>
            <a:pPr eaLnBrk="0" hangingPunct="0"/>
            <a:r>
              <a:rPr lang="en-GB" sz="1600" b="1">
                <a:solidFill>
                  <a:schemeClr val="accent2"/>
                </a:solidFill>
                <a:latin typeface="Arial" charset="0"/>
              </a:rPr>
              <a:t>Capo Passero</a:t>
            </a:r>
          </a:p>
        </p:txBody>
      </p:sp>
      <p:sp>
        <p:nvSpPr>
          <p:cNvPr id="176144" name="Text Box 16"/>
          <p:cNvSpPr txBox="1">
            <a:spLocks noChangeArrowheads="1"/>
          </p:cNvSpPr>
          <p:nvPr/>
        </p:nvSpPr>
        <p:spPr bwMode="auto">
          <a:xfrm>
            <a:off x="6019800" y="6042025"/>
            <a:ext cx="727075" cy="336550"/>
          </a:xfrm>
          <a:prstGeom prst="rect">
            <a:avLst/>
          </a:prstGeom>
          <a:noFill/>
          <a:ln w="9525">
            <a:noFill/>
            <a:miter lim="800000"/>
            <a:headEnd/>
            <a:tailEnd/>
          </a:ln>
          <a:effectLst/>
        </p:spPr>
        <p:txBody>
          <a:bodyPr wrap="none">
            <a:spAutoFit/>
          </a:bodyPr>
          <a:lstStyle/>
          <a:p>
            <a:pPr eaLnBrk="0" hangingPunct="0"/>
            <a:r>
              <a:rPr lang="en-GB" sz="1600" b="1">
                <a:solidFill>
                  <a:schemeClr val="accent2"/>
                </a:solidFill>
                <a:latin typeface="Arial" charset="0"/>
              </a:rPr>
              <a:t>Pylos</a:t>
            </a:r>
          </a:p>
        </p:txBody>
      </p:sp>
      <p:sp>
        <p:nvSpPr>
          <p:cNvPr id="176145" name="Rectangle 17"/>
          <p:cNvSpPr>
            <a:spLocks noChangeArrowheads="1"/>
          </p:cNvSpPr>
          <p:nvPr/>
        </p:nvSpPr>
        <p:spPr bwMode="auto">
          <a:xfrm>
            <a:off x="4070350" y="2235200"/>
            <a:ext cx="549275" cy="685800"/>
          </a:xfrm>
          <a:prstGeom prst="rect">
            <a:avLst/>
          </a:prstGeom>
          <a:noFill/>
          <a:ln w="19050">
            <a:solidFill>
              <a:srgbClr val="FF0000"/>
            </a:solidFill>
            <a:miter lim="800000"/>
            <a:headEnd/>
            <a:tailEnd/>
          </a:ln>
        </p:spPr>
        <p:txBody>
          <a:bodyPr wrap="none" anchor="ctr"/>
          <a:lstStyle/>
          <a:p>
            <a:endParaRPr lang="it-IT"/>
          </a:p>
        </p:txBody>
      </p:sp>
      <p:sp>
        <p:nvSpPr>
          <p:cNvPr id="176146" name="Rectangle 18"/>
          <p:cNvSpPr>
            <a:spLocks noChangeArrowheads="1"/>
          </p:cNvSpPr>
          <p:nvPr/>
        </p:nvSpPr>
        <p:spPr bwMode="auto">
          <a:xfrm>
            <a:off x="4899025" y="2154238"/>
            <a:ext cx="549275" cy="685800"/>
          </a:xfrm>
          <a:prstGeom prst="rect">
            <a:avLst/>
          </a:prstGeom>
          <a:noFill/>
          <a:ln w="19050">
            <a:solidFill>
              <a:srgbClr val="FF0000"/>
            </a:solidFill>
            <a:miter lim="800000"/>
            <a:headEnd/>
            <a:tailEnd/>
          </a:ln>
        </p:spPr>
        <p:txBody>
          <a:bodyPr wrap="none" anchor="ctr"/>
          <a:lstStyle/>
          <a:p>
            <a:endParaRPr lang="it-IT"/>
          </a:p>
        </p:txBody>
      </p:sp>
      <p:sp>
        <p:nvSpPr>
          <p:cNvPr id="176147" name="Rectangle 19"/>
          <p:cNvSpPr>
            <a:spLocks noChangeArrowheads="1"/>
          </p:cNvSpPr>
          <p:nvPr/>
        </p:nvSpPr>
        <p:spPr bwMode="auto">
          <a:xfrm>
            <a:off x="3070225" y="1447800"/>
            <a:ext cx="549275" cy="685800"/>
          </a:xfrm>
          <a:prstGeom prst="rect">
            <a:avLst/>
          </a:prstGeom>
          <a:noFill/>
          <a:ln w="19050">
            <a:solidFill>
              <a:srgbClr val="FF0000"/>
            </a:solidFill>
            <a:miter lim="800000"/>
            <a:headEnd/>
            <a:tailEnd/>
          </a:ln>
        </p:spPr>
        <p:txBody>
          <a:bodyPr wrap="none" anchor="ctr"/>
          <a:lstStyle/>
          <a:p>
            <a:endParaRPr lang="it-IT"/>
          </a:p>
        </p:txBody>
      </p:sp>
      <p:sp>
        <p:nvSpPr>
          <p:cNvPr id="176148" name="Line 20"/>
          <p:cNvSpPr>
            <a:spLocks noChangeShapeType="1"/>
          </p:cNvSpPr>
          <p:nvPr/>
        </p:nvSpPr>
        <p:spPr bwMode="auto">
          <a:xfrm flipV="1">
            <a:off x="2438400" y="2209800"/>
            <a:ext cx="914400" cy="1828800"/>
          </a:xfrm>
          <a:prstGeom prst="line">
            <a:avLst/>
          </a:prstGeom>
          <a:noFill/>
          <a:ln w="19050">
            <a:solidFill>
              <a:srgbClr val="FF0000"/>
            </a:solidFill>
            <a:round/>
            <a:headEnd/>
            <a:tailEnd type="triangle" w="med" len="med"/>
          </a:ln>
        </p:spPr>
        <p:txBody>
          <a:bodyPr wrap="none" anchor="ctr"/>
          <a:lstStyle/>
          <a:p>
            <a:endParaRPr lang="it-IT"/>
          </a:p>
        </p:txBody>
      </p:sp>
      <p:sp>
        <p:nvSpPr>
          <p:cNvPr id="176149" name="Line 21"/>
          <p:cNvSpPr>
            <a:spLocks noChangeShapeType="1"/>
          </p:cNvSpPr>
          <p:nvPr/>
        </p:nvSpPr>
        <p:spPr bwMode="auto">
          <a:xfrm flipH="1" flipV="1">
            <a:off x="4419600" y="2971800"/>
            <a:ext cx="228600" cy="1066800"/>
          </a:xfrm>
          <a:prstGeom prst="line">
            <a:avLst/>
          </a:prstGeom>
          <a:noFill/>
          <a:ln w="19050">
            <a:solidFill>
              <a:srgbClr val="FF0000"/>
            </a:solidFill>
            <a:round/>
            <a:headEnd/>
            <a:tailEnd type="triangle" w="med" len="med"/>
          </a:ln>
        </p:spPr>
        <p:txBody>
          <a:bodyPr wrap="none" anchor="ctr"/>
          <a:lstStyle/>
          <a:p>
            <a:endParaRPr lang="it-IT"/>
          </a:p>
        </p:txBody>
      </p:sp>
      <p:sp>
        <p:nvSpPr>
          <p:cNvPr id="176150" name="Line 22"/>
          <p:cNvSpPr>
            <a:spLocks noChangeShapeType="1"/>
          </p:cNvSpPr>
          <p:nvPr/>
        </p:nvSpPr>
        <p:spPr bwMode="auto">
          <a:xfrm flipH="1" flipV="1">
            <a:off x="5257800" y="2895600"/>
            <a:ext cx="1676400" cy="1143000"/>
          </a:xfrm>
          <a:prstGeom prst="line">
            <a:avLst/>
          </a:prstGeom>
          <a:noFill/>
          <a:ln w="19050">
            <a:solidFill>
              <a:srgbClr val="FF0000"/>
            </a:solidFill>
            <a:round/>
            <a:headEnd/>
            <a:tailEnd type="triangle" w="med" len="med"/>
          </a:ln>
        </p:spPr>
        <p:txBody>
          <a:bodyPr wrap="none" anchor="ctr"/>
          <a:lstStyle/>
          <a:p>
            <a:endParaRPr lang="it-IT"/>
          </a:p>
        </p:txBody>
      </p:sp>
      <p:sp>
        <p:nvSpPr>
          <p:cNvPr id="176151" name="Text Box 23"/>
          <p:cNvSpPr txBox="1">
            <a:spLocks noChangeArrowheads="1"/>
          </p:cNvSpPr>
          <p:nvPr/>
        </p:nvSpPr>
        <p:spPr bwMode="auto">
          <a:xfrm>
            <a:off x="979558" y="2117725"/>
            <a:ext cx="7092904" cy="707886"/>
          </a:xfrm>
          <a:prstGeom prst="rect">
            <a:avLst/>
          </a:prstGeom>
          <a:solidFill>
            <a:srgbClr val="CCFFFF">
              <a:alpha val="71001"/>
            </a:srgbClr>
          </a:solidFill>
          <a:ln w="9525">
            <a:solidFill>
              <a:srgbClr val="CCFFCC"/>
            </a:solidFill>
            <a:miter lim="800000"/>
            <a:headEnd/>
            <a:tailEnd/>
          </a:ln>
          <a:effectLst/>
        </p:spPr>
        <p:txBody>
          <a:bodyPr wrap="none">
            <a:spAutoFit/>
          </a:bodyPr>
          <a:lstStyle/>
          <a:p>
            <a:r>
              <a:rPr lang="en-US" sz="4000" b="1" smtClean="0">
                <a:solidFill>
                  <a:schemeClr val="tx1"/>
                </a:solidFill>
                <a:latin typeface="Garamond" pitchFamily="18" charset="0"/>
              </a:rPr>
              <a:t>Symmetry breaking mechanism</a:t>
            </a:r>
            <a:endParaRPr lang="en-US" sz="4000" b="1">
              <a:solidFill>
                <a:schemeClr val="tx1"/>
              </a:solidFill>
              <a:latin typeface="Garamond" pitchFamily="18" charset="0"/>
            </a:endParaRPr>
          </a:p>
        </p:txBody>
      </p:sp>
      <p:sp>
        <p:nvSpPr>
          <p:cNvPr id="176152" name="Text Box 24"/>
          <p:cNvSpPr txBox="1">
            <a:spLocks noChangeArrowheads="1"/>
          </p:cNvSpPr>
          <p:nvPr/>
        </p:nvSpPr>
        <p:spPr bwMode="auto">
          <a:xfrm>
            <a:off x="4140200" y="2943225"/>
            <a:ext cx="1384300" cy="3149600"/>
          </a:xfrm>
          <a:prstGeom prst="rect">
            <a:avLst/>
          </a:prstGeom>
          <a:solidFill>
            <a:srgbClr val="CCFFFF">
              <a:alpha val="71001"/>
            </a:srgbClr>
          </a:solidFill>
          <a:ln w="9525">
            <a:solidFill>
              <a:srgbClr val="CCFFCC"/>
            </a:solidFill>
            <a:miter lim="800000"/>
            <a:headEnd/>
            <a:tailEnd/>
          </a:ln>
          <a:effectLst/>
        </p:spPr>
        <p:txBody>
          <a:bodyPr wrap="none">
            <a:spAutoFit/>
          </a:bodyPr>
          <a:lstStyle/>
          <a:p>
            <a:r>
              <a:rPr lang="it-IT" sz="20000" b="1">
                <a:solidFill>
                  <a:schemeClr val="tx1"/>
                </a:solidFill>
                <a:latin typeface="Garamond"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151"/>
                                        </p:tgtEl>
                                        <p:attrNameLst>
                                          <p:attrName>style.visibility</p:attrName>
                                        </p:attrNameLst>
                                      </p:cBhvr>
                                      <p:to>
                                        <p:strVal val="visible"/>
                                      </p:to>
                                    </p:set>
                                    <p:animEffect transition="in" filter="dissolve">
                                      <p:cBhvr>
                                        <p:cTn id="7" dur="500"/>
                                        <p:tgtEl>
                                          <p:spTgt spid="1761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152"/>
                                        </p:tgtEl>
                                        <p:attrNameLst>
                                          <p:attrName>style.visibility</p:attrName>
                                        </p:attrNameLst>
                                      </p:cBhvr>
                                      <p:to>
                                        <p:strVal val="visible"/>
                                      </p:to>
                                    </p:set>
                                    <p:animEffect transition="in" filter="dissolve">
                                      <p:cBhvr>
                                        <p:cTn id="12" dur="500"/>
                                        <p:tgtEl>
                                          <p:spTgt spid="17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1" grpId="0" animBg="1"/>
      <p:bldP spid="17615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rrowheads="1"/>
          </p:cNvSpPr>
          <p:nvPr>
            <p:ph type="title" idx="4294967295"/>
          </p:nvPr>
        </p:nvSpPr>
        <p:spPr>
          <a:xfrm>
            <a:off x="900113" y="0"/>
            <a:ext cx="7837487" cy="981075"/>
          </a:xfrm>
        </p:spPr>
        <p:txBody>
          <a:bodyPr/>
          <a:lstStyle/>
          <a:p>
            <a:r>
              <a:rPr lang="it-IT"/>
              <a:t>Summary</a:t>
            </a:r>
            <a:endParaRPr lang="en-GB"/>
          </a:p>
        </p:txBody>
      </p:sp>
      <p:sp>
        <p:nvSpPr>
          <p:cNvPr id="309253" name="Rectangle 5"/>
          <p:cNvSpPr>
            <a:spLocks noChangeArrowheads="1"/>
          </p:cNvSpPr>
          <p:nvPr/>
        </p:nvSpPr>
        <p:spPr bwMode="auto">
          <a:xfrm>
            <a:off x="468313" y="992188"/>
            <a:ext cx="8351837" cy="4789487"/>
          </a:xfrm>
          <a:prstGeom prst="rect">
            <a:avLst/>
          </a:prstGeom>
          <a:noFill/>
          <a:ln w="25400">
            <a:noFill/>
            <a:miter lim="800000"/>
            <a:headEnd/>
            <a:tailEnd/>
          </a:ln>
          <a:effectLst/>
        </p:spPr>
        <p:txBody>
          <a:bodyPr>
            <a:spAutoFit/>
          </a:bodyPr>
          <a:lstStyle/>
          <a:p>
            <a:pPr>
              <a:buClr>
                <a:srgbClr val="FFCC00"/>
              </a:buClr>
              <a:buFont typeface="Wingdings" pitchFamily="2" charset="2"/>
              <a:buChar char="§"/>
            </a:pPr>
            <a:r>
              <a:rPr lang="en-US" sz="2800">
                <a:latin typeface="Garamond" pitchFamily="18" charset="0"/>
              </a:rPr>
              <a:t> All calculations show that we need km3scale detectors for neutrino astronomy</a:t>
            </a:r>
          </a:p>
          <a:p>
            <a:pPr>
              <a:buClr>
                <a:srgbClr val="FFCC00"/>
              </a:buClr>
              <a:buFont typeface="Wingdings" pitchFamily="2" charset="2"/>
              <a:buChar char="§"/>
            </a:pPr>
            <a:r>
              <a:rPr lang="en-US" sz="2800">
                <a:latin typeface="Garamond" pitchFamily="18" charset="0"/>
              </a:rPr>
              <a:t> Compelling scientific arguments for neutrino astronomy and the construction of large neutrino telescopes</a:t>
            </a:r>
          </a:p>
          <a:p>
            <a:pPr>
              <a:buClr>
                <a:srgbClr val="FFCC00"/>
              </a:buClr>
              <a:buFont typeface="Wingdings" pitchFamily="2" charset="2"/>
              <a:buChar char="§"/>
            </a:pPr>
            <a:r>
              <a:rPr lang="en-US" sz="2800">
                <a:latin typeface="Garamond" pitchFamily="18" charset="0"/>
              </a:rPr>
              <a:t> It is essential to complement IceCube (South Pole) with a km3 scale neutrino telescope in Northern Hemisphere</a:t>
            </a:r>
          </a:p>
          <a:p>
            <a:pPr>
              <a:buClr>
                <a:srgbClr val="FFCC00"/>
              </a:buClr>
              <a:buFont typeface="Wingdings" pitchFamily="2" charset="2"/>
              <a:buChar char="§"/>
            </a:pPr>
            <a:r>
              <a:rPr lang="en-US" sz="2800">
                <a:latin typeface="Garamond" pitchFamily="18" charset="0"/>
              </a:rPr>
              <a:t> Joint effort of ANTARES, NEMO and NESTOR to realize such a detector in the Mediterranean Sea</a:t>
            </a:r>
          </a:p>
          <a:p>
            <a:pPr>
              <a:buClr>
                <a:srgbClr val="FFCC00"/>
              </a:buClr>
              <a:buFont typeface="Wingdings" pitchFamily="2" charset="2"/>
              <a:buChar char="§"/>
            </a:pPr>
            <a:r>
              <a:rPr lang="en-US" sz="2800">
                <a:latin typeface="Garamond" pitchFamily="18" charset="0"/>
              </a:rPr>
              <a:t>EU funded KM3NeT Design Study (2006–2009) is well on its way</a:t>
            </a:r>
          </a:p>
          <a:p>
            <a:pPr>
              <a:buClr>
                <a:srgbClr val="FFCC00"/>
              </a:buClr>
              <a:buFont typeface="Wingdings" pitchFamily="2" charset="2"/>
              <a:buChar char="§"/>
            </a:pPr>
            <a:r>
              <a:rPr lang="en-US" sz="2800">
                <a:latin typeface="Garamond" pitchFamily="18" charset="0"/>
              </a:rPr>
              <a:t> Cost: order of 100-200 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rrowheads="1"/>
          </p:cNvSpPr>
          <p:nvPr>
            <p:ph type="title"/>
          </p:nvPr>
        </p:nvSpPr>
        <p:spPr>
          <a:xfrm>
            <a:off x="457200" y="-26988"/>
            <a:ext cx="8229600" cy="1143001"/>
          </a:xfrm>
        </p:spPr>
        <p:txBody>
          <a:bodyPr/>
          <a:lstStyle/>
          <a:p>
            <a:r>
              <a:rPr lang="en-US" dirty="0"/>
              <a:t>High Energy </a:t>
            </a:r>
            <a:r>
              <a:rPr lang="en-US" dirty="0" smtClean="0"/>
              <a:t>Photons (see cap. 6)</a:t>
            </a:r>
            <a:endParaRPr lang="en-US" dirty="0"/>
          </a:p>
        </p:txBody>
      </p:sp>
      <p:sp>
        <p:nvSpPr>
          <p:cNvPr id="222211" name="Rectangle 3"/>
          <p:cNvSpPr>
            <a:spLocks noGrp="1" noChangeArrowheads="1"/>
          </p:cNvSpPr>
          <p:nvPr>
            <p:ph type="body" idx="1"/>
          </p:nvPr>
        </p:nvSpPr>
        <p:spPr>
          <a:xfrm>
            <a:off x="179388" y="908050"/>
            <a:ext cx="8820150" cy="1530350"/>
          </a:xfrm>
        </p:spPr>
        <p:txBody>
          <a:bodyPr/>
          <a:lstStyle/>
          <a:p>
            <a:pPr>
              <a:spcBef>
                <a:spcPct val="10000"/>
              </a:spcBef>
            </a:pPr>
            <a:r>
              <a:rPr lang="en-US" sz="2200" dirty="0"/>
              <a:t>The observation of </a:t>
            </a:r>
            <a:r>
              <a:rPr lang="en-US" sz="2200" dirty="0" err="1">
                <a:solidFill>
                  <a:srgbClr val="FFFF00"/>
                </a:solidFill>
              </a:rPr>
              <a:t>TeV</a:t>
            </a:r>
            <a:r>
              <a:rPr lang="en-US" sz="2200" dirty="0">
                <a:solidFill>
                  <a:srgbClr val="FFFF00"/>
                </a:solidFill>
              </a:rPr>
              <a:t> photons</a:t>
            </a:r>
            <a:r>
              <a:rPr lang="en-US" sz="2200" dirty="0"/>
              <a:t> can be explained by</a:t>
            </a:r>
          </a:p>
          <a:p>
            <a:pPr>
              <a:spcBef>
                <a:spcPct val="10000"/>
              </a:spcBef>
              <a:buFont typeface="Wingdings" pitchFamily="2" charset="2"/>
              <a:buNone/>
            </a:pPr>
            <a:r>
              <a:rPr lang="en-US" sz="2200" dirty="0"/>
              <a:t>	-</a:t>
            </a:r>
            <a:r>
              <a:rPr lang="en-US" sz="2200" u="sng" dirty="0" err="1">
                <a:solidFill>
                  <a:srgbClr val="FFFF00"/>
                </a:solidFill>
              </a:rPr>
              <a:t>leptonic</a:t>
            </a:r>
            <a:r>
              <a:rPr lang="en-US" sz="2200" u="sng" dirty="0">
                <a:solidFill>
                  <a:srgbClr val="FFFF00"/>
                </a:solidFill>
              </a:rPr>
              <a:t> processes</a:t>
            </a:r>
            <a:r>
              <a:rPr lang="en-US" sz="2200" dirty="0"/>
              <a:t> (inverse Compton, </a:t>
            </a:r>
            <a:r>
              <a:rPr lang="en-US" sz="2200" dirty="0" err="1"/>
              <a:t>bremsstrahlung</a:t>
            </a:r>
            <a:r>
              <a:rPr lang="en-US" sz="2200" dirty="0"/>
              <a:t>) or</a:t>
            </a:r>
          </a:p>
          <a:p>
            <a:pPr>
              <a:spcBef>
                <a:spcPct val="10000"/>
              </a:spcBef>
              <a:buFont typeface="Wingdings" pitchFamily="2" charset="2"/>
              <a:buNone/>
            </a:pPr>
            <a:r>
              <a:rPr lang="en-US" sz="2200" dirty="0"/>
              <a:t>	-the decay of neutral </a:t>
            </a:r>
            <a:r>
              <a:rPr lang="en-US" sz="2200" dirty="0" err="1"/>
              <a:t>pions</a:t>
            </a:r>
            <a:r>
              <a:rPr lang="en-US" sz="2200" dirty="0"/>
              <a:t> produced in </a:t>
            </a:r>
            <a:r>
              <a:rPr lang="en-US" sz="2200" u="sng" dirty="0" err="1">
                <a:solidFill>
                  <a:srgbClr val="FFFF00"/>
                </a:solidFill>
              </a:rPr>
              <a:t>hadronic</a:t>
            </a:r>
            <a:r>
              <a:rPr lang="en-US" sz="2200" u="sng" dirty="0">
                <a:solidFill>
                  <a:srgbClr val="FFFF00"/>
                </a:solidFill>
              </a:rPr>
              <a:t> interactions</a:t>
            </a:r>
            <a:r>
              <a:rPr lang="en-US" sz="2200" dirty="0">
                <a:solidFill>
                  <a:srgbClr val="660066"/>
                </a:solidFill>
              </a:rPr>
              <a:t> </a:t>
            </a:r>
            <a:r>
              <a:rPr lang="en-US" sz="2200" dirty="0"/>
              <a:t>(</a:t>
            </a:r>
            <a:r>
              <a:rPr lang="en-US" sz="2200" dirty="0">
                <a:sym typeface="Symbol" pitchFamily="18" charset="2"/>
              </a:rPr>
              <a:t></a:t>
            </a:r>
            <a:r>
              <a:rPr lang="en-US" sz="2200" dirty="0">
                <a:solidFill>
                  <a:srgbClr val="FFFF00"/>
                </a:solidFill>
              </a:rPr>
              <a:t>neutrino</a:t>
            </a:r>
            <a:r>
              <a:rPr lang="en-US" sz="2200" dirty="0"/>
              <a:t>).</a:t>
            </a:r>
          </a:p>
        </p:txBody>
      </p:sp>
      <p:pic>
        <p:nvPicPr>
          <p:cNvPr id="222213" name="Picture 5" descr="cangaroo1"/>
          <p:cNvPicPr>
            <a:picLocks noChangeAspect="1" noChangeArrowheads="1"/>
          </p:cNvPicPr>
          <p:nvPr/>
        </p:nvPicPr>
        <p:blipFill>
          <a:blip r:embed="rId4" cstate="print"/>
          <a:srcRect/>
          <a:stretch>
            <a:fillRect/>
          </a:stretch>
        </p:blipFill>
        <p:spPr bwMode="auto">
          <a:xfrm>
            <a:off x="4797425" y="3468688"/>
            <a:ext cx="4230688" cy="3335337"/>
          </a:xfrm>
          <a:prstGeom prst="rect">
            <a:avLst/>
          </a:prstGeom>
          <a:noFill/>
        </p:spPr>
      </p:pic>
      <p:sp>
        <p:nvSpPr>
          <p:cNvPr id="222214" name="Oval 6"/>
          <p:cNvSpPr>
            <a:spLocks noChangeArrowheads="1"/>
          </p:cNvSpPr>
          <p:nvPr/>
        </p:nvSpPr>
        <p:spPr bwMode="auto">
          <a:xfrm>
            <a:off x="8278813" y="3957638"/>
            <a:ext cx="630237" cy="1530350"/>
          </a:xfrm>
          <a:prstGeom prst="ellipse">
            <a:avLst/>
          </a:prstGeom>
          <a:noFill/>
          <a:ln w="19050">
            <a:solidFill>
              <a:srgbClr val="FF0000"/>
            </a:solidFill>
            <a:round/>
            <a:headEnd/>
            <a:tailEnd/>
          </a:ln>
          <a:effectLst/>
        </p:spPr>
        <p:txBody>
          <a:bodyPr wrap="none" anchor="ctr"/>
          <a:lstStyle/>
          <a:p>
            <a:endParaRPr lang="it-IT"/>
          </a:p>
        </p:txBody>
      </p:sp>
      <p:sp>
        <p:nvSpPr>
          <p:cNvPr id="222215" name="Line 7"/>
          <p:cNvSpPr>
            <a:spLocks noChangeShapeType="1"/>
          </p:cNvSpPr>
          <p:nvPr/>
        </p:nvSpPr>
        <p:spPr bwMode="auto">
          <a:xfrm>
            <a:off x="7497763" y="3473450"/>
            <a:ext cx="869950" cy="754063"/>
          </a:xfrm>
          <a:prstGeom prst="line">
            <a:avLst/>
          </a:prstGeom>
          <a:noFill/>
          <a:ln w="19050">
            <a:solidFill>
              <a:srgbClr val="FF0000"/>
            </a:solidFill>
            <a:round/>
            <a:headEnd/>
            <a:tailEnd/>
          </a:ln>
          <a:effectLst/>
        </p:spPr>
        <p:txBody>
          <a:bodyPr/>
          <a:lstStyle/>
          <a:p>
            <a:endParaRPr lang="it-IT"/>
          </a:p>
        </p:txBody>
      </p:sp>
      <p:sp>
        <p:nvSpPr>
          <p:cNvPr id="222217" name="Text Box 9"/>
          <p:cNvSpPr txBox="1">
            <a:spLocks noChangeArrowheads="1"/>
          </p:cNvSpPr>
          <p:nvPr/>
        </p:nvSpPr>
        <p:spPr bwMode="auto">
          <a:xfrm>
            <a:off x="4932363" y="2557463"/>
            <a:ext cx="4051300" cy="641350"/>
          </a:xfrm>
          <a:prstGeom prst="rect">
            <a:avLst/>
          </a:prstGeom>
          <a:solidFill>
            <a:srgbClr val="99CCFF">
              <a:alpha val="70000"/>
            </a:srgbClr>
          </a:solidFill>
          <a:ln w="9525">
            <a:noFill/>
            <a:miter lim="800000"/>
            <a:headEnd/>
            <a:tailEnd/>
          </a:ln>
          <a:effectLst/>
        </p:spPr>
        <p:txBody>
          <a:bodyPr>
            <a:spAutoFit/>
          </a:bodyPr>
          <a:lstStyle/>
          <a:p>
            <a:r>
              <a:rPr lang="en-US" sz="1800">
                <a:latin typeface="Garamond" pitchFamily="18" charset="0"/>
              </a:rPr>
              <a:t>SNR RX 1713.7-3946 emission better explained by </a:t>
            </a:r>
            <a:r>
              <a:rPr lang="en-US" sz="1800">
                <a:latin typeface="Garamond" pitchFamily="18" charset="0"/>
                <a:sym typeface="Symbol" pitchFamily="18" charset="2"/>
              </a:rPr>
              <a:t></a:t>
            </a:r>
            <a:r>
              <a:rPr lang="en-US" sz="1800" baseline="30000">
                <a:latin typeface="Garamond" pitchFamily="18" charset="0"/>
                <a:sym typeface="Symbol" pitchFamily="18" charset="2"/>
              </a:rPr>
              <a:t>0</a:t>
            </a:r>
            <a:r>
              <a:rPr lang="en-US" sz="1800">
                <a:latin typeface="Garamond" pitchFamily="18" charset="0"/>
                <a:sym typeface="Symbol" pitchFamily="18" charset="2"/>
              </a:rPr>
              <a:t> decay (still controversial)</a:t>
            </a:r>
          </a:p>
        </p:txBody>
      </p:sp>
      <p:grpSp>
        <p:nvGrpSpPr>
          <p:cNvPr id="222218" name="Group 10"/>
          <p:cNvGrpSpPr>
            <a:grpSpLocks/>
          </p:cNvGrpSpPr>
          <p:nvPr/>
        </p:nvGrpSpPr>
        <p:grpSpPr bwMode="auto">
          <a:xfrm>
            <a:off x="5337175" y="3743325"/>
            <a:ext cx="1304925" cy="638175"/>
            <a:chOff x="3362" y="2358"/>
            <a:chExt cx="822" cy="402"/>
          </a:xfrm>
        </p:grpSpPr>
        <p:sp>
          <p:nvSpPr>
            <p:cNvPr id="222219" name="Text Box 11"/>
            <p:cNvSpPr txBox="1">
              <a:spLocks noChangeArrowheads="1"/>
            </p:cNvSpPr>
            <p:nvPr/>
          </p:nvSpPr>
          <p:spPr bwMode="auto">
            <a:xfrm>
              <a:off x="3468" y="2358"/>
              <a:ext cx="716" cy="402"/>
            </a:xfrm>
            <a:prstGeom prst="rect">
              <a:avLst/>
            </a:prstGeom>
            <a:noFill/>
            <a:ln w="9525" algn="ctr">
              <a:noFill/>
              <a:miter lim="800000"/>
              <a:headEnd/>
              <a:tailEnd/>
            </a:ln>
            <a:effectLst/>
          </p:spPr>
          <p:txBody>
            <a:bodyPr wrap="none">
              <a:spAutoFit/>
            </a:bodyPr>
            <a:lstStyle/>
            <a:p>
              <a:r>
                <a:rPr lang="en-US" sz="900">
                  <a:solidFill>
                    <a:schemeClr val="tx2"/>
                  </a:solidFill>
                  <a:latin typeface="Century Gothic" pitchFamily="34" charset="0"/>
                </a:rPr>
                <a:t>synchrotron</a:t>
              </a:r>
            </a:p>
            <a:p>
              <a:r>
                <a:rPr lang="en-US" sz="900">
                  <a:solidFill>
                    <a:schemeClr val="tx2"/>
                  </a:solidFill>
                  <a:latin typeface="Century Gothic" pitchFamily="34" charset="0"/>
                </a:rPr>
                <a:t>inverse Compton</a:t>
              </a:r>
            </a:p>
            <a:p>
              <a:r>
                <a:rPr lang="en-US" sz="900">
                  <a:solidFill>
                    <a:schemeClr val="tx2"/>
                  </a:solidFill>
                  <a:latin typeface="Century Gothic" pitchFamily="34" charset="0"/>
                </a:rPr>
                <a:t>bremsstrahlung</a:t>
              </a:r>
            </a:p>
            <a:p>
              <a:r>
                <a:rPr lang="en-US" sz="900">
                  <a:solidFill>
                    <a:schemeClr val="tx2"/>
                  </a:solidFill>
                  <a:latin typeface="Century Gothic" pitchFamily="34" charset="0"/>
                  <a:sym typeface="Symbol" pitchFamily="18" charset="2"/>
                </a:rPr>
                <a:t></a:t>
              </a:r>
              <a:r>
                <a:rPr lang="en-US" sz="900" baseline="30000">
                  <a:solidFill>
                    <a:schemeClr val="tx2"/>
                  </a:solidFill>
                  <a:latin typeface="Century Gothic" pitchFamily="34" charset="0"/>
                  <a:sym typeface="Symbol" pitchFamily="18" charset="2"/>
                </a:rPr>
                <a:t>0</a:t>
              </a:r>
              <a:r>
                <a:rPr lang="en-US" sz="900">
                  <a:solidFill>
                    <a:schemeClr val="tx2"/>
                  </a:solidFill>
                  <a:latin typeface="Century Gothic" pitchFamily="34" charset="0"/>
                  <a:sym typeface="Symbol" pitchFamily="18" charset="2"/>
                </a:rPr>
                <a:t> decay</a:t>
              </a:r>
            </a:p>
          </p:txBody>
        </p:sp>
        <p:sp>
          <p:nvSpPr>
            <p:cNvPr id="222220" name="Line 12"/>
            <p:cNvSpPr>
              <a:spLocks noChangeShapeType="1"/>
            </p:cNvSpPr>
            <p:nvPr/>
          </p:nvSpPr>
          <p:spPr bwMode="auto">
            <a:xfrm>
              <a:off x="3363" y="2614"/>
              <a:ext cx="113" cy="0"/>
            </a:xfrm>
            <a:prstGeom prst="line">
              <a:avLst/>
            </a:prstGeom>
            <a:noFill/>
            <a:ln w="12700">
              <a:solidFill>
                <a:srgbClr val="000000"/>
              </a:solidFill>
              <a:prstDash val="sysDot"/>
              <a:round/>
              <a:headEnd/>
              <a:tailEnd/>
            </a:ln>
            <a:effectLst/>
          </p:spPr>
          <p:txBody>
            <a:bodyPr>
              <a:spAutoFit/>
            </a:bodyPr>
            <a:lstStyle/>
            <a:p>
              <a:endParaRPr lang="it-IT"/>
            </a:p>
          </p:txBody>
        </p:sp>
        <p:sp>
          <p:nvSpPr>
            <p:cNvPr id="222221" name="Line 13"/>
            <p:cNvSpPr>
              <a:spLocks noChangeShapeType="1"/>
            </p:cNvSpPr>
            <p:nvPr/>
          </p:nvSpPr>
          <p:spPr bwMode="auto">
            <a:xfrm>
              <a:off x="3362" y="2516"/>
              <a:ext cx="113" cy="0"/>
            </a:xfrm>
            <a:prstGeom prst="line">
              <a:avLst/>
            </a:prstGeom>
            <a:noFill/>
            <a:ln w="12700">
              <a:solidFill>
                <a:srgbClr val="000000"/>
              </a:solidFill>
              <a:prstDash val="dash"/>
              <a:round/>
              <a:headEnd/>
              <a:tailEnd/>
            </a:ln>
            <a:effectLst/>
          </p:spPr>
          <p:txBody>
            <a:bodyPr>
              <a:spAutoFit/>
            </a:bodyPr>
            <a:lstStyle/>
            <a:p>
              <a:endParaRPr lang="it-IT"/>
            </a:p>
          </p:txBody>
        </p:sp>
        <p:sp>
          <p:nvSpPr>
            <p:cNvPr id="222222" name="Line 14"/>
            <p:cNvSpPr>
              <a:spLocks noChangeShapeType="1"/>
            </p:cNvSpPr>
            <p:nvPr/>
          </p:nvSpPr>
          <p:spPr bwMode="auto">
            <a:xfrm>
              <a:off x="3362" y="2699"/>
              <a:ext cx="113" cy="0"/>
            </a:xfrm>
            <a:prstGeom prst="line">
              <a:avLst/>
            </a:prstGeom>
            <a:noFill/>
            <a:ln w="12700">
              <a:solidFill>
                <a:srgbClr val="000000"/>
              </a:solidFill>
              <a:prstDash val="lgDashDot"/>
              <a:round/>
              <a:headEnd/>
              <a:tailEnd/>
            </a:ln>
            <a:effectLst/>
          </p:spPr>
          <p:txBody>
            <a:bodyPr>
              <a:spAutoFit/>
            </a:bodyPr>
            <a:lstStyle/>
            <a:p>
              <a:endParaRPr lang="it-IT"/>
            </a:p>
          </p:txBody>
        </p:sp>
        <p:sp>
          <p:nvSpPr>
            <p:cNvPr id="222223" name="Line 15"/>
            <p:cNvSpPr>
              <a:spLocks noChangeShapeType="1"/>
            </p:cNvSpPr>
            <p:nvPr/>
          </p:nvSpPr>
          <p:spPr bwMode="auto">
            <a:xfrm>
              <a:off x="3362" y="2443"/>
              <a:ext cx="113" cy="0"/>
            </a:xfrm>
            <a:prstGeom prst="line">
              <a:avLst/>
            </a:prstGeom>
            <a:noFill/>
            <a:ln w="12700">
              <a:solidFill>
                <a:srgbClr val="000000"/>
              </a:solidFill>
              <a:round/>
              <a:headEnd/>
              <a:tailEnd/>
            </a:ln>
            <a:effectLst/>
          </p:spPr>
          <p:txBody>
            <a:bodyPr>
              <a:spAutoFit/>
            </a:bodyPr>
            <a:lstStyle/>
            <a:p>
              <a:endParaRPr lang="it-IT"/>
            </a:p>
          </p:txBody>
        </p:sp>
      </p:grpSp>
      <p:pic>
        <p:nvPicPr>
          <p:cNvPr id="222225" name="Picture 17"/>
          <p:cNvPicPr>
            <a:picLocks noChangeAspect="1" noChangeArrowheads="1"/>
          </p:cNvPicPr>
          <p:nvPr/>
        </p:nvPicPr>
        <p:blipFill>
          <a:blip r:embed="rId5" cstate="print"/>
          <a:srcRect/>
          <a:stretch>
            <a:fillRect/>
          </a:stretch>
        </p:blipFill>
        <p:spPr bwMode="auto">
          <a:xfrm>
            <a:off x="323850" y="3676650"/>
            <a:ext cx="3962400" cy="3181350"/>
          </a:xfrm>
          <a:prstGeom prst="rect">
            <a:avLst/>
          </a:prstGeom>
          <a:noFill/>
          <a:ln w="25400">
            <a:noFill/>
            <a:miter lim="800000"/>
            <a:headEnd/>
            <a:tailEnd/>
          </a:ln>
          <a:effectLst/>
        </p:spPr>
      </p:pic>
      <p:sp>
        <p:nvSpPr>
          <p:cNvPr id="222227" name="Rectangle 19"/>
          <p:cNvSpPr>
            <a:spLocks noChangeArrowheads="1"/>
          </p:cNvSpPr>
          <p:nvPr/>
        </p:nvSpPr>
        <p:spPr bwMode="auto">
          <a:xfrm>
            <a:off x="107950" y="2382838"/>
            <a:ext cx="4572000" cy="1190625"/>
          </a:xfrm>
          <a:prstGeom prst="rect">
            <a:avLst/>
          </a:prstGeom>
          <a:solidFill>
            <a:srgbClr val="99CCFF">
              <a:alpha val="60001"/>
            </a:srgbClr>
          </a:solidFill>
          <a:ln w="25400">
            <a:noFill/>
            <a:miter lim="800000"/>
            <a:headEnd/>
            <a:tailEnd/>
          </a:ln>
          <a:effectLst/>
        </p:spPr>
        <p:txBody>
          <a:bodyPr>
            <a:spAutoFit/>
          </a:bodyPr>
          <a:lstStyle/>
          <a:p>
            <a:r>
              <a:rPr lang="en-US" sz="1800">
                <a:latin typeface="Garamond" pitchFamily="18" charset="0"/>
              </a:rPr>
              <a:t> TeV gamma-ray image of RX J1713.7-3946 (H.E.S.S.). The superimposed contours show the X-ray surface brightness  as seen by ASCA in the 1-3 keV range.</a:t>
            </a:r>
            <a:endParaRPr lang="it-IT" sz="1800">
              <a:latin typeface="Garamond"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21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222217"/>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222215"/>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222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4" grpId="0" animBg="1"/>
      <p:bldP spid="222215" grpId="0" animBg="1"/>
      <p:bldP spid="2222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egnaposto data 1"/>
          <p:cNvSpPr>
            <a:spLocks noGrp="1"/>
          </p:cNvSpPr>
          <p:nvPr>
            <p:ph type="dt" sz="half" idx="10"/>
          </p:nvPr>
        </p:nvSpPr>
        <p:spPr/>
        <p:txBody>
          <a:bodyPr/>
          <a:lstStyle/>
          <a:p>
            <a:r>
              <a:rPr lang="it-IT"/>
              <a:t>Astrofisica con neutrini</a:t>
            </a:r>
          </a:p>
        </p:txBody>
      </p:sp>
      <p:sp>
        <p:nvSpPr>
          <p:cNvPr id="60" name="Segnaposto numero diapositiva 3"/>
          <p:cNvSpPr>
            <a:spLocks noGrp="1"/>
          </p:cNvSpPr>
          <p:nvPr>
            <p:ph type="sldNum" sz="quarter" idx="12"/>
          </p:nvPr>
        </p:nvSpPr>
        <p:spPr/>
        <p:txBody>
          <a:bodyPr/>
          <a:lstStyle/>
          <a:p>
            <a:fld id="{35DFF96F-4E56-4A8F-B94B-73B82D26FB4A}" type="slidenum">
              <a:rPr lang="it-IT"/>
              <a:pPr/>
              <a:t>8</a:t>
            </a:fld>
            <a:endParaRPr lang="it-IT"/>
          </a:p>
        </p:txBody>
      </p:sp>
      <p:grpSp>
        <p:nvGrpSpPr>
          <p:cNvPr id="2" name="Group 2"/>
          <p:cNvGrpSpPr>
            <a:grpSpLocks/>
          </p:cNvGrpSpPr>
          <p:nvPr/>
        </p:nvGrpSpPr>
        <p:grpSpPr bwMode="auto">
          <a:xfrm>
            <a:off x="0" y="1123950"/>
            <a:ext cx="6300788" cy="5761038"/>
            <a:chOff x="-204" y="218"/>
            <a:chExt cx="4065" cy="3629"/>
          </a:xfrm>
        </p:grpSpPr>
        <p:pic>
          <p:nvPicPr>
            <p:cNvPr id="132099" name="Picture 3" descr="casa_xray"/>
            <p:cNvPicPr>
              <a:picLocks noChangeAspect="1" noChangeArrowheads="1"/>
            </p:cNvPicPr>
            <p:nvPr/>
          </p:nvPicPr>
          <p:blipFill>
            <a:blip r:embed="rId3" cstate="print"/>
            <a:srcRect/>
            <a:stretch>
              <a:fillRect/>
            </a:stretch>
          </p:blipFill>
          <p:spPr bwMode="auto">
            <a:xfrm>
              <a:off x="-204" y="218"/>
              <a:ext cx="4065" cy="3629"/>
            </a:xfrm>
            <a:prstGeom prst="rect">
              <a:avLst/>
            </a:prstGeom>
            <a:noFill/>
          </p:spPr>
        </p:pic>
        <p:grpSp>
          <p:nvGrpSpPr>
            <p:cNvPr id="3" name="Group 4"/>
            <p:cNvGrpSpPr>
              <a:grpSpLocks/>
            </p:cNvGrpSpPr>
            <p:nvPr/>
          </p:nvGrpSpPr>
          <p:grpSpPr bwMode="auto">
            <a:xfrm>
              <a:off x="1494" y="2541"/>
              <a:ext cx="1409" cy="609"/>
              <a:chOff x="1494" y="2541"/>
              <a:chExt cx="1409" cy="609"/>
            </a:xfrm>
          </p:grpSpPr>
          <p:sp>
            <p:nvSpPr>
              <p:cNvPr id="132101" name="Freeform 5"/>
              <p:cNvSpPr>
                <a:spLocks/>
              </p:cNvSpPr>
              <p:nvPr/>
            </p:nvSpPr>
            <p:spPr bwMode="auto">
              <a:xfrm rot="-5400000">
                <a:off x="1750" y="2599"/>
                <a:ext cx="323" cy="265"/>
              </a:xfrm>
              <a:custGeom>
                <a:avLst/>
                <a:gdLst/>
                <a:ahLst/>
                <a:cxnLst>
                  <a:cxn ang="0">
                    <a:pos x="0" y="96"/>
                  </a:cxn>
                  <a:cxn ang="0">
                    <a:pos x="32" y="83"/>
                  </a:cxn>
                  <a:cxn ang="0">
                    <a:pos x="93" y="44"/>
                  </a:cxn>
                  <a:cxn ang="0">
                    <a:pos x="131" y="0"/>
                  </a:cxn>
                </a:cxnLst>
                <a:rect l="0" t="0" r="r" b="b"/>
                <a:pathLst>
                  <a:path w="131" h="96">
                    <a:moveTo>
                      <a:pt x="0" y="96"/>
                    </a:moveTo>
                    <a:cubicBezTo>
                      <a:pt x="5" y="94"/>
                      <a:pt x="17" y="92"/>
                      <a:pt x="32" y="83"/>
                    </a:cubicBezTo>
                    <a:cubicBezTo>
                      <a:pt x="47" y="74"/>
                      <a:pt x="76" y="58"/>
                      <a:pt x="93" y="44"/>
                    </a:cubicBezTo>
                    <a:cubicBezTo>
                      <a:pt x="110" y="30"/>
                      <a:pt x="123" y="9"/>
                      <a:pt x="131" y="0"/>
                    </a:cubicBezTo>
                  </a:path>
                </a:pathLst>
              </a:custGeom>
              <a:noFill/>
              <a:ln w="28575" cap="flat" cmpd="sng">
                <a:solidFill>
                  <a:srgbClr val="FFFFFF">
                    <a:alpha val="45000"/>
                  </a:srgbClr>
                </a:solidFill>
                <a:prstDash val="solid"/>
                <a:round/>
                <a:headEnd/>
                <a:tailEnd/>
              </a:ln>
              <a:effectLst/>
            </p:spPr>
            <p:txBody>
              <a:bodyPr>
                <a:spAutoFit/>
              </a:bodyPr>
              <a:lstStyle/>
              <a:p>
                <a:endParaRPr lang="it-IT"/>
              </a:p>
            </p:txBody>
          </p:sp>
          <p:sp>
            <p:nvSpPr>
              <p:cNvPr id="132102" name="Freeform 6"/>
              <p:cNvSpPr>
                <a:spLocks/>
              </p:cNvSpPr>
              <p:nvPr/>
            </p:nvSpPr>
            <p:spPr bwMode="auto">
              <a:xfrm rot="-5400000">
                <a:off x="1757" y="2647"/>
                <a:ext cx="478" cy="527"/>
              </a:xfrm>
              <a:custGeom>
                <a:avLst/>
                <a:gdLst/>
                <a:ahLst/>
                <a:cxnLst>
                  <a:cxn ang="0">
                    <a:pos x="107" y="113"/>
                  </a:cxn>
                  <a:cxn ang="0">
                    <a:pos x="8" y="131"/>
                  </a:cxn>
                  <a:cxn ang="0">
                    <a:pos x="59" y="14"/>
                  </a:cxn>
                  <a:cxn ang="0">
                    <a:pos x="149" y="47"/>
                  </a:cxn>
                  <a:cxn ang="0">
                    <a:pos x="194" y="191"/>
                  </a:cxn>
                </a:cxnLst>
                <a:rect l="0" t="0" r="r" b="b"/>
                <a:pathLst>
                  <a:path w="194" h="191">
                    <a:moveTo>
                      <a:pt x="107" y="113"/>
                    </a:moveTo>
                    <a:cubicBezTo>
                      <a:pt x="91" y="115"/>
                      <a:pt x="16" y="147"/>
                      <a:pt x="8" y="131"/>
                    </a:cubicBezTo>
                    <a:cubicBezTo>
                      <a:pt x="0" y="115"/>
                      <a:pt x="36" y="28"/>
                      <a:pt x="59" y="14"/>
                    </a:cubicBezTo>
                    <a:cubicBezTo>
                      <a:pt x="82" y="0"/>
                      <a:pt x="127" y="18"/>
                      <a:pt x="149" y="47"/>
                    </a:cubicBezTo>
                    <a:cubicBezTo>
                      <a:pt x="171" y="76"/>
                      <a:pt x="185" y="161"/>
                      <a:pt x="194" y="191"/>
                    </a:cubicBezTo>
                  </a:path>
                </a:pathLst>
              </a:custGeom>
              <a:noFill/>
              <a:ln w="28575" cap="flat" cmpd="sng">
                <a:solidFill>
                  <a:srgbClr val="FFFFFF">
                    <a:alpha val="86000"/>
                  </a:srgbClr>
                </a:solidFill>
                <a:prstDash val="solid"/>
                <a:round/>
                <a:headEnd/>
                <a:tailEnd/>
              </a:ln>
              <a:effectLst/>
            </p:spPr>
            <p:txBody>
              <a:bodyPr>
                <a:spAutoFit/>
              </a:bodyPr>
              <a:lstStyle/>
              <a:p>
                <a:endParaRPr lang="it-IT"/>
              </a:p>
            </p:txBody>
          </p:sp>
          <p:sp>
            <p:nvSpPr>
              <p:cNvPr id="132103" name="Freeform 7"/>
              <p:cNvSpPr>
                <a:spLocks/>
              </p:cNvSpPr>
              <p:nvPr/>
            </p:nvSpPr>
            <p:spPr bwMode="auto">
              <a:xfrm rot="-5400000">
                <a:off x="1377" y="2658"/>
                <a:ext cx="530" cy="296"/>
              </a:xfrm>
              <a:custGeom>
                <a:avLst/>
                <a:gdLst/>
                <a:ahLst/>
                <a:cxnLst>
                  <a:cxn ang="0">
                    <a:pos x="50" y="48"/>
                  </a:cxn>
                  <a:cxn ang="0">
                    <a:pos x="23" y="49"/>
                  </a:cxn>
                  <a:cxn ang="0">
                    <a:pos x="27" y="1"/>
                  </a:cxn>
                  <a:cxn ang="0">
                    <a:pos x="186" y="55"/>
                  </a:cxn>
                  <a:cxn ang="0">
                    <a:pos x="202" y="107"/>
                  </a:cxn>
                </a:cxnLst>
                <a:rect l="0" t="0" r="r" b="b"/>
                <a:pathLst>
                  <a:path w="215" h="107">
                    <a:moveTo>
                      <a:pt x="50" y="48"/>
                    </a:moveTo>
                    <a:cubicBezTo>
                      <a:pt x="46" y="48"/>
                      <a:pt x="27" y="57"/>
                      <a:pt x="23" y="49"/>
                    </a:cubicBezTo>
                    <a:cubicBezTo>
                      <a:pt x="19" y="41"/>
                      <a:pt x="0" y="0"/>
                      <a:pt x="27" y="1"/>
                    </a:cubicBezTo>
                    <a:cubicBezTo>
                      <a:pt x="54" y="2"/>
                      <a:pt x="157" y="37"/>
                      <a:pt x="186" y="55"/>
                    </a:cubicBezTo>
                    <a:cubicBezTo>
                      <a:pt x="215" y="73"/>
                      <a:pt x="199" y="96"/>
                      <a:pt x="202" y="107"/>
                    </a:cubicBezTo>
                  </a:path>
                </a:pathLst>
              </a:custGeom>
              <a:noFill/>
              <a:ln w="28575" cap="flat" cmpd="sng">
                <a:solidFill>
                  <a:srgbClr val="FFFFFF">
                    <a:alpha val="86000"/>
                  </a:srgbClr>
                </a:solidFill>
                <a:prstDash val="solid"/>
                <a:round/>
                <a:headEnd/>
                <a:tailEnd/>
              </a:ln>
              <a:effectLst/>
            </p:spPr>
            <p:txBody>
              <a:bodyPr>
                <a:spAutoFit/>
              </a:bodyPr>
              <a:lstStyle/>
              <a:p>
                <a:endParaRPr lang="it-IT"/>
              </a:p>
            </p:txBody>
          </p:sp>
          <p:sp>
            <p:nvSpPr>
              <p:cNvPr id="132104" name="Freeform 8"/>
              <p:cNvSpPr>
                <a:spLocks/>
              </p:cNvSpPr>
              <p:nvPr/>
            </p:nvSpPr>
            <p:spPr bwMode="auto">
              <a:xfrm rot="-5400000">
                <a:off x="2245" y="2658"/>
                <a:ext cx="190" cy="183"/>
              </a:xfrm>
              <a:custGeom>
                <a:avLst/>
                <a:gdLst/>
                <a:ahLst/>
                <a:cxnLst>
                  <a:cxn ang="0">
                    <a:pos x="0" y="0"/>
                  </a:cxn>
                  <a:cxn ang="0">
                    <a:pos x="43" y="57"/>
                  </a:cxn>
                  <a:cxn ang="0">
                    <a:pos x="72" y="55"/>
                  </a:cxn>
                  <a:cxn ang="0">
                    <a:pos x="70" y="3"/>
                  </a:cxn>
                </a:cxnLst>
                <a:rect l="0" t="0" r="r" b="b"/>
                <a:pathLst>
                  <a:path w="77" h="66">
                    <a:moveTo>
                      <a:pt x="0" y="0"/>
                    </a:moveTo>
                    <a:cubicBezTo>
                      <a:pt x="7" y="9"/>
                      <a:pt x="31" y="48"/>
                      <a:pt x="43" y="57"/>
                    </a:cubicBezTo>
                    <a:cubicBezTo>
                      <a:pt x="55" y="66"/>
                      <a:pt x="67" y="64"/>
                      <a:pt x="72" y="55"/>
                    </a:cubicBezTo>
                    <a:cubicBezTo>
                      <a:pt x="77" y="46"/>
                      <a:pt x="70" y="14"/>
                      <a:pt x="70" y="3"/>
                    </a:cubicBezTo>
                  </a:path>
                </a:pathLst>
              </a:custGeom>
              <a:noFill/>
              <a:ln w="28575" cap="flat" cmpd="sng">
                <a:solidFill>
                  <a:srgbClr val="FFFFFF">
                    <a:alpha val="45000"/>
                  </a:srgbClr>
                </a:solidFill>
                <a:prstDash val="solid"/>
                <a:round/>
                <a:headEnd/>
                <a:tailEnd/>
              </a:ln>
              <a:effectLst/>
            </p:spPr>
            <p:txBody>
              <a:bodyPr>
                <a:spAutoFit/>
              </a:bodyPr>
              <a:lstStyle/>
              <a:p>
                <a:endParaRPr lang="it-IT"/>
              </a:p>
            </p:txBody>
          </p:sp>
          <p:sp>
            <p:nvSpPr>
              <p:cNvPr id="132105" name="Freeform 9"/>
              <p:cNvSpPr>
                <a:spLocks/>
              </p:cNvSpPr>
              <p:nvPr/>
            </p:nvSpPr>
            <p:spPr bwMode="auto">
              <a:xfrm rot="-5400000">
                <a:off x="2386" y="2365"/>
                <a:ext cx="222" cy="812"/>
              </a:xfrm>
              <a:custGeom>
                <a:avLst/>
                <a:gdLst/>
                <a:ahLst/>
                <a:cxnLst>
                  <a:cxn ang="0">
                    <a:pos x="16" y="61"/>
                  </a:cxn>
                  <a:cxn ang="0">
                    <a:pos x="4" y="22"/>
                  </a:cxn>
                  <a:cxn ang="0">
                    <a:pos x="37" y="4"/>
                  </a:cxn>
                  <a:cxn ang="0">
                    <a:pos x="58" y="48"/>
                  </a:cxn>
                  <a:cxn ang="0">
                    <a:pos x="90" y="294"/>
                  </a:cxn>
                </a:cxnLst>
                <a:rect l="0" t="0" r="r" b="b"/>
                <a:pathLst>
                  <a:path w="90" h="294">
                    <a:moveTo>
                      <a:pt x="16" y="61"/>
                    </a:moveTo>
                    <a:cubicBezTo>
                      <a:pt x="14" y="54"/>
                      <a:pt x="0" y="32"/>
                      <a:pt x="4" y="22"/>
                    </a:cubicBezTo>
                    <a:cubicBezTo>
                      <a:pt x="8" y="12"/>
                      <a:pt x="28" y="0"/>
                      <a:pt x="37" y="4"/>
                    </a:cubicBezTo>
                    <a:cubicBezTo>
                      <a:pt x="46" y="8"/>
                      <a:pt x="49" y="0"/>
                      <a:pt x="58" y="48"/>
                    </a:cubicBezTo>
                    <a:cubicBezTo>
                      <a:pt x="67" y="96"/>
                      <a:pt x="83" y="243"/>
                      <a:pt x="90" y="294"/>
                    </a:cubicBezTo>
                  </a:path>
                </a:pathLst>
              </a:custGeom>
              <a:noFill/>
              <a:ln w="28575" cap="flat" cmpd="sng">
                <a:solidFill>
                  <a:srgbClr val="FFFFFF">
                    <a:alpha val="86000"/>
                  </a:srgbClr>
                </a:solidFill>
                <a:prstDash val="solid"/>
                <a:round/>
                <a:headEnd type="none" w="med" len="med"/>
                <a:tailEnd type="arrow" w="med" len="med"/>
              </a:ln>
              <a:effectLst/>
            </p:spPr>
            <p:txBody>
              <a:bodyPr>
                <a:spAutoFit/>
              </a:bodyPr>
              <a:lstStyle/>
              <a:p>
                <a:endParaRPr lang="it-IT"/>
              </a:p>
            </p:txBody>
          </p:sp>
        </p:grpSp>
      </p:grpSp>
      <p:sp>
        <p:nvSpPr>
          <p:cNvPr id="132106" name="Text Box 10"/>
          <p:cNvSpPr txBox="1">
            <a:spLocks noChangeArrowheads="1"/>
          </p:cNvSpPr>
          <p:nvPr/>
        </p:nvSpPr>
        <p:spPr bwMode="auto">
          <a:xfrm>
            <a:off x="73025" y="146050"/>
            <a:ext cx="8675688" cy="701675"/>
          </a:xfrm>
          <a:prstGeom prst="rect">
            <a:avLst/>
          </a:prstGeom>
          <a:noFill/>
          <a:ln w="9525">
            <a:noFill/>
            <a:miter lim="800000"/>
            <a:headEnd/>
            <a:tailEnd/>
          </a:ln>
          <a:effectLst/>
        </p:spPr>
        <p:txBody>
          <a:bodyPr>
            <a:spAutoFit/>
          </a:bodyPr>
          <a:lstStyle/>
          <a:p>
            <a:pPr algn="ctr">
              <a:spcBef>
                <a:spcPct val="50000"/>
              </a:spcBef>
            </a:pPr>
            <a:r>
              <a:rPr lang="de-DE" sz="4000" b="1" dirty="0">
                <a:solidFill>
                  <a:schemeClr val="tx1"/>
                </a:solidFill>
                <a:latin typeface="Symbol" pitchFamily="18" charset="2"/>
              </a:rPr>
              <a:t>g</a:t>
            </a:r>
            <a:r>
              <a:rPr lang="de-DE" sz="4000" b="1" dirty="0">
                <a:solidFill>
                  <a:schemeClr val="tx1"/>
                </a:solidFill>
              </a:rPr>
              <a:t> </a:t>
            </a:r>
            <a:r>
              <a:rPr lang="de-DE" sz="4000" b="1" dirty="0" err="1" smtClean="0">
                <a:solidFill>
                  <a:schemeClr val="tx1"/>
                </a:solidFill>
              </a:rPr>
              <a:t>and</a:t>
            </a:r>
            <a:r>
              <a:rPr lang="de-DE" sz="4000" b="1" dirty="0" smtClean="0">
                <a:solidFill>
                  <a:schemeClr val="tx1"/>
                </a:solidFill>
              </a:rPr>
              <a:t> </a:t>
            </a:r>
            <a:r>
              <a:rPr lang="de-DE" sz="4000" b="1" dirty="0">
                <a:solidFill>
                  <a:schemeClr val="tx1"/>
                </a:solidFill>
                <a:latin typeface="Symbol" pitchFamily="18" charset="2"/>
              </a:rPr>
              <a:t>n</a:t>
            </a:r>
            <a:r>
              <a:rPr lang="de-DE" sz="4000" b="1" dirty="0">
                <a:solidFill>
                  <a:schemeClr val="tx1"/>
                </a:solidFill>
              </a:rPr>
              <a:t> in </a:t>
            </a:r>
            <a:r>
              <a:rPr lang="de-DE" sz="4000" b="1" dirty="0" err="1" smtClean="0">
                <a:solidFill>
                  <a:schemeClr val="tx1"/>
                </a:solidFill>
              </a:rPr>
              <a:t>cosmic</a:t>
            </a:r>
            <a:r>
              <a:rPr lang="de-DE" sz="4000" b="1" dirty="0" smtClean="0">
                <a:solidFill>
                  <a:schemeClr val="tx1"/>
                </a:solidFill>
              </a:rPr>
              <a:t> </a:t>
            </a:r>
            <a:r>
              <a:rPr lang="de-DE" sz="4000" b="1" dirty="0" err="1" smtClean="0">
                <a:solidFill>
                  <a:schemeClr val="tx1"/>
                </a:solidFill>
              </a:rPr>
              <a:t>accelerators</a:t>
            </a:r>
            <a:endParaRPr lang="en-US" sz="4000" b="1" dirty="0">
              <a:solidFill>
                <a:schemeClr val="tx1"/>
              </a:solidFill>
            </a:endParaRPr>
          </a:p>
        </p:txBody>
      </p:sp>
      <p:sp>
        <p:nvSpPr>
          <p:cNvPr id="132107" name="Text Box 11"/>
          <p:cNvSpPr txBox="1">
            <a:spLocks noChangeArrowheads="1"/>
          </p:cNvSpPr>
          <p:nvPr/>
        </p:nvSpPr>
        <p:spPr bwMode="auto">
          <a:xfrm>
            <a:off x="2124075" y="5954713"/>
            <a:ext cx="2447925" cy="701675"/>
          </a:xfrm>
          <a:prstGeom prst="rect">
            <a:avLst/>
          </a:prstGeom>
          <a:noFill/>
          <a:ln w="38100" algn="ctr">
            <a:noFill/>
            <a:miter lim="800000"/>
            <a:headEnd/>
            <a:tailEnd/>
          </a:ln>
          <a:effectLst/>
        </p:spPr>
        <p:txBody>
          <a:bodyPr>
            <a:spAutoFit/>
          </a:bodyPr>
          <a:lstStyle/>
          <a:p>
            <a:pPr>
              <a:spcBef>
                <a:spcPct val="50000"/>
              </a:spcBef>
            </a:pPr>
            <a:r>
              <a:rPr lang="en-US" sz="2000">
                <a:solidFill>
                  <a:schemeClr val="tx1"/>
                </a:solidFill>
                <a:latin typeface="Arial" charset="0"/>
              </a:rPr>
              <a:t>protons/nuclei</a:t>
            </a:r>
          </a:p>
          <a:p>
            <a:r>
              <a:rPr lang="en-US" sz="2000">
                <a:solidFill>
                  <a:schemeClr val="tx1"/>
                </a:solidFill>
                <a:latin typeface="Arial" charset="0"/>
              </a:rPr>
              <a:t>electrons/positrons</a:t>
            </a:r>
          </a:p>
        </p:txBody>
      </p:sp>
      <p:grpSp>
        <p:nvGrpSpPr>
          <p:cNvPr id="4" name="Group 12"/>
          <p:cNvGrpSpPr>
            <a:grpSpLocks/>
          </p:cNvGrpSpPr>
          <p:nvPr/>
        </p:nvGrpSpPr>
        <p:grpSpPr bwMode="auto">
          <a:xfrm>
            <a:off x="3563938" y="2263775"/>
            <a:ext cx="5437187" cy="4321175"/>
            <a:chOff x="2245" y="981"/>
            <a:chExt cx="3425" cy="2722"/>
          </a:xfrm>
        </p:grpSpPr>
        <p:sp>
          <p:nvSpPr>
            <p:cNvPr id="132109" name="Oval 13"/>
            <p:cNvSpPr>
              <a:spLocks noChangeArrowheads="1"/>
            </p:cNvSpPr>
            <p:nvPr/>
          </p:nvSpPr>
          <p:spPr bwMode="auto">
            <a:xfrm>
              <a:off x="2245" y="2522"/>
              <a:ext cx="318" cy="318"/>
            </a:xfrm>
            <a:prstGeom prst="ellipse">
              <a:avLst/>
            </a:prstGeom>
            <a:noFill/>
            <a:ln w="38100" algn="ctr">
              <a:solidFill>
                <a:srgbClr val="FFCC66"/>
              </a:solidFill>
              <a:round/>
              <a:headEnd/>
              <a:tailEnd/>
            </a:ln>
            <a:effectLst/>
          </p:spPr>
          <p:txBody>
            <a:bodyPr wrap="none" anchor="ctr">
              <a:spAutoFit/>
            </a:bodyPr>
            <a:lstStyle/>
            <a:p>
              <a:endParaRPr lang="it-IT"/>
            </a:p>
          </p:txBody>
        </p:sp>
        <p:sp>
          <p:nvSpPr>
            <p:cNvPr id="132110" name="Oval 14"/>
            <p:cNvSpPr>
              <a:spLocks noChangeArrowheads="1"/>
            </p:cNvSpPr>
            <p:nvPr/>
          </p:nvSpPr>
          <p:spPr bwMode="auto">
            <a:xfrm>
              <a:off x="2835" y="981"/>
              <a:ext cx="2835" cy="2722"/>
            </a:xfrm>
            <a:prstGeom prst="ellipse">
              <a:avLst/>
            </a:prstGeom>
            <a:gradFill rotWithShape="1">
              <a:gsLst>
                <a:gs pos="0">
                  <a:srgbClr val="AC0000"/>
                </a:gs>
                <a:gs pos="100000">
                  <a:srgbClr val="AC0000">
                    <a:gamma/>
                    <a:shade val="5882"/>
                    <a:invGamma/>
                  </a:srgbClr>
                </a:gs>
              </a:gsLst>
              <a:lin ang="0" scaled="1"/>
            </a:gradFill>
            <a:ln w="38100" algn="ctr">
              <a:solidFill>
                <a:srgbClr val="FFCC66"/>
              </a:solidFill>
              <a:round/>
              <a:headEnd/>
              <a:tailEnd/>
            </a:ln>
            <a:effectLst/>
          </p:spPr>
          <p:txBody>
            <a:bodyPr wrap="none" anchor="ctr">
              <a:spAutoFit/>
            </a:bodyPr>
            <a:lstStyle/>
            <a:p>
              <a:endParaRPr lang="it-IT"/>
            </a:p>
          </p:txBody>
        </p:sp>
        <p:sp>
          <p:nvSpPr>
            <p:cNvPr id="132111" name="Line 15"/>
            <p:cNvSpPr>
              <a:spLocks noChangeShapeType="1"/>
            </p:cNvSpPr>
            <p:nvPr/>
          </p:nvSpPr>
          <p:spPr bwMode="auto">
            <a:xfrm flipV="1">
              <a:off x="2333" y="1484"/>
              <a:ext cx="811" cy="1064"/>
            </a:xfrm>
            <a:prstGeom prst="line">
              <a:avLst/>
            </a:prstGeom>
            <a:noFill/>
            <a:ln w="38100">
              <a:solidFill>
                <a:srgbClr val="FFCC66"/>
              </a:solidFill>
              <a:prstDash val="dash"/>
              <a:round/>
              <a:headEnd/>
              <a:tailEnd/>
            </a:ln>
            <a:effectLst/>
          </p:spPr>
          <p:txBody>
            <a:bodyPr>
              <a:spAutoFit/>
            </a:bodyPr>
            <a:lstStyle/>
            <a:p>
              <a:endParaRPr lang="it-IT"/>
            </a:p>
          </p:txBody>
        </p:sp>
        <p:sp>
          <p:nvSpPr>
            <p:cNvPr id="132112" name="Line 16"/>
            <p:cNvSpPr>
              <a:spLocks noChangeShapeType="1"/>
            </p:cNvSpPr>
            <p:nvPr/>
          </p:nvSpPr>
          <p:spPr bwMode="auto">
            <a:xfrm>
              <a:off x="2322" y="2820"/>
              <a:ext cx="1192" cy="694"/>
            </a:xfrm>
            <a:prstGeom prst="line">
              <a:avLst/>
            </a:prstGeom>
            <a:noFill/>
            <a:ln w="38100">
              <a:solidFill>
                <a:srgbClr val="FFCC66"/>
              </a:solidFill>
              <a:prstDash val="dash"/>
              <a:round/>
              <a:headEnd/>
              <a:tailEnd/>
            </a:ln>
            <a:effectLst/>
          </p:spPr>
          <p:txBody>
            <a:bodyPr>
              <a:spAutoFit/>
            </a:bodyPr>
            <a:lstStyle/>
            <a:p>
              <a:endParaRPr lang="it-IT"/>
            </a:p>
          </p:txBody>
        </p:sp>
      </p:grpSp>
      <p:grpSp>
        <p:nvGrpSpPr>
          <p:cNvPr id="5" name="Group 17"/>
          <p:cNvGrpSpPr>
            <a:grpSpLocks/>
          </p:cNvGrpSpPr>
          <p:nvPr/>
        </p:nvGrpSpPr>
        <p:grpSpPr bwMode="auto">
          <a:xfrm>
            <a:off x="4762500" y="2767013"/>
            <a:ext cx="3554413" cy="698500"/>
            <a:chOff x="3000" y="1298"/>
            <a:chExt cx="2239" cy="440"/>
          </a:xfrm>
        </p:grpSpPr>
        <p:sp>
          <p:nvSpPr>
            <p:cNvPr id="132114" name="Line 18"/>
            <p:cNvSpPr>
              <a:spLocks noChangeShapeType="1"/>
            </p:cNvSpPr>
            <p:nvPr/>
          </p:nvSpPr>
          <p:spPr bwMode="auto">
            <a:xfrm flipV="1">
              <a:off x="3000" y="1434"/>
              <a:ext cx="2239" cy="304"/>
            </a:xfrm>
            <a:prstGeom prst="line">
              <a:avLst/>
            </a:prstGeom>
            <a:noFill/>
            <a:ln w="57150">
              <a:solidFill>
                <a:schemeClr val="tx1"/>
              </a:solidFill>
              <a:round/>
              <a:headEnd/>
              <a:tailEnd type="arrow" w="med" len="med"/>
            </a:ln>
            <a:effectLst/>
          </p:spPr>
          <p:txBody>
            <a:bodyPr>
              <a:spAutoFit/>
            </a:bodyPr>
            <a:lstStyle/>
            <a:p>
              <a:endParaRPr lang="it-IT"/>
            </a:p>
          </p:txBody>
        </p:sp>
        <p:sp>
          <p:nvSpPr>
            <p:cNvPr id="132115" name="Text Box 19"/>
            <p:cNvSpPr txBox="1">
              <a:spLocks noChangeArrowheads="1"/>
            </p:cNvSpPr>
            <p:nvPr/>
          </p:nvSpPr>
          <p:spPr bwMode="auto">
            <a:xfrm>
              <a:off x="3606" y="1298"/>
              <a:ext cx="499" cy="327"/>
            </a:xfrm>
            <a:prstGeom prst="rect">
              <a:avLst/>
            </a:prstGeom>
            <a:noFill/>
            <a:ln w="38100" algn="ctr">
              <a:noFill/>
              <a:miter lim="800000"/>
              <a:headEnd/>
              <a:tailEnd/>
            </a:ln>
            <a:effectLst/>
          </p:spPr>
          <p:txBody>
            <a:bodyPr>
              <a:spAutoFit/>
            </a:bodyPr>
            <a:lstStyle/>
            <a:p>
              <a:pPr>
                <a:spcBef>
                  <a:spcPct val="50000"/>
                </a:spcBef>
              </a:pPr>
              <a:r>
                <a:rPr lang="en-US" sz="2800">
                  <a:solidFill>
                    <a:schemeClr val="tx1"/>
                  </a:solidFill>
                  <a:latin typeface="Arial" charset="0"/>
                </a:rPr>
                <a:t>CR</a:t>
              </a:r>
            </a:p>
          </p:txBody>
        </p:sp>
      </p:grpSp>
      <p:grpSp>
        <p:nvGrpSpPr>
          <p:cNvPr id="6" name="Group 20"/>
          <p:cNvGrpSpPr>
            <a:grpSpLocks/>
          </p:cNvGrpSpPr>
          <p:nvPr/>
        </p:nvGrpSpPr>
        <p:grpSpPr bwMode="auto">
          <a:xfrm>
            <a:off x="5694363" y="3779838"/>
            <a:ext cx="3519487" cy="995362"/>
            <a:chOff x="3587" y="1936"/>
            <a:chExt cx="2217" cy="627"/>
          </a:xfrm>
        </p:grpSpPr>
        <p:grpSp>
          <p:nvGrpSpPr>
            <p:cNvPr id="7" name="Group 21"/>
            <p:cNvGrpSpPr>
              <a:grpSpLocks/>
            </p:cNvGrpSpPr>
            <p:nvPr/>
          </p:nvGrpSpPr>
          <p:grpSpPr bwMode="auto">
            <a:xfrm>
              <a:off x="3587" y="2067"/>
              <a:ext cx="2025" cy="496"/>
              <a:chOff x="3587" y="2067"/>
              <a:chExt cx="2025" cy="496"/>
            </a:xfrm>
          </p:grpSpPr>
          <p:sp>
            <p:nvSpPr>
              <p:cNvPr id="132118" name="Line 22"/>
              <p:cNvSpPr>
                <a:spLocks noChangeShapeType="1"/>
              </p:cNvSpPr>
              <p:nvPr/>
            </p:nvSpPr>
            <p:spPr bwMode="auto">
              <a:xfrm>
                <a:off x="3587" y="2182"/>
                <a:ext cx="415" cy="57"/>
              </a:xfrm>
              <a:prstGeom prst="line">
                <a:avLst/>
              </a:prstGeom>
              <a:noFill/>
              <a:ln w="57150">
                <a:solidFill>
                  <a:srgbClr val="99CCFF"/>
                </a:solidFill>
                <a:round/>
                <a:headEnd/>
                <a:tailEnd type="arrow" w="med" len="med"/>
              </a:ln>
              <a:effectLst/>
            </p:spPr>
            <p:txBody>
              <a:bodyPr>
                <a:spAutoFit/>
              </a:bodyPr>
              <a:lstStyle/>
              <a:p>
                <a:endParaRPr lang="it-IT"/>
              </a:p>
            </p:txBody>
          </p:sp>
          <p:sp>
            <p:nvSpPr>
              <p:cNvPr id="132119" name="Text Box 23"/>
              <p:cNvSpPr txBox="1">
                <a:spLocks noChangeArrowheads="1"/>
              </p:cNvSpPr>
              <p:nvPr/>
            </p:nvSpPr>
            <p:spPr bwMode="auto">
              <a:xfrm>
                <a:off x="3596" y="2198"/>
                <a:ext cx="499" cy="365"/>
              </a:xfrm>
              <a:prstGeom prst="rect">
                <a:avLst/>
              </a:prstGeom>
              <a:noFill/>
              <a:ln w="38100" algn="ctr">
                <a:noFill/>
                <a:miter lim="800000"/>
                <a:headEnd/>
                <a:tailEnd/>
              </a:ln>
              <a:effectLst/>
            </p:spPr>
            <p:txBody>
              <a:bodyPr>
                <a:spAutoFit/>
              </a:bodyPr>
              <a:lstStyle/>
              <a:p>
                <a:pPr>
                  <a:spcBef>
                    <a:spcPct val="50000"/>
                  </a:spcBef>
                </a:pPr>
                <a:r>
                  <a:rPr lang="en-US" sz="3200">
                    <a:latin typeface="Arial" charset="0"/>
                    <a:sym typeface="Symbol" pitchFamily="18" charset="2"/>
                  </a:rPr>
                  <a:t></a:t>
                </a:r>
                <a:r>
                  <a:rPr lang="en-US" sz="2400" baseline="30000">
                    <a:latin typeface="Arial" charset="0"/>
                    <a:sym typeface="Symbol" pitchFamily="18" charset="2"/>
                  </a:rPr>
                  <a:t>0</a:t>
                </a:r>
              </a:p>
            </p:txBody>
          </p:sp>
          <p:grpSp>
            <p:nvGrpSpPr>
              <p:cNvPr id="8" name="Group 24"/>
              <p:cNvGrpSpPr>
                <a:grpSpLocks/>
              </p:cNvGrpSpPr>
              <p:nvPr/>
            </p:nvGrpSpPr>
            <p:grpSpPr bwMode="auto">
              <a:xfrm rot="-517227">
                <a:off x="4030" y="2090"/>
                <a:ext cx="1543" cy="91"/>
                <a:chOff x="2272" y="2817"/>
                <a:chExt cx="747" cy="73"/>
              </a:xfrm>
            </p:grpSpPr>
            <p:sp>
              <p:nvSpPr>
                <p:cNvPr id="132121" name="Freeform 25"/>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p>
              </p:txBody>
            </p:sp>
            <p:sp>
              <p:nvSpPr>
                <p:cNvPr id="132122" name="Freeform 26"/>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p>
              </p:txBody>
            </p:sp>
            <p:sp>
              <p:nvSpPr>
                <p:cNvPr id="132123" name="Freeform 27"/>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p>
              </p:txBody>
            </p:sp>
          </p:grpSp>
          <p:grpSp>
            <p:nvGrpSpPr>
              <p:cNvPr id="9" name="Group 28"/>
              <p:cNvGrpSpPr>
                <a:grpSpLocks/>
              </p:cNvGrpSpPr>
              <p:nvPr/>
            </p:nvGrpSpPr>
            <p:grpSpPr bwMode="auto">
              <a:xfrm>
                <a:off x="4069" y="2284"/>
                <a:ext cx="1543" cy="91"/>
                <a:chOff x="2272" y="2817"/>
                <a:chExt cx="747" cy="73"/>
              </a:xfrm>
            </p:grpSpPr>
            <p:sp>
              <p:nvSpPr>
                <p:cNvPr id="132125" name="Freeform 29"/>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p>
              </p:txBody>
            </p:sp>
            <p:sp>
              <p:nvSpPr>
                <p:cNvPr id="132126" name="Freeform 30"/>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p>
              </p:txBody>
            </p:sp>
            <p:sp>
              <p:nvSpPr>
                <p:cNvPr id="132127" name="Freeform 31"/>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p>
              </p:txBody>
            </p:sp>
          </p:grpSp>
          <p:sp>
            <p:nvSpPr>
              <p:cNvPr id="132128" name="Freeform 32"/>
              <p:cNvSpPr>
                <a:spLocks/>
              </p:cNvSpPr>
              <p:nvPr/>
            </p:nvSpPr>
            <p:spPr bwMode="auto">
              <a:xfrm rot="-2900782">
                <a:off x="3858" y="2081"/>
                <a:ext cx="315" cy="287"/>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p>
                <a:endParaRPr lang="it-IT"/>
              </a:p>
            </p:txBody>
          </p:sp>
        </p:grpSp>
        <p:sp>
          <p:nvSpPr>
            <p:cNvPr id="132129" name="Text Box 33"/>
            <p:cNvSpPr txBox="1">
              <a:spLocks noChangeArrowheads="1"/>
            </p:cNvSpPr>
            <p:nvPr/>
          </p:nvSpPr>
          <p:spPr bwMode="auto">
            <a:xfrm>
              <a:off x="5305" y="1936"/>
              <a:ext cx="499" cy="365"/>
            </a:xfrm>
            <a:prstGeom prst="rect">
              <a:avLst/>
            </a:prstGeom>
            <a:noFill/>
            <a:ln w="38100" algn="ctr">
              <a:noFill/>
              <a:miter lim="800000"/>
              <a:headEnd/>
              <a:tailEnd/>
            </a:ln>
            <a:effectLst/>
          </p:spPr>
          <p:txBody>
            <a:bodyPr>
              <a:spAutoFit/>
            </a:bodyPr>
            <a:lstStyle/>
            <a:p>
              <a:pPr>
                <a:spcBef>
                  <a:spcPct val="50000"/>
                </a:spcBef>
              </a:pPr>
              <a:r>
                <a:rPr lang="en-US" sz="3200">
                  <a:solidFill>
                    <a:srgbClr val="FFCCFF"/>
                  </a:solidFill>
                  <a:latin typeface="Arial" charset="0"/>
                  <a:sym typeface="Symbol" pitchFamily="18" charset="2"/>
                </a:rPr>
                <a:t></a:t>
              </a:r>
            </a:p>
          </p:txBody>
        </p:sp>
      </p:grpSp>
      <p:grpSp>
        <p:nvGrpSpPr>
          <p:cNvPr id="10" name="Group 34"/>
          <p:cNvGrpSpPr>
            <a:grpSpLocks/>
          </p:cNvGrpSpPr>
          <p:nvPr/>
        </p:nvGrpSpPr>
        <p:grpSpPr bwMode="auto">
          <a:xfrm>
            <a:off x="4787900" y="5957888"/>
            <a:ext cx="3240088" cy="927100"/>
            <a:chOff x="3016" y="3368"/>
            <a:chExt cx="2041" cy="584"/>
          </a:xfrm>
        </p:grpSpPr>
        <p:sp>
          <p:nvSpPr>
            <p:cNvPr id="132131" name="Text Box 35"/>
            <p:cNvSpPr txBox="1">
              <a:spLocks noChangeArrowheads="1"/>
            </p:cNvSpPr>
            <p:nvPr/>
          </p:nvSpPr>
          <p:spPr bwMode="auto">
            <a:xfrm>
              <a:off x="3016" y="3702"/>
              <a:ext cx="2041" cy="250"/>
            </a:xfrm>
            <a:prstGeom prst="rect">
              <a:avLst/>
            </a:prstGeom>
            <a:noFill/>
            <a:ln w="38100" algn="ctr">
              <a:noFill/>
              <a:miter lim="800000"/>
              <a:headEnd/>
              <a:tailEnd/>
            </a:ln>
            <a:effectLst/>
          </p:spPr>
          <p:txBody>
            <a:bodyPr>
              <a:spAutoFit/>
            </a:bodyPr>
            <a:lstStyle/>
            <a:p>
              <a:pPr>
                <a:spcBef>
                  <a:spcPct val="50000"/>
                </a:spcBef>
              </a:pPr>
              <a:r>
                <a:rPr lang="en-US" sz="2000">
                  <a:solidFill>
                    <a:schemeClr val="tx1"/>
                  </a:solidFill>
                  <a:latin typeface="Arial" charset="0"/>
                </a:rPr>
                <a:t>radiation fields and matter</a:t>
              </a:r>
            </a:p>
          </p:txBody>
        </p:sp>
        <p:sp>
          <p:nvSpPr>
            <p:cNvPr id="132132" name="Line 36"/>
            <p:cNvSpPr>
              <a:spLocks noChangeShapeType="1"/>
            </p:cNvSpPr>
            <p:nvPr/>
          </p:nvSpPr>
          <p:spPr bwMode="auto">
            <a:xfrm flipV="1">
              <a:off x="3593" y="3368"/>
              <a:ext cx="107" cy="361"/>
            </a:xfrm>
            <a:prstGeom prst="line">
              <a:avLst/>
            </a:prstGeom>
            <a:noFill/>
            <a:ln w="38100">
              <a:solidFill>
                <a:schemeClr val="tx1"/>
              </a:solidFill>
              <a:round/>
              <a:headEnd/>
              <a:tailEnd type="arrow" w="med" len="med"/>
            </a:ln>
            <a:effectLst/>
          </p:spPr>
          <p:txBody>
            <a:bodyPr>
              <a:spAutoFit/>
            </a:bodyPr>
            <a:lstStyle/>
            <a:p>
              <a:endParaRPr lang="it-IT"/>
            </a:p>
          </p:txBody>
        </p:sp>
      </p:grpSp>
      <p:grpSp>
        <p:nvGrpSpPr>
          <p:cNvPr id="11" name="Group 37"/>
          <p:cNvGrpSpPr>
            <a:grpSpLocks/>
          </p:cNvGrpSpPr>
          <p:nvPr/>
        </p:nvGrpSpPr>
        <p:grpSpPr bwMode="auto">
          <a:xfrm>
            <a:off x="4546600" y="3127375"/>
            <a:ext cx="4205288" cy="1343025"/>
            <a:chOff x="2864" y="1525"/>
            <a:chExt cx="2649" cy="846"/>
          </a:xfrm>
        </p:grpSpPr>
        <p:sp>
          <p:nvSpPr>
            <p:cNvPr id="132134" name="Line 38"/>
            <p:cNvSpPr>
              <a:spLocks noChangeShapeType="1"/>
            </p:cNvSpPr>
            <p:nvPr/>
          </p:nvSpPr>
          <p:spPr bwMode="auto">
            <a:xfrm flipV="1">
              <a:off x="2864" y="2164"/>
              <a:ext cx="629" cy="41"/>
            </a:xfrm>
            <a:prstGeom prst="line">
              <a:avLst/>
            </a:prstGeom>
            <a:noFill/>
            <a:ln w="57150">
              <a:solidFill>
                <a:schemeClr val="tx1"/>
              </a:solidFill>
              <a:round/>
              <a:headEnd/>
              <a:tailEnd type="arrow" w="med" len="med"/>
            </a:ln>
            <a:effectLst/>
          </p:spPr>
          <p:txBody>
            <a:bodyPr>
              <a:spAutoFit/>
            </a:bodyPr>
            <a:lstStyle/>
            <a:p>
              <a:endParaRPr lang="it-IT"/>
            </a:p>
          </p:txBody>
        </p:sp>
        <p:sp>
          <p:nvSpPr>
            <p:cNvPr id="132135" name="Text Box 39"/>
            <p:cNvSpPr txBox="1">
              <a:spLocks noChangeArrowheads="1"/>
            </p:cNvSpPr>
            <p:nvPr/>
          </p:nvSpPr>
          <p:spPr bwMode="auto">
            <a:xfrm>
              <a:off x="3008" y="1842"/>
              <a:ext cx="499" cy="327"/>
            </a:xfrm>
            <a:prstGeom prst="rect">
              <a:avLst/>
            </a:prstGeom>
            <a:noFill/>
            <a:ln w="38100" algn="ctr">
              <a:noFill/>
              <a:miter lim="800000"/>
              <a:headEnd/>
              <a:tailEnd/>
            </a:ln>
            <a:effectLst/>
          </p:spPr>
          <p:txBody>
            <a:bodyPr>
              <a:spAutoFit/>
            </a:bodyPr>
            <a:lstStyle/>
            <a:p>
              <a:pPr>
                <a:spcBef>
                  <a:spcPct val="50000"/>
                </a:spcBef>
              </a:pPr>
              <a:r>
                <a:rPr lang="en-US" sz="2800">
                  <a:solidFill>
                    <a:schemeClr val="tx1"/>
                  </a:solidFill>
                  <a:latin typeface="Arial" charset="0"/>
                </a:rPr>
                <a:t>p</a:t>
              </a:r>
            </a:p>
          </p:txBody>
        </p:sp>
        <p:sp>
          <p:nvSpPr>
            <p:cNvPr id="132136" name="Line 40"/>
            <p:cNvSpPr>
              <a:spLocks noChangeShapeType="1"/>
            </p:cNvSpPr>
            <p:nvPr/>
          </p:nvSpPr>
          <p:spPr bwMode="auto">
            <a:xfrm flipV="1">
              <a:off x="3712" y="1978"/>
              <a:ext cx="668" cy="109"/>
            </a:xfrm>
            <a:prstGeom prst="line">
              <a:avLst/>
            </a:prstGeom>
            <a:noFill/>
            <a:ln w="57150">
              <a:solidFill>
                <a:srgbClr val="99CCFF"/>
              </a:solidFill>
              <a:round/>
              <a:headEnd/>
              <a:tailEnd type="arrow" w="med" len="med"/>
            </a:ln>
            <a:effectLst/>
          </p:spPr>
          <p:txBody>
            <a:bodyPr>
              <a:spAutoFit/>
            </a:bodyPr>
            <a:lstStyle/>
            <a:p>
              <a:endParaRPr lang="it-IT"/>
            </a:p>
          </p:txBody>
        </p:sp>
        <p:sp>
          <p:nvSpPr>
            <p:cNvPr id="132137" name="Text Box 41"/>
            <p:cNvSpPr txBox="1">
              <a:spLocks noChangeArrowheads="1"/>
            </p:cNvSpPr>
            <p:nvPr/>
          </p:nvSpPr>
          <p:spPr bwMode="auto">
            <a:xfrm>
              <a:off x="3802" y="1702"/>
              <a:ext cx="499" cy="365"/>
            </a:xfrm>
            <a:prstGeom prst="rect">
              <a:avLst/>
            </a:prstGeom>
            <a:noFill/>
            <a:ln w="38100" algn="ctr">
              <a:noFill/>
              <a:miter lim="800000"/>
              <a:headEnd/>
              <a:tailEnd/>
            </a:ln>
            <a:effectLst/>
          </p:spPr>
          <p:txBody>
            <a:bodyPr>
              <a:spAutoFit/>
            </a:bodyPr>
            <a:lstStyle/>
            <a:p>
              <a:pPr>
                <a:spcBef>
                  <a:spcPct val="50000"/>
                </a:spcBef>
              </a:pPr>
              <a:r>
                <a:rPr lang="en-US" sz="3200">
                  <a:latin typeface="Arial" charset="0"/>
                  <a:sym typeface="Symbol" pitchFamily="18" charset="2"/>
                </a:rPr>
                <a:t></a:t>
              </a:r>
              <a:r>
                <a:rPr lang="en-US" sz="3200" baseline="30000">
                  <a:latin typeface="Arial" charset="0"/>
                  <a:sym typeface="Symbol" pitchFamily="18" charset="2"/>
                </a:rPr>
                <a:t></a:t>
              </a:r>
              <a:endParaRPr lang="en-US" sz="3200">
                <a:latin typeface="Arial" charset="0"/>
                <a:sym typeface="Symbol" pitchFamily="18" charset="2"/>
              </a:endParaRPr>
            </a:p>
          </p:txBody>
        </p:sp>
        <p:sp>
          <p:nvSpPr>
            <p:cNvPr id="132138" name="Line 42"/>
            <p:cNvSpPr>
              <a:spLocks noChangeShapeType="1"/>
            </p:cNvSpPr>
            <p:nvPr/>
          </p:nvSpPr>
          <p:spPr bwMode="auto">
            <a:xfrm flipV="1">
              <a:off x="4444" y="1801"/>
              <a:ext cx="1069" cy="168"/>
            </a:xfrm>
            <a:prstGeom prst="line">
              <a:avLst/>
            </a:prstGeom>
            <a:noFill/>
            <a:ln w="57150">
              <a:solidFill>
                <a:srgbClr val="FF9999"/>
              </a:solidFill>
              <a:round/>
              <a:headEnd/>
              <a:tailEnd type="arrow" w="med" len="med"/>
            </a:ln>
            <a:effectLst/>
          </p:spPr>
          <p:txBody>
            <a:bodyPr>
              <a:spAutoFit/>
            </a:bodyPr>
            <a:lstStyle/>
            <a:p>
              <a:endParaRPr lang="it-IT"/>
            </a:p>
          </p:txBody>
        </p:sp>
        <p:sp>
          <p:nvSpPr>
            <p:cNvPr id="132139" name="Freeform 43"/>
            <p:cNvSpPr>
              <a:spLocks/>
            </p:cNvSpPr>
            <p:nvPr/>
          </p:nvSpPr>
          <p:spPr bwMode="auto">
            <a:xfrm rot="-2900782">
              <a:off x="4229" y="1827"/>
              <a:ext cx="315" cy="287"/>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p>
              <a:endParaRPr lang="it-IT"/>
            </a:p>
          </p:txBody>
        </p:sp>
        <p:sp>
          <p:nvSpPr>
            <p:cNvPr id="132140" name="Text Box 44"/>
            <p:cNvSpPr txBox="1">
              <a:spLocks noChangeArrowheads="1"/>
            </p:cNvSpPr>
            <p:nvPr/>
          </p:nvSpPr>
          <p:spPr bwMode="auto">
            <a:xfrm>
              <a:off x="4876" y="1525"/>
              <a:ext cx="499" cy="365"/>
            </a:xfrm>
            <a:prstGeom prst="rect">
              <a:avLst/>
            </a:prstGeom>
            <a:noFill/>
            <a:ln w="38100" algn="ctr">
              <a:noFill/>
              <a:miter lim="800000"/>
              <a:headEnd/>
              <a:tailEnd/>
            </a:ln>
            <a:effectLst/>
          </p:spPr>
          <p:txBody>
            <a:bodyPr>
              <a:spAutoFit/>
            </a:bodyPr>
            <a:lstStyle/>
            <a:p>
              <a:pPr>
                <a:spcBef>
                  <a:spcPct val="50000"/>
                </a:spcBef>
              </a:pPr>
              <a:r>
                <a:rPr lang="en-US" sz="3200">
                  <a:solidFill>
                    <a:srgbClr val="FF9999"/>
                  </a:solidFill>
                  <a:latin typeface="Arial" charset="0"/>
                  <a:sym typeface="Symbol" pitchFamily="18" charset="2"/>
                </a:rPr>
                <a:t></a:t>
              </a:r>
            </a:p>
          </p:txBody>
        </p:sp>
        <p:sp>
          <p:nvSpPr>
            <p:cNvPr id="132141" name="Freeform 45"/>
            <p:cNvSpPr>
              <a:spLocks/>
            </p:cNvSpPr>
            <p:nvPr/>
          </p:nvSpPr>
          <p:spPr bwMode="auto">
            <a:xfrm rot="-2900782">
              <a:off x="3314" y="1940"/>
              <a:ext cx="453" cy="410"/>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p>
              <a:endParaRPr lang="it-IT"/>
            </a:p>
          </p:txBody>
        </p:sp>
      </p:grpSp>
      <p:grpSp>
        <p:nvGrpSpPr>
          <p:cNvPr id="12" name="Group 46"/>
          <p:cNvGrpSpPr>
            <a:grpSpLocks/>
          </p:cNvGrpSpPr>
          <p:nvPr/>
        </p:nvGrpSpPr>
        <p:grpSpPr bwMode="auto">
          <a:xfrm>
            <a:off x="4700588" y="4749800"/>
            <a:ext cx="4049712" cy="1401763"/>
            <a:chOff x="2961" y="2547"/>
            <a:chExt cx="2551" cy="883"/>
          </a:xfrm>
        </p:grpSpPr>
        <p:sp>
          <p:nvSpPr>
            <p:cNvPr id="132143" name="Line 47"/>
            <p:cNvSpPr>
              <a:spLocks noChangeShapeType="1"/>
            </p:cNvSpPr>
            <p:nvPr/>
          </p:nvSpPr>
          <p:spPr bwMode="auto">
            <a:xfrm>
              <a:off x="3991" y="2922"/>
              <a:ext cx="111" cy="281"/>
            </a:xfrm>
            <a:prstGeom prst="line">
              <a:avLst/>
            </a:prstGeom>
            <a:noFill/>
            <a:ln w="57150">
              <a:solidFill>
                <a:schemeClr val="tx1"/>
              </a:solidFill>
              <a:round/>
              <a:headEnd/>
              <a:tailEnd type="arrow" w="med" len="med"/>
            </a:ln>
            <a:effectLst/>
          </p:spPr>
          <p:txBody>
            <a:bodyPr>
              <a:spAutoFit/>
            </a:bodyPr>
            <a:lstStyle/>
            <a:p>
              <a:endParaRPr lang="it-IT"/>
            </a:p>
          </p:txBody>
        </p:sp>
        <p:grpSp>
          <p:nvGrpSpPr>
            <p:cNvPr id="13" name="Group 48"/>
            <p:cNvGrpSpPr>
              <a:grpSpLocks/>
            </p:cNvGrpSpPr>
            <p:nvPr/>
          </p:nvGrpSpPr>
          <p:grpSpPr bwMode="auto">
            <a:xfrm>
              <a:off x="2961" y="2547"/>
              <a:ext cx="2551" cy="883"/>
              <a:chOff x="2961" y="2523"/>
              <a:chExt cx="2551" cy="883"/>
            </a:xfrm>
          </p:grpSpPr>
          <p:sp>
            <p:nvSpPr>
              <p:cNvPr id="132145" name="Text Box 49"/>
              <p:cNvSpPr txBox="1">
                <a:spLocks noChangeArrowheads="1"/>
              </p:cNvSpPr>
              <p:nvPr/>
            </p:nvSpPr>
            <p:spPr bwMode="auto">
              <a:xfrm>
                <a:off x="3107" y="2523"/>
                <a:ext cx="499" cy="365"/>
              </a:xfrm>
              <a:prstGeom prst="rect">
                <a:avLst/>
              </a:prstGeom>
              <a:noFill/>
              <a:ln w="38100" algn="ctr">
                <a:noFill/>
                <a:miter lim="800000"/>
                <a:headEnd/>
                <a:tailEnd/>
              </a:ln>
              <a:effectLst/>
            </p:spPr>
            <p:txBody>
              <a:bodyPr>
                <a:spAutoFit/>
              </a:bodyPr>
              <a:lstStyle/>
              <a:p>
                <a:pPr>
                  <a:spcBef>
                    <a:spcPct val="50000"/>
                  </a:spcBef>
                </a:pPr>
                <a:r>
                  <a:rPr lang="en-US" sz="3200">
                    <a:solidFill>
                      <a:schemeClr val="tx1"/>
                    </a:solidFill>
                    <a:latin typeface="Arial" charset="0"/>
                    <a:sym typeface="Symbol" pitchFamily="18" charset="2"/>
                  </a:rPr>
                  <a:t>e</a:t>
                </a:r>
                <a:r>
                  <a:rPr lang="en-US" sz="3200" baseline="30000">
                    <a:solidFill>
                      <a:schemeClr val="tx1"/>
                    </a:solidFill>
                    <a:latin typeface="Arial" charset="0"/>
                    <a:sym typeface="Symbol" pitchFamily="18" charset="2"/>
                  </a:rPr>
                  <a:t></a:t>
                </a:r>
                <a:endParaRPr lang="en-US" sz="3200">
                  <a:solidFill>
                    <a:schemeClr val="tx1"/>
                  </a:solidFill>
                  <a:latin typeface="Arial" charset="0"/>
                  <a:sym typeface="Symbol" pitchFamily="18" charset="2"/>
                </a:endParaRPr>
              </a:p>
            </p:txBody>
          </p:sp>
          <p:grpSp>
            <p:nvGrpSpPr>
              <p:cNvPr id="14" name="Group 50"/>
              <p:cNvGrpSpPr>
                <a:grpSpLocks/>
              </p:cNvGrpSpPr>
              <p:nvPr/>
            </p:nvGrpSpPr>
            <p:grpSpPr bwMode="auto">
              <a:xfrm>
                <a:off x="3969" y="2909"/>
                <a:ext cx="1543" cy="91"/>
                <a:chOff x="2272" y="2817"/>
                <a:chExt cx="747" cy="73"/>
              </a:xfrm>
            </p:grpSpPr>
            <p:sp>
              <p:nvSpPr>
                <p:cNvPr id="132147" name="Freeform 51"/>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p>
              </p:txBody>
            </p:sp>
            <p:sp>
              <p:nvSpPr>
                <p:cNvPr id="132148" name="Freeform 52"/>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p>
              </p:txBody>
            </p:sp>
            <p:sp>
              <p:nvSpPr>
                <p:cNvPr id="132149" name="Freeform 53"/>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p>
              </p:txBody>
            </p:sp>
          </p:grpSp>
          <p:sp>
            <p:nvSpPr>
              <p:cNvPr id="132150" name="Freeform 54"/>
              <p:cNvSpPr>
                <a:spLocks/>
              </p:cNvSpPr>
              <p:nvPr/>
            </p:nvSpPr>
            <p:spPr bwMode="auto">
              <a:xfrm rot="-2900782">
                <a:off x="3718" y="2696"/>
                <a:ext cx="453" cy="410"/>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p>
                <a:endParaRPr lang="it-IT"/>
              </a:p>
            </p:txBody>
          </p:sp>
          <p:sp>
            <p:nvSpPr>
              <p:cNvPr id="132151" name="Line 55"/>
              <p:cNvSpPr>
                <a:spLocks noChangeShapeType="1"/>
              </p:cNvSpPr>
              <p:nvPr/>
            </p:nvSpPr>
            <p:spPr bwMode="auto">
              <a:xfrm>
                <a:off x="2961" y="2836"/>
                <a:ext cx="950" cy="76"/>
              </a:xfrm>
              <a:prstGeom prst="line">
                <a:avLst/>
              </a:prstGeom>
              <a:noFill/>
              <a:ln w="57150">
                <a:solidFill>
                  <a:schemeClr val="tx1"/>
                </a:solidFill>
                <a:round/>
                <a:headEnd/>
                <a:tailEnd type="arrow" w="med" len="med"/>
              </a:ln>
              <a:effectLst/>
            </p:spPr>
            <p:txBody>
              <a:bodyPr>
                <a:spAutoFit/>
              </a:bodyPr>
              <a:lstStyle/>
              <a:p>
                <a:endParaRPr lang="it-IT"/>
              </a:p>
            </p:txBody>
          </p:sp>
          <p:sp>
            <p:nvSpPr>
              <p:cNvPr id="132152" name="Text Box 56"/>
              <p:cNvSpPr txBox="1">
                <a:spLocks noChangeArrowheads="1"/>
              </p:cNvSpPr>
              <p:nvPr/>
            </p:nvSpPr>
            <p:spPr bwMode="auto">
              <a:xfrm>
                <a:off x="4649" y="2568"/>
                <a:ext cx="499" cy="365"/>
              </a:xfrm>
              <a:prstGeom prst="rect">
                <a:avLst/>
              </a:prstGeom>
              <a:noFill/>
              <a:ln w="38100" algn="ctr">
                <a:noFill/>
                <a:miter lim="800000"/>
                <a:headEnd/>
                <a:tailEnd/>
              </a:ln>
              <a:effectLst/>
            </p:spPr>
            <p:txBody>
              <a:bodyPr>
                <a:spAutoFit/>
              </a:bodyPr>
              <a:lstStyle/>
              <a:p>
                <a:pPr>
                  <a:spcBef>
                    <a:spcPct val="50000"/>
                  </a:spcBef>
                </a:pPr>
                <a:r>
                  <a:rPr lang="en-US" sz="3200">
                    <a:solidFill>
                      <a:srgbClr val="FFCCFF"/>
                    </a:solidFill>
                    <a:latin typeface="Arial" charset="0"/>
                    <a:sym typeface="Symbol" pitchFamily="18" charset="2"/>
                  </a:rPr>
                  <a:t></a:t>
                </a:r>
              </a:p>
            </p:txBody>
          </p:sp>
          <p:sp>
            <p:nvSpPr>
              <p:cNvPr id="132153" name="Text Box 57"/>
              <p:cNvSpPr txBox="1">
                <a:spLocks noChangeArrowheads="1"/>
              </p:cNvSpPr>
              <p:nvPr/>
            </p:nvSpPr>
            <p:spPr bwMode="auto">
              <a:xfrm>
                <a:off x="4105" y="2976"/>
                <a:ext cx="1360" cy="430"/>
              </a:xfrm>
              <a:prstGeom prst="rect">
                <a:avLst/>
              </a:prstGeom>
              <a:noFill/>
              <a:ln w="38100" algn="ctr">
                <a:noFill/>
                <a:miter lim="800000"/>
                <a:headEnd/>
                <a:tailEnd/>
              </a:ln>
              <a:effectLst/>
            </p:spPr>
            <p:txBody>
              <a:bodyPr>
                <a:spAutoFit/>
              </a:bodyPr>
              <a:lstStyle/>
              <a:p>
                <a:pPr>
                  <a:spcBef>
                    <a:spcPct val="50000"/>
                  </a:spcBef>
                </a:pPr>
                <a:r>
                  <a:rPr lang="en-US" sz="1800">
                    <a:solidFill>
                      <a:schemeClr val="tx1"/>
                    </a:solidFill>
                    <a:latin typeface="Arial" charset="0"/>
                  </a:rPr>
                  <a:t>Inverse Compton</a:t>
                </a:r>
              </a:p>
              <a:p>
                <a:pPr>
                  <a:spcBef>
                    <a:spcPct val="15000"/>
                  </a:spcBef>
                </a:pPr>
                <a:r>
                  <a:rPr lang="en-US" sz="1800">
                    <a:solidFill>
                      <a:schemeClr val="tx1"/>
                    </a:solidFill>
                    <a:latin typeface="Arial" charset="0"/>
                  </a:rPr>
                  <a:t>(+Bremsstr.)</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rrowheads="1"/>
          </p:cNvSpPr>
          <p:nvPr>
            <p:ph type="title"/>
          </p:nvPr>
        </p:nvSpPr>
        <p:spPr>
          <a:xfrm>
            <a:off x="457200" y="44450"/>
            <a:ext cx="8229600" cy="1143000"/>
          </a:xfrm>
        </p:spPr>
        <p:txBody>
          <a:bodyPr/>
          <a:lstStyle/>
          <a:p>
            <a:r>
              <a:rPr lang="en-US"/>
              <a:t>9.2 Astrophysical Sources</a:t>
            </a:r>
          </a:p>
        </p:txBody>
      </p:sp>
      <p:sp>
        <p:nvSpPr>
          <p:cNvPr id="224259" name="Rectangle 3"/>
          <p:cNvSpPr>
            <a:spLocks noGrp="1" noChangeArrowheads="1"/>
          </p:cNvSpPr>
          <p:nvPr>
            <p:ph type="body" idx="1"/>
          </p:nvPr>
        </p:nvSpPr>
        <p:spPr>
          <a:xfrm>
            <a:off x="476250" y="1268413"/>
            <a:ext cx="4321175" cy="4857750"/>
          </a:xfrm>
        </p:spPr>
        <p:txBody>
          <a:bodyPr/>
          <a:lstStyle/>
          <a:p>
            <a:pPr>
              <a:lnSpc>
                <a:spcPct val="90000"/>
              </a:lnSpc>
            </a:pPr>
            <a:r>
              <a:rPr lang="en-US" sz="2400" b="1" u="sng"/>
              <a:t>Galactic sources</a:t>
            </a:r>
            <a:r>
              <a:rPr lang="en-US" sz="2400"/>
              <a:t>: these are near objects (few kpc) so the luminosity requirements are much lower.</a:t>
            </a:r>
          </a:p>
          <a:p>
            <a:pPr lvl="1">
              <a:lnSpc>
                <a:spcPct val="90000"/>
              </a:lnSpc>
            </a:pPr>
            <a:r>
              <a:rPr lang="en-US" sz="2000"/>
              <a:t>Micro-quasars</a:t>
            </a:r>
          </a:p>
        </p:txBody>
      </p:sp>
      <p:pic>
        <p:nvPicPr>
          <p:cNvPr id="224260" name="Picture 4"/>
          <p:cNvPicPr>
            <a:picLocks noChangeAspect="1" noChangeArrowheads="1"/>
          </p:cNvPicPr>
          <p:nvPr/>
        </p:nvPicPr>
        <p:blipFill>
          <a:blip r:embed="rId4" cstate="print"/>
          <a:srcRect/>
          <a:stretch>
            <a:fillRect/>
          </a:stretch>
        </p:blipFill>
        <p:spPr bwMode="auto">
          <a:xfrm>
            <a:off x="4706938" y="954088"/>
            <a:ext cx="4275137" cy="3297237"/>
          </a:xfrm>
          <a:prstGeom prst="rect">
            <a:avLst/>
          </a:prstGeom>
          <a:noFill/>
          <a:ln w="9525" algn="ctr">
            <a:noFill/>
            <a:miter lim="800000"/>
            <a:headEnd/>
            <a:tailEnd/>
          </a:ln>
          <a:effectLst/>
        </p:spPr>
      </p:pic>
      <p:sp>
        <p:nvSpPr>
          <p:cNvPr id="224261" name="AutoShape 5"/>
          <p:cNvSpPr>
            <a:spLocks noChangeAspect="1" noChangeArrowheads="1"/>
          </p:cNvSpPr>
          <p:nvPr/>
        </p:nvSpPr>
        <p:spPr bwMode="auto">
          <a:xfrm>
            <a:off x="4787900" y="4508500"/>
            <a:ext cx="4051300" cy="24765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Micro-quasars: a compact object (BH or NS) towards which a companion star is accreting matter. </a:t>
            </a:r>
          </a:p>
          <a:p>
            <a:pPr marL="342900" indent="-342900" eaLnBrk="1" hangingPunct="1">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Neutrino beams could be produced in the </a:t>
            </a:r>
            <a:r>
              <a:rPr lang="en-US" sz="1600" dirty="0" smtClean="0">
                <a:effectLst>
                  <a:outerShdw blurRad="38100" dist="38100" dir="2700000" algn="tl">
                    <a:srgbClr val="000000"/>
                  </a:outerShdw>
                </a:effectLst>
                <a:latin typeface="Garamond" pitchFamily="18" charset="0"/>
              </a:rPr>
              <a:t>Micro-</a:t>
            </a:r>
            <a:r>
              <a:rPr lang="en-US" sz="1600" dirty="0" err="1" smtClean="0">
                <a:effectLst>
                  <a:outerShdw blurRad="38100" dist="38100" dir="2700000" algn="tl">
                    <a:srgbClr val="000000"/>
                  </a:outerShdw>
                </a:effectLst>
                <a:latin typeface="Garamond" pitchFamily="18" charset="0"/>
              </a:rPr>
              <a:t>Qquasar</a:t>
            </a:r>
            <a:r>
              <a:rPr lang="en-US" sz="1600" dirty="0" smtClean="0">
                <a:effectLst>
                  <a:outerShdw blurRad="38100" dist="38100" dir="2700000" algn="tl">
                    <a:srgbClr val="000000"/>
                  </a:outerShdw>
                </a:effectLst>
                <a:latin typeface="Garamond" pitchFamily="18" charset="0"/>
              </a:rPr>
              <a:t> </a:t>
            </a:r>
            <a:r>
              <a:rPr lang="en-US" sz="1600" dirty="0">
                <a:effectLst>
                  <a:outerShdw blurRad="38100" dist="38100" dir="2700000" algn="tl">
                    <a:srgbClr val="000000"/>
                  </a:outerShdw>
                </a:effectLst>
                <a:latin typeface="Garamond" pitchFamily="18" charset="0"/>
              </a:rPr>
              <a:t>jets.</a:t>
            </a:r>
          </a:p>
          <a:p>
            <a:pPr marL="342900" indent="-342900" eaLnBrk="1" hangingPunct="1">
              <a:spcBef>
                <a:spcPct val="20000"/>
              </a:spcBef>
              <a:buClr>
                <a:schemeClr val="hlink"/>
              </a:buClr>
              <a:buSzPct val="70000"/>
              <a:buFont typeface="Wingdings" pitchFamily="2" charset="2"/>
              <a:buChar char="n"/>
            </a:pPr>
            <a:r>
              <a:rPr lang="en-US" sz="1600" dirty="0">
                <a:effectLst>
                  <a:outerShdw blurRad="38100" dist="38100" dir="2700000" algn="tl">
                    <a:srgbClr val="000000"/>
                  </a:outerShdw>
                </a:effectLst>
                <a:latin typeface="Garamond" pitchFamily="18" charset="0"/>
              </a:rPr>
              <a:t>Several neutrinos per year could be detected by </a:t>
            </a:r>
            <a:r>
              <a:rPr lang="en-US" sz="1600" dirty="0" smtClean="0">
                <a:effectLst>
                  <a:outerShdw blurRad="38100" dist="38100" dir="2700000" algn="tl">
                    <a:srgbClr val="000000"/>
                  </a:outerShdw>
                </a:effectLst>
                <a:latin typeface="Garamond" pitchFamily="18" charset="0"/>
              </a:rPr>
              <a:t> 1 km3 detector.</a:t>
            </a:r>
            <a:endParaRPr lang="en-US" sz="1600" dirty="0">
              <a:effectLst>
                <a:outerShdw blurRad="38100" dist="38100" dir="2700000" algn="tl">
                  <a:srgbClr val="000000"/>
                </a:outerShdw>
              </a:effectLst>
              <a:latin typeface="Garamond"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425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42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4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uiExpand="1" build="p"/>
      <p:bldP spid="22426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5"/>
</p:tagLst>
</file>

<file path=ppt/tags/tag2.xml><?xml version="1.0" encoding="utf-8"?>
<p:tagLst xmlns:a="http://schemas.openxmlformats.org/drawingml/2006/main" xmlns:r="http://schemas.openxmlformats.org/officeDocument/2006/relationships" xmlns:p="http://schemas.openxmlformats.org/presentationml/2006/main">
  <p:tag name="TIMING" val="|0.6|26.7|21.2"/>
</p:tagLst>
</file>

<file path=ppt/tags/tag3.xml><?xml version="1.0" encoding="utf-8"?>
<p:tagLst xmlns:a="http://schemas.openxmlformats.org/drawingml/2006/main" xmlns:r="http://schemas.openxmlformats.org/officeDocument/2006/relationships" xmlns:p="http://schemas.openxmlformats.org/presentationml/2006/main">
  <p:tag name="TIMING" val="|0.6|26.7|21.2"/>
</p:tagLst>
</file>

<file path=ppt/tags/tag4.xml><?xml version="1.0" encoding="utf-8"?>
<p:tagLst xmlns:a="http://schemas.openxmlformats.org/drawingml/2006/main" xmlns:r="http://schemas.openxmlformats.org/officeDocument/2006/relationships" xmlns:p="http://schemas.openxmlformats.org/presentationml/2006/main">
  <p:tag name="TIMING" val="|0.6|26.7|21.2"/>
</p:tagLst>
</file>

<file path=ppt/tags/tag5.xml><?xml version="1.0" encoding="utf-8"?>
<p:tagLst xmlns:a="http://schemas.openxmlformats.org/drawingml/2006/main" xmlns:r="http://schemas.openxmlformats.org/officeDocument/2006/relationships" xmlns:p="http://schemas.openxmlformats.org/presentationml/2006/main">
  <p:tag name="TIMING" val="|0.6|26.7|21.2"/>
</p:tagLst>
</file>

<file path=ppt/tags/tag6.xml><?xml version="1.0" encoding="utf-8"?>
<p:tagLst xmlns:a="http://schemas.openxmlformats.org/drawingml/2006/main" xmlns:r="http://schemas.openxmlformats.org/officeDocument/2006/relationships" xmlns:p="http://schemas.openxmlformats.org/presentationml/2006/main">
  <p:tag name="TIMING" val="|0.6|26.7|21.2"/>
</p:tagLst>
</file>

<file path=ppt/tags/tag7.xml><?xml version="1.0" encoding="utf-8"?>
<p:tagLst xmlns:a="http://schemas.openxmlformats.org/drawingml/2006/main" xmlns:r="http://schemas.openxmlformats.org/officeDocument/2006/relationships" xmlns:p="http://schemas.openxmlformats.org/presentationml/2006/main">
  <p:tag name="TIMING" val="|35.3|28.9"/>
</p:tagLst>
</file>

<file path=ppt/tags/tag8.xml><?xml version="1.0" encoding="utf-8"?>
<p:tagLst xmlns:a="http://schemas.openxmlformats.org/drawingml/2006/main" xmlns:r="http://schemas.openxmlformats.org/officeDocument/2006/relationships" xmlns:p="http://schemas.openxmlformats.org/presentationml/2006/main">
  <p:tag name="TIMING" val="|0.4|3.6|7.6|8.6|2.1"/>
</p:tagLst>
</file>

<file path=ppt/tags/tag9.xml><?xml version="1.0" encoding="utf-8"?>
<p:tagLst xmlns:a="http://schemas.openxmlformats.org/drawingml/2006/main" xmlns:r="http://schemas.openxmlformats.org/officeDocument/2006/relationships" xmlns:p="http://schemas.openxmlformats.org/presentationml/2006/main">
  <p:tag name="TIMING" val="|20.4"/>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noFill/>
        <a:ln w="2540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11285</TotalTime>
  <Words>5913</Words>
  <Application>Microsoft Office PowerPoint</Application>
  <PresentationFormat>Presentazione su schermo (4:3)</PresentationFormat>
  <Paragraphs>710</Paragraphs>
  <Slides>68</Slides>
  <Notes>34</Notes>
  <HiddenSlides>2</HiddenSlides>
  <MMClips>1</MMClips>
  <ScaleCrop>false</ScaleCrop>
  <HeadingPairs>
    <vt:vector size="6" baseType="variant">
      <vt:variant>
        <vt:lpstr>Tema</vt:lpstr>
      </vt:variant>
      <vt:variant>
        <vt:i4>1</vt:i4>
      </vt:variant>
      <vt:variant>
        <vt:lpstr>Server OLE incorporati</vt:lpstr>
      </vt:variant>
      <vt:variant>
        <vt:i4>7</vt:i4>
      </vt:variant>
      <vt:variant>
        <vt:lpstr>Titoli diapositive</vt:lpstr>
      </vt:variant>
      <vt:variant>
        <vt:i4>68</vt:i4>
      </vt:variant>
    </vt:vector>
  </HeadingPairs>
  <TitlesOfParts>
    <vt:vector size="76" baseType="lpstr">
      <vt:lpstr>Stream</vt:lpstr>
      <vt:lpstr>Equation</vt:lpstr>
      <vt:lpstr>Document</vt:lpstr>
      <vt:lpstr>Equazione</vt:lpstr>
      <vt:lpstr>Clip</vt:lpstr>
      <vt:lpstr>Microsoft ClipArt Gallery</vt:lpstr>
      <vt:lpstr>Documento</vt:lpstr>
      <vt:lpstr>Foglio di lavoro</vt:lpstr>
      <vt:lpstr>9. Neutrino Astronomy</vt:lpstr>
      <vt:lpstr>Outlook</vt:lpstr>
      <vt:lpstr>See: hep-ph 0906.2634</vt:lpstr>
      <vt:lpstr>9.1 Why Neutrino Astronomy?</vt:lpstr>
      <vt:lpstr>Production Mechanisms</vt:lpstr>
      <vt:lpstr>Cosmic Rays  Neutrinos</vt:lpstr>
      <vt:lpstr>High Energy Photons (see cap. 6)</vt:lpstr>
      <vt:lpstr>Diapositiva 8</vt:lpstr>
      <vt:lpstr>9.2 Astrophysical Sources</vt:lpstr>
      <vt:lpstr>Astrophysical Sources</vt:lpstr>
      <vt:lpstr>Astrophysical Sources</vt:lpstr>
      <vt:lpstr>Astrophysical Sources</vt:lpstr>
      <vt:lpstr>Astrophysical Sources</vt:lpstr>
      <vt:lpstr>9.3 Recipes for a Neutrino Telescope</vt:lpstr>
      <vt:lpstr>Deep in a transparent medium</vt:lpstr>
      <vt:lpstr>nT: a detector looking to the bottom </vt:lpstr>
      <vt:lpstr>Atmospheric muon flux</vt:lpstr>
      <vt:lpstr>Neutrino telescope=</vt:lpstr>
      <vt:lpstr>A) Example of a Galactic source of neutrinos.</vt:lpstr>
      <vt:lpstr> A source candidate: RX J1713.7-3946</vt:lpstr>
      <vt:lpstr>B) m production probability </vt:lpstr>
      <vt:lpstr>Neutrino cross section</vt:lpstr>
      <vt:lpstr>Diapositiva 23</vt:lpstr>
      <vt:lpstr> Detector size</vt:lpstr>
      <vt:lpstr>Cherenkov light emission</vt:lpstr>
      <vt:lpstr>Water properties/optical module</vt:lpstr>
      <vt:lpstr>How many light sensors  €   ? </vt:lpstr>
      <vt:lpstr>Track reconstruction</vt:lpstr>
      <vt:lpstr>Detecting n</vt:lpstr>
      <vt:lpstr>Diapositiva 30</vt:lpstr>
      <vt:lpstr>9.5 Upper Bounds on Neutrino Diffuse Fluxes</vt:lpstr>
      <vt:lpstr>Search for a diffuse flux</vt:lpstr>
      <vt:lpstr>9.6 The neutrino telescope projects</vt:lpstr>
      <vt:lpstr>Diapositiva 34</vt:lpstr>
      <vt:lpstr>Neutrino-induced muons form cosmic sources in a km3 detector </vt:lpstr>
      <vt:lpstr>Neutrino telescopes</vt:lpstr>
      <vt:lpstr>Difference between ice…</vt:lpstr>
      <vt:lpstr>… and Mediterranean water</vt:lpstr>
      <vt:lpstr>Diapositiva 39</vt:lpstr>
      <vt:lpstr>Diapositiva 40</vt:lpstr>
      <vt:lpstr>iii) Medium optical properties</vt:lpstr>
      <vt:lpstr>(…ghiaccio)</vt:lpstr>
      <vt:lpstr>iv) Background (water)</vt:lpstr>
      <vt:lpstr>Life in the deep sea (ANTARES)</vt:lpstr>
      <vt:lpstr>v)  OM positioning (water) </vt:lpstr>
      <vt:lpstr>IceCube at the South Pole</vt:lpstr>
      <vt:lpstr>Diapositiva 47</vt:lpstr>
      <vt:lpstr>Diapositiva 48</vt:lpstr>
      <vt:lpstr>Diapositiva 49</vt:lpstr>
      <vt:lpstr>Diapositiva 50</vt:lpstr>
      <vt:lpstr>Diapositiva 51</vt:lpstr>
      <vt:lpstr>Diapositiva 52</vt:lpstr>
      <vt:lpstr>Optical background</vt:lpstr>
      <vt:lpstr>Diapositiva 54</vt:lpstr>
      <vt:lpstr>Event Display: Neutrino-induced muon</vt:lpstr>
      <vt:lpstr> Downgoing Muons (5-lines)</vt:lpstr>
      <vt:lpstr>5 lines (2007): Depth vs. Intensity</vt:lpstr>
      <vt:lpstr>5 line data (2007): NEUTRINOS</vt:lpstr>
      <vt:lpstr>The NEMO collaboration</vt:lpstr>
      <vt:lpstr>The NEMO Site </vt:lpstr>
      <vt:lpstr>The NEMO “tower”</vt:lpstr>
      <vt:lpstr>The NEMO Phase 2 project</vt:lpstr>
      <vt:lpstr>View of the cable landing area</vt:lpstr>
      <vt:lpstr>Icecube/ KM3</vt:lpstr>
      <vt:lpstr>KM3NeT</vt:lpstr>
      <vt:lpstr>KM3neT reference detector</vt:lpstr>
      <vt:lpstr>Diapositiva 67</vt:lpstr>
      <vt:lpstr>Summary</vt:lpstr>
    </vt:vector>
  </TitlesOfParts>
  <Company>INFN Lecce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neutrinos</dc:title>
  <dc:creator>Maurizio Spurio</dc:creator>
  <cp:lastModifiedBy>Maurizio</cp:lastModifiedBy>
  <cp:revision>198</cp:revision>
  <cp:lastPrinted>2000-06-10T16:02:15Z</cp:lastPrinted>
  <dcterms:created xsi:type="dcterms:W3CDTF">1999-01-26T13:08:37Z</dcterms:created>
  <dcterms:modified xsi:type="dcterms:W3CDTF">2011-11-13T17:58:35Z</dcterms:modified>
</cp:coreProperties>
</file>